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76" r:id="rId3"/>
    <p:sldId id="281" r:id="rId4"/>
    <p:sldId id="274" r:id="rId5"/>
    <p:sldId id="279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76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29F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793"/>
  </p:normalViewPr>
  <p:slideViewPr>
    <p:cSldViewPr snapToGrid="0">
      <p:cViewPr varScale="1">
        <p:scale>
          <a:sx n="101" d="100"/>
          <a:sy n="101" d="100"/>
        </p:scale>
        <p:origin x="150" y="408"/>
      </p:cViewPr>
      <p:guideLst>
        <p:guide orient="horz" pos="2160"/>
        <p:guide orient="horz" pos="2260"/>
        <p:guide pos="7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2D298-551A-184E-9CFB-697A530885A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8B7B2-7814-F949-A619-B75C1B5B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B7B2-7814-F949-A619-B75C1B5B53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5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B7B2-7814-F949-A619-B75C1B5B5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AAC4-058C-8CD0-3635-CAD91643D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24DA3-0B30-1732-B7FB-AD673EB76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D053-38AC-0621-CE9E-39C7BDE5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90ECE-8DAD-6C24-85AD-B3956607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B2BB6-2286-FBF4-C52E-7089DCE2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4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4764-F0A8-034C-B339-48A681E5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5AB35-E33C-7710-C842-9BE1A934A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B576-E5A9-C5BA-7908-0DC52853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0F1B8-6043-5AA1-E52B-475C51A3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7B739-C4AE-0BC6-17FC-DA03648F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11E45-5F64-E009-48AD-0AC6D5771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AA51E-6916-CE7D-45CD-03825E383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5A69-31ED-2CF8-2CEC-5CFFDF6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03D49-66E5-3C1F-74D5-330E8F76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DA829-EF43-A734-63E9-2BF18FF2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054B-ADFE-2061-0BEC-2CB606D2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CC6D-B191-0C70-5220-5570D6019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28A2C-563C-F98B-0BF5-D27B47B6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9B158-8649-17FB-8A44-108006AC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45FC6-072A-A8EF-F69F-9EC473E7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3305-50F4-66C3-2037-D635D9AE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D48A3-F045-693C-DEA9-B247814BC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3BC9-8B91-CB37-6CD3-8C80BBB1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E6B2C-8027-9BC5-B532-CC885965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E366-44D7-1CED-24E8-105F7F87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1004-8DEC-C84B-BFF7-773879BA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8392-E644-F623-3AB9-81EFEC375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8566B-9CDC-F9B3-AF79-71AEE17EB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B7BE2-F2AF-E81F-66EF-BDB6A41D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4B-38F7-C3C9-B232-BB4CC6C3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FC879-7B28-182E-3CC8-CC61C3D4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6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B10C-CEDC-0B71-FE65-BBC90816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2B542-D735-7036-DCF2-160B5E5F4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3D1C6-F4C7-487A-C335-18325E4B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A93FC-B9B9-CF5B-594C-E5B0449E4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7C3B0-1491-5A61-6907-4569A0E7D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AE963-81BA-66C1-0524-17D1EDA1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F4BA5-21C4-77D3-538C-3F5BA3EF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9597D-40EF-9931-8AAB-FAE4E3B4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9FC0-FEA2-C42D-332C-59B6D648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0426B-A144-0552-F49C-7F1EC69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7A7CE-5567-EC1D-A39F-0BD7C36B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EA128-3BAC-C844-8FAA-A05FE8FF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DD729-5009-7852-30EB-C8B817F4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76B8E-8D0E-32A5-C22C-76418CAC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BFAC-1D48-71F7-11E7-862F1803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A496-F078-E438-D75D-35ABCED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C3B5-15F5-A7B6-7AFC-371457D35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E3055-3C17-F8A1-B607-E3CAF79AF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BF79F-64B3-A7EC-B2BE-2D8FDC72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A5154-C4DF-9F31-02D7-EA482462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7425C-B75B-B387-8AE3-7EBA31BF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31CF-F06A-8068-BB0B-BAC7F56D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1588F-E53E-238A-DEE1-9DD22E084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1A98-B4B2-5E33-C68B-DC9608BE0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70F41-6123-C9A5-65B3-B61C7261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4DE8B-D5CA-7B9A-2D1B-5A36E31B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E6CC3-DEF0-5FE8-A2FF-7174101C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0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B1178-30BE-D5DB-739E-1181BE2B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08E97-1009-3BD3-460B-3497C7E13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7745C-FA75-6B6E-DB33-21BD4FDA0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B365-8803-8C4D-AF3D-F86F9A3C618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69699-D12E-F94F-4742-E7C4AAE3F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241D-FE26-E6D3-9749-C87E40388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70D3-3A67-2848-A149-748EC76E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D9F1-B1E4-A695-62C6-A5383A3C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27946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D6A46D-DCB4-7667-1C9B-88AE46B61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7590" y="5267737"/>
            <a:ext cx="8336819" cy="74105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81A999-AAAE-A674-5F5C-1AAB3CD93618}"/>
              </a:ext>
            </a:extLst>
          </p:cNvPr>
          <p:cNvSpPr/>
          <p:nvPr/>
        </p:nvSpPr>
        <p:spPr>
          <a:xfrm>
            <a:off x="838198" y="4953309"/>
            <a:ext cx="9077325" cy="127285"/>
          </a:xfrm>
          <a:prstGeom prst="rect">
            <a:avLst/>
          </a:prstGeom>
          <a:solidFill>
            <a:srgbClr val="17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ED51B-1FC6-5D01-7167-DBC10F06E1BC}"/>
              </a:ext>
            </a:extLst>
          </p:cNvPr>
          <p:cNvSpPr/>
          <p:nvPr/>
        </p:nvSpPr>
        <p:spPr>
          <a:xfrm>
            <a:off x="9572623" y="5050131"/>
            <a:ext cx="1781175" cy="127285"/>
          </a:xfrm>
          <a:prstGeom prst="rect">
            <a:avLst/>
          </a:prstGeom>
          <a:solidFill>
            <a:srgbClr val="17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09EC5-B333-EB7D-E668-B891ABE0D805}"/>
              </a:ext>
            </a:extLst>
          </p:cNvPr>
          <p:cNvSpPr txBox="1"/>
          <p:nvPr/>
        </p:nvSpPr>
        <p:spPr>
          <a:xfrm>
            <a:off x="215898" y="6027997"/>
            <a:ext cx="1176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900" dirty="0">
                <a:solidFill>
                  <a:srgbClr val="000000"/>
                </a:solidFill>
                <a:effectLst/>
                <a:latin typeface="Public Sans" pitchFamily="2" charset="77"/>
                <a:ea typeface="Times New Roman" panose="02020603050405020304" pitchFamily="18" charset="0"/>
              </a:rPr>
              <a:t>The COMAND Technology Gateway is co-funded by the Government of Ireland and the European Union through the ERDF Southern, Eastern &amp; Midland Regional Programme 2021-27</a:t>
            </a:r>
            <a:endParaRPr lang="en-IE" sz="1900" dirty="0">
              <a:effectLst/>
              <a:latin typeface="Public Sans" pitchFamily="2" charset="77"/>
              <a:ea typeface="Times New Roman" panose="02020603050405020304" pitchFamily="18" charset="0"/>
            </a:endParaRPr>
          </a:p>
        </p:txBody>
      </p:sp>
      <p:pic>
        <p:nvPicPr>
          <p:cNvPr id="5" name="Picture 4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3960D580-A3E3-379B-F122-53AD233EB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169" y="333484"/>
            <a:ext cx="2246726" cy="73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9EAAF42-A371-357C-0EC5-53963B837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9797" y="1219737"/>
            <a:ext cx="7772400" cy="19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1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DFCA-2785-8A67-D74B-23CD93852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996"/>
            <a:ext cx="9144000" cy="564394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Innovation Partnerships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08A8-955B-0FE0-C1ED-1B6FFB46D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6045"/>
            <a:ext cx="9546454" cy="480281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 IDASO IPP   Mullingar based , Computer Vision Research &amp; Implementing solutions for Traffic Management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  <a:r>
              <a:rPr lang="en-US" dirty="0" err="1"/>
              <a:t>Writech</a:t>
            </a:r>
            <a:r>
              <a:rPr lang="en-US" dirty="0"/>
              <a:t> IPP Using AI &amp; Machine learning to enhance Automated pipe cutting/ Measurements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Zincworks</a:t>
            </a:r>
            <a:r>
              <a:rPr lang="en-US" dirty="0"/>
              <a:t> IPP  Telecoms –  Automation of </a:t>
            </a:r>
            <a:r>
              <a:rPr lang="en-US" dirty="0" err="1"/>
              <a:t>Mgmt</a:t>
            </a:r>
            <a:r>
              <a:rPr lang="en-US" dirty="0"/>
              <a:t> Systems.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Mergon</a:t>
            </a:r>
            <a:r>
              <a:rPr lang="en-US" dirty="0"/>
              <a:t> Robotic Solutions based on imitation learning. </a:t>
            </a:r>
          </a:p>
          <a:p>
            <a:pPr algn="l"/>
            <a:endParaRPr lang="en-US" dirty="0"/>
          </a:p>
          <a:p>
            <a:pPr algn="l"/>
            <a:r>
              <a:rPr lang="en-GB" dirty="0"/>
              <a:t>VEI Voice Engineer Ireland    IPV6</a:t>
            </a:r>
          </a:p>
          <a:p>
            <a:pPr algn="l"/>
            <a:r>
              <a:rPr lang="en-US" dirty="0"/>
              <a:t>Tunstall / Emergency Response : Patient Fall prediction </a:t>
            </a:r>
          </a:p>
          <a:p>
            <a:pPr algn="l"/>
            <a:r>
              <a:rPr lang="en-US" dirty="0"/>
              <a:t>Ericsson   Digital Twin  </a:t>
            </a:r>
            <a:r>
              <a:rPr lang="en-US" dirty="0" err="1"/>
              <a:t>Mmanagement</a:t>
            </a:r>
            <a:r>
              <a:rPr lang="en-US" dirty="0"/>
              <a:t> Systems</a:t>
            </a:r>
          </a:p>
          <a:p>
            <a:pPr algn="l"/>
            <a:r>
              <a:rPr lang="en-GB" dirty="0"/>
              <a:t>Direct Contract Design with  Ericsson Open Source   </a:t>
            </a:r>
          </a:p>
          <a:p>
            <a:pPr algn="l"/>
            <a:r>
              <a:rPr lang="en-GB" dirty="0"/>
              <a:t>Direct Contract Design with </a:t>
            </a:r>
            <a:r>
              <a:rPr lang="en-GB" dirty="0" err="1"/>
              <a:t>Circana</a:t>
            </a:r>
            <a:r>
              <a:rPr lang="en-GB" dirty="0"/>
              <a:t>,   Data Analytics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4F397-3A80-D633-FCDC-D94B651F7C39}"/>
              </a:ext>
            </a:extLst>
          </p:cNvPr>
          <p:cNvSpPr>
            <a:spLocks/>
          </p:cNvSpPr>
          <p:nvPr/>
        </p:nvSpPr>
        <p:spPr>
          <a:xfrm>
            <a:off x="9818336" y="641653"/>
            <a:ext cx="1932655" cy="141412"/>
          </a:xfrm>
          <a:prstGeom prst="rect">
            <a:avLst/>
          </a:prstGeom>
          <a:solidFill>
            <a:srgbClr val="17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CBC2B-6012-0A69-333A-F31DBEA96D32}"/>
              </a:ext>
            </a:extLst>
          </p:cNvPr>
          <p:cNvSpPr>
            <a:spLocks/>
          </p:cNvSpPr>
          <p:nvPr/>
        </p:nvSpPr>
        <p:spPr>
          <a:xfrm flipV="1">
            <a:off x="2147169" y="512763"/>
            <a:ext cx="8368431" cy="141412"/>
          </a:xfrm>
          <a:prstGeom prst="rect">
            <a:avLst/>
          </a:prstGeom>
          <a:solidFill>
            <a:srgbClr val="17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BA3F41-5B41-CE3B-8AE8-62D3E0B53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52" y="380288"/>
            <a:ext cx="1490894" cy="3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DFCA-2785-8A67-D74B-23CD93852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015" y="2950745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GB" sz="2000" dirty="0"/>
              <a:t>, </a:t>
            </a:r>
            <a:endParaRPr lang="en-US" sz="2000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C31DF10-902C-65F1-0A84-61D4174B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37" y="6046780"/>
            <a:ext cx="7068326" cy="62829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7C7C21-7C78-2A0C-7158-067895E445D1}"/>
              </a:ext>
            </a:extLst>
          </p:cNvPr>
          <p:cNvCxnSpPr/>
          <p:nvPr/>
        </p:nvCxnSpPr>
        <p:spPr>
          <a:xfrm>
            <a:off x="681231" y="5938447"/>
            <a:ext cx="10829537" cy="0"/>
          </a:xfrm>
          <a:prstGeom prst="line">
            <a:avLst/>
          </a:prstGeom>
          <a:ln w="28575">
            <a:solidFill>
              <a:srgbClr val="6969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FCB3923-291A-450C-8082-53F31FD32607}"/>
              </a:ext>
            </a:extLst>
          </p:cNvPr>
          <p:cNvSpPr/>
          <p:nvPr/>
        </p:nvSpPr>
        <p:spPr>
          <a:xfrm>
            <a:off x="1160015" y="919552"/>
            <a:ext cx="7983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H20:20 Project Funding Achieved:     </a:t>
            </a:r>
            <a:r>
              <a:rPr lang="en-GB" dirty="0" err="1"/>
              <a:t>ResilMesh</a:t>
            </a:r>
            <a:r>
              <a:rPr lang="en-GB" dirty="0"/>
              <a:t>:  Situation Aware enabled Cyber Resilience for Dispersed, Heterogenous Cyber Systems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The total budget allocated to TUS is €1,405,000</a:t>
            </a:r>
          </a:p>
        </p:txBody>
      </p:sp>
    </p:spTree>
    <p:extLst>
      <p:ext uri="{BB962C8B-B14F-4D97-AF65-F5344CB8AC3E}">
        <p14:creationId xmlns:p14="http://schemas.microsoft.com/office/powerpoint/2010/main" val="140504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DFCA-2785-8A67-D74B-23CD93852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73416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Innovation Voucher :</a:t>
            </a:r>
            <a:br>
              <a:rPr lang="en-US" sz="4400" dirty="0"/>
            </a:br>
            <a:r>
              <a:rPr lang="en-US" sz="4400" dirty="0"/>
              <a:t>10K per voucher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08A8-955B-0FE0-C1ED-1B6FFB46D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920" y="3972723"/>
            <a:ext cx="5896252" cy="101554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dirty="0"/>
              <a:t>Create a project manager software application  </a:t>
            </a:r>
            <a:br>
              <a:rPr lang="en-GB" dirty="0"/>
            </a:br>
            <a:r>
              <a:rPr lang="en-GB" dirty="0"/>
              <a:t>which  will consist of a mobile application and a backend API.   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Database work, application design, proof of concept, technical solutions</a:t>
            </a:r>
          </a:p>
          <a:p>
            <a:pPr algn="l"/>
            <a:endParaRPr lang="en-GB" dirty="0"/>
          </a:p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4F397-3A80-D633-FCDC-D94B651F7C39}"/>
              </a:ext>
            </a:extLst>
          </p:cNvPr>
          <p:cNvSpPr>
            <a:spLocks/>
          </p:cNvSpPr>
          <p:nvPr/>
        </p:nvSpPr>
        <p:spPr>
          <a:xfrm>
            <a:off x="9818336" y="641653"/>
            <a:ext cx="1932655" cy="141412"/>
          </a:xfrm>
          <a:prstGeom prst="rect">
            <a:avLst/>
          </a:prstGeom>
          <a:solidFill>
            <a:srgbClr val="17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CBC2B-6012-0A69-333A-F31DBEA96D32}"/>
              </a:ext>
            </a:extLst>
          </p:cNvPr>
          <p:cNvSpPr>
            <a:spLocks/>
          </p:cNvSpPr>
          <p:nvPr/>
        </p:nvSpPr>
        <p:spPr>
          <a:xfrm flipV="1">
            <a:off x="2147169" y="512763"/>
            <a:ext cx="8368431" cy="141412"/>
          </a:xfrm>
          <a:prstGeom prst="rect">
            <a:avLst/>
          </a:prstGeom>
          <a:solidFill>
            <a:srgbClr val="17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189873-2226-32B1-1088-EF44C32A371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3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179" y="1498751"/>
            <a:ext cx="9593814" cy="123557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BA3F41-5B41-CE3B-8AE8-62D3E0B53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852" y="380288"/>
            <a:ext cx="1490894" cy="37103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7B9482-73EB-49C0-8ACE-7DFD12B9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11057"/>
              </p:ext>
            </p:extLst>
          </p:nvPr>
        </p:nvGraphicFramePr>
        <p:xfrm>
          <a:off x="1796744" y="1754947"/>
          <a:ext cx="3450602" cy="1471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46">
                  <a:extLst>
                    <a:ext uri="{9D8B030D-6E8A-4147-A177-3AD203B41FA5}">
                      <a16:colId xmlns:a16="http://schemas.microsoft.com/office/drawing/2014/main" val="4166547988"/>
                    </a:ext>
                  </a:extLst>
                </a:gridCol>
                <a:gridCol w="2389658">
                  <a:extLst>
                    <a:ext uri="{9D8B030D-6E8A-4147-A177-3AD203B41FA5}">
                      <a16:colId xmlns:a16="http://schemas.microsoft.com/office/drawing/2014/main" val="771239929"/>
                    </a:ext>
                  </a:extLst>
                </a:gridCol>
                <a:gridCol w="985098">
                  <a:extLst>
                    <a:ext uri="{9D8B030D-6E8A-4147-A177-3AD203B41FA5}">
                      <a16:colId xmlns:a16="http://schemas.microsoft.com/office/drawing/2014/main" val="2890143228"/>
                    </a:ext>
                  </a:extLst>
                </a:gridCol>
              </a:tblGrid>
              <a:tr h="1126580"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Research  a mobile application for iOS and Android, with integrated components of the platform to utilise  PayPal, </a:t>
                      </a:r>
                      <a:r>
                        <a:rPr lang="en-GB" sz="1600" u="none" strike="noStrike" dirty="0" err="1">
                          <a:effectLst/>
                          <a:latin typeface="+mn-lt"/>
                        </a:rPr>
                        <a:t>Revolut</a:t>
                      </a:r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 and Stripe. 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  </a:t>
                      </a:r>
                      <a:endParaRPr lang="en-GB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8031" marR="8031" marT="8031" marB="0" anchor="ctr"/>
                </a:tc>
                <a:extLst>
                  <a:ext uri="{0D108BD9-81ED-4DB2-BD59-A6C34878D82A}">
                    <a16:rowId xmlns:a16="http://schemas.microsoft.com/office/drawing/2014/main" val="188255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90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DFCA-2785-8A67-D74B-23CD93852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0722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Equipment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08A8-955B-0FE0-C1ED-1B6FFB46D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8688" y="1953085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5600" dirty="0"/>
              <a:t>400 K    AR VAR Lab Suite </a:t>
            </a:r>
          </a:p>
          <a:p>
            <a:pPr algn="l"/>
            <a:r>
              <a:rPr lang="en-US" sz="5600" dirty="0"/>
              <a:t> 400 K  High Speed processing \ Server capabilities</a:t>
            </a:r>
          </a:p>
          <a:p>
            <a:pPr algn="l"/>
            <a:endParaRPr lang="en-US" sz="5600" dirty="0"/>
          </a:p>
          <a:p>
            <a:pPr algn="l"/>
            <a:r>
              <a:rPr lang="en-US" sz="5600" dirty="0"/>
              <a:t>5G Network :   Support from TUS   &amp; Three</a:t>
            </a:r>
          </a:p>
          <a:p>
            <a:pPr algn="l"/>
            <a:endParaRPr lang="en-US" sz="5600" dirty="0"/>
          </a:p>
          <a:p>
            <a:pPr algn="l"/>
            <a:endParaRPr lang="en-US" sz="5600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GB" sz="5600" dirty="0"/>
              <a:t> Large Autonomous Mobile Robot (AMR) for cooperative additive manufacturing (3D printing, welding, milling)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BA3F41-5B41-CE3B-8AE8-62D3E0B53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52" y="380288"/>
            <a:ext cx="1490894" cy="371037"/>
          </a:xfrm>
          <a:prstGeom prst="rect">
            <a:avLst/>
          </a:prstGeo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C31DF10-902C-65F1-0A84-61D4174BC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837" y="6046780"/>
            <a:ext cx="7068326" cy="62829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7C7C21-7C78-2A0C-7158-067895E445D1}"/>
              </a:ext>
            </a:extLst>
          </p:cNvPr>
          <p:cNvCxnSpPr/>
          <p:nvPr/>
        </p:nvCxnSpPr>
        <p:spPr>
          <a:xfrm>
            <a:off x="681231" y="5938447"/>
            <a:ext cx="10829537" cy="0"/>
          </a:xfrm>
          <a:prstGeom prst="line">
            <a:avLst/>
          </a:prstGeom>
          <a:ln w="28575">
            <a:solidFill>
              <a:srgbClr val="6969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1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3BF5-D15E-4DF5-B82E-DFB2E77E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1151"/>
          </a:xfrm>
        </p:spPr>
        <p:txBody>
          <a:bodyPr>
            <a:noAutofit/>
          </a:bodyPr>
          <a:lstStyle/>
          <a:p>
            <a:r>
              <a:rPr lang="en-GB" sz="1400" dirty="0"/>
              <a:t>Budget Table</a:t>
            </a:r>
            <a:br>
              <a:rPr lang="en-GB" sz="1400" dirty="0"/>
            </a:br>
            <a:r>
              <a:rPr lang="en-GB" sz="1400" dirty="0"/>
              <a:t># Description Quantity Budget required (Incl. VAT)</a:t>
            </a:r>
            <a:br>
              <a:rPr lang="en-GB" sz="1400" dirty="0"/>
            </a:br>
            <a:r>
              <a:rPr lang="en-GB" sz="1400" dirty="0"/>
              <a:t>1 Large Autonomous Mobile Robot (AMR) for cooperative additive manufacturing (3D printing, welding, milling) 2 772,317</a:t>
            </a:r>
            <a:br>
              <a:rPr lang="en-GB" sz="1400" dirty="0"/>
            </a:br>
            <a:r>
              <a:rPr lang="en-GB" sz="1400" dirty="0"/>
              <a:t>2 1 120,000</a:t>
            </a:r>
            <a:br>
              <a:rPr lang="en-GB" sz="1400" dirty="0"/>
            </a:br>
            <a:r>
              <a:rPr lang="en-GB" sz="1400" dirty="0"/>
              <a:t>3 Autonomous mobile robots (AMR) with hook system for logistics 1 96,540</a:t>
            </a:r>
            <a:br>
              <a:rPr lang="en-GB" sz="1400" dirty="0"/>
            </a:br>
            <a:r>
              <a:rPr lang="en-GB" sz="1400" dirty="0"/>
              <a:t>4 Outdoor dual-arm autonomous mobile robot 1 218,264</a:t>
            </a:r>
            <a:br>
              <a:rPr lang="en-GB" sz="1400" dirty="0"/>
            </a:br>
            <a:r>
              <a:rPr lang="en-GB" sz="1400" dirty="0"/>
              <a:t>5 1 72,324</a:t>
            </a:r>
            <a:br>
              <a:rPr lang="en-GB" sz="1400" dirty="0"/>
            </a:br>
            <a:r>
              <a:rPr lang="en-GB" sz="1400" dirty="0"/>
              <a:t>6 Including: 1 185,647</a:t>
            </a:r>
            <a:br>
              <a:rPr lang="en-GB" sz="1400" dirty="0"/>
            </a:br>
            <a:r>
              <a:rPr lang="en-GB" sz="1400" dirty="0"/>
              <a:t>7 1 126,292</a:t>
            </a:r>
            <a:br>
              <a:rPr lang="en-GB" sz="1400" dirty="0"/>
            </a:br>
            <a:r>
              <a:rPr lang="en-GB" sz="1400" dirty="0"/>
              <a:t>8 scan-line width of up to 600 </a:t>
            </a:r>
            <a:r>
              <a:rPr lang="en-GB" sz="1400" dirty="0" err="1"/>
              <a:t>mmstructured</a:t>
            </a:r>
            <a:r>
              <a:rPr lang="en-GB" sz="1400" dirty="0"/>
              <a:t>-light 1 112,100</a:t>
            </a:r>
            <a:br>
              <a:rPr lang="en-GB" sz="1400" dirty="0"/>
            </a:br>
            <a:br>
              <a:rPr lang="en-GB" sz="1400" dirty="0"/>
            </a:br>
            <a:endParaRPr lang="en-GB" sz="1400" dirty="0"/>
          </a:p>
        </p:txBody>
      </p:sp>
      <p:pic>
        <p:nvPicPr>
          <p:cNvPr id="5121" name="Picture 1" descr="A close-up of a robot&#10;&#10;Description automatically generated">
            <a:extLst>
              <a:ext uri="{FF2B5EF4-FFF2-40B4-BE49-F238E27FC236}">
                <a16:creationId xmlns:a16="http://schemas.microsoft.com/office/drawing/2014/main" id="{1F68FCAC-7868-4E98-8DEA-26DD7DEF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63" y="3943089"/>
            <a:ext cx="4308668" cy="225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Text Box">
            <a:extLst>
              <a:ext uri="{FF2B5EF4-FFF2-40B4-BE49-F238E27FC236}">
                <a16:creationId xmlns:a16="http://schemas.microsoft.com/office/drawing/2014/main" id="{AE004A8B-6647-4F8F-84DC-4010C26E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14" y="1009373"/>
            <a:ext cx="4512313" cy="6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9F5237-5440-4AC5-B620-F3ACF6DA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30"/>
            <a:ext cx="9661331" cy="5910633"/>
          </a:xfrm>
        </p:spPr>
        <p:txBody>
          <a:bodyPr/>
          <a:lstStyle/>
          <a:p>
            <a:r>
              <a:rPr lang="en-GB" dirty="0"/>
              <a:t>Future Capital Call: </a:t>
            </a:r>
          </a:p>
        </p:txBody>
      </p:sp>
    </p:spTree>
    <p:extLst>
      <p:ext uri="{BB962C8B-B14F-4D97-AF65-F5344CB8AC3E}">
        <p14:creationId xmlns:p14="http://schemas.microsoft.com/office/powerpoint/2010/main" val="128336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346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Public Sans</vt:lpstr>
      <vt:lpstr>Times New Roman</vt:lpstr>
      <vt:lpstr>Office Theme</vt:lpstr>
      <vt:lpstr>PowerPoint Presentation</vt:lpstr>
      <vt:lpstr>Innovation Partnerships</vt:lpstr>
      <vt:lpstr>, </vt:lpstr>
      <vt:lpstr>Innovation Voucher : 10K per voucher </vt:lpstr>
      <vt:lpstr>Capital Equipment Update </vt:lpstr>
      <vt:lpstr>Budget Table # Description Quantity Budget required (Incl. VAT) 1 Large Autonomous Mobile Robot (AMR) for cooperative additive manufacturing (3D printing, welding, milling) 2 772,317 2 1 120,000 3 Autonomous mobile robots (AMR) with hook system for logistics 1 96,540 4 Outdoor dual-arm autonomous mobile robot 1 218,264 5 1 72,324 6 Including: 1 185,647 7 1 126,292 8 scan-line width of up to 600 mmstructured-light 1 112,100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Foran</dc:creator>
  <cp:lastModifiedBy>Anthony Cunningham</cp:lastModifiedBy>
  <cp:revision>28</cp:revision>
  <dcterms:created xsi:type="dcterms:W3CDTF">2023-07-03T13:37:40Z</dcterms:created>
  <dcterms:modified xsi:type="dcterms:W3CDTF">2025-03-10T19:33:58Z</dcterms:modified>
</cp:coreProperties>
</file>