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ileron Bold" panose="020B0604020202020204" charset="0"/>
      <p:regular r:id="rId19"/>
    </p:embeddedFont>
    <p:embeddedFont>
      <p:font typeface="Canva Sans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  <p:embeddedFont>
      <p:font typeface="Montserrat Semi-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528" autoAdjust="0"/>
  </p:normalViewPr>
  <p:slideViewPr>
    <p:cSldViewPr>
      <p:cViewPr varScale="1">
        <p:scale>
          <a:sx n="37" d="100"/>
          <a:sy n="37" d="100"/>
        </p:scale>
        <p:origin x="10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second pillar is skill development</a:t>
            </a:r>
          </a:p>
          <a:p>
            <a:endParaRPr lang="en-US"/>
          </a:p>
          <a:p>
            <a:r>
              <a:rPr lang="en-US"/>
              <a:t>A key objective of our programme is to upskill and reskill all employees of SMEs and PSOs from executives to support staff.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provide a free, self-paced online courses like ‘AI for You’</a:t>
            </a:r>
          </a:p>
          <a:p>
            <a:r>
              <a:rPr lang="en-US"/>
              <a:t>  </a:t>
            </a:r>
          </a:p>
          <a:p>
            <a:r>
              <a:rPr lang="en-US"/>
              <a:t>It explains what AI is, how it’s regulated under the upcoming EU AI Act, and—most importantly—how you can adopt it confidently and responsibly. </a:t>
            </a:r>
          </a:p>
          <a:p>
            <a:endParaRPr lang="en-US"/>
          </a:p>
          <a:p>
            <a:r>
              <a:rPr lang="en-US"/>
              <a:t>Simply scan the QR code to enrol—there’s zero charge.  </a:t>
            </a:r>
          </a:p>
          <a:p>
            <a:endParaRPr lang="en-US"/>
          </a:p>
          <a:p>
            <a:r>
              <a:rPr lang="en-US"/>
              <a:t>And we run a rolling series of live, interactive webinars.</a:t>
            </a:r>
          </a:p>
          <a:p>
            <a:r>
              <a:rPr lang="en-US"/>
              <a:t>  </a:t>
            </a:r>
          </a:p>
          <a:p>
            <a:r>
              <a:rPr lang="en-US"/>
              <a:t>like The Art of the Possible with Generative AI, Prompt Engineering, AI in Data Analytics, and AI-enhanced Software Development Lifecycle.  </a:t>
            </a:r>
          </a:p>
          <a:p>
            <a:endParaRPr lang="en-US"/>
          </a:p>
          <a:p>
            <a:r>
              <a:rPr lang="en-US"/>
              <a:t>Whether your team is brand-new to AI or looking to deepen specialist skills, these open-access resources raise literacy quickly and at no cost.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third pillar is to support enterprises to access additional funding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Part of our mission as an EDIH is to signpost relevant supports for start-ups and SMEs.</a:t>
            </a:r>
          </a:p>
          <a:p>
            <a:endParaRPr lang="en-US"/>
          </a:p>
          <a:p>
            <a:r>
              <a:rPr lang="en-US"/>
              <a:t>In case you haven't found this resource yet, the National Enterprise Hub is a great place to start when looking for supports for your business. It aggregates all of the various offerings from local enterprise office to enterprise ireland and beyond</a:t>
            </a:r>
          </a:p>
          <a:p>
            <a:endParaRPr lang="en-US"/>
          </a:p>
          <a:p>
            <a:r>
              <a:rPr lang="en-US"/>
              <a:t>However, we are aware that it is a lot of information and sometimes organisations prefer to be guided through what is available, or need some assistance with their application...</a:t>
            </a:r>
          </a:p>
          <a:p>
            <a:endParaRPr lang="en-US"/>
          </a:p>
          <a:p>
            <a:r>
              <a:rPr lang="en-US"/>
              <a:t>Therefore we can offer additional workshops to help you navigate this place. Valued at 800 per person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finally our fourth pillar, ecosystem building</a:t>
            </a:r>
          </a:p>
          <a:p>
            <a:endParaRPr lang="en-US"/>
          </a:p>
          <a:p>
            <a:r>
              <a:rPr lang="en-US"/>
              <a:t>we offer regular events and networking opportunities that build a strong ecosystem for AI innovation in Ireland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 part of our ecosystem-building activities, we organise events that bring together stakeholders from industry, academia, and the public sector to exchange knowledge and explore collaboration opportunities. </a:t>
            </a:r>
          </a:p>
          <a:p>
            <a:endParaRPr lang="en-US"/>
          </a:p>
          <a:p>
            <a:r>
              <a:rPr lang="en-US"/>
              <a:t>We will also run an accelerator programme in 2026, so perhaps you can tell any friends or family with a unique product/service using AI to follow us on LinkedIn to ensure they hear when the call for applications is launched later this year.</a:t>
            </a:r>
          </a:p>
          <a:p>
            <a:endParaRPr lang="en-US"/>
          </a:p>
          <a:p>
            <a:r>
              <a:rPr lang="en-US"/>
              <a:t>We also produce regular newsletters to share updates on programme activities and upcoming events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you’d like to explore any of the EDIH services you’ve seen—or simply stay up-to-date with our AI news—scan the QR code or visit ceadar.ie/edih.</a:t>
            </a:r>
          </a:p>
          <a:p>
            <a:r>
              <a:rPr lang="en-US"/>
              <a:t>  </a:t>
            </a:r>
          </a:p>
          <a:p>
            <a:r>
              <a:rPr lang="en-US"/>
              <a:t>We look forward to helping you turn great ideas into real-world AI impact.  Thank you!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CeADAR is Ireland’s national centre for applied AI.</a:t>
            </a:r>
          </a:p>
          <a:p>
            <a:endParaRPr lang="en-US"/>
          </a:p>
          <a:p>
            <a:r>
              <a:rPr lang="en-US"/>
              <a:t>It is a technology research centre founded in 2013 as a not-for-profit, we’re jointly funded by Enterprise Ireland and IDA Ireland and headquartered in the University College Dublin.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mission is to help organisations of every size explore, develop, and deploy trustworthy AI that drives real-world impact.</a:t>
            </a:r>
          </a:p>
          <a:p>
            <a:endParaRPr lang="en-US"/>
          </a:p>
          <a:p>
            <a:r>
              <a:rPr lang="en-US"/>
              <a:t>Intention was to bridge the gap between academic research in AI and industry needs.</a:t>
            </a:r>
          </a:p>
          <a:p>
            <a:endParaRPr lang="en-US"/>
          </a:p>
          <a:p>
            <a:r>
              <a:rPr lang="en-US"/>
              <a:t>Our mission is to support companies to explore, experiment, digitalise, and build AI solutions.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CeADAR has expertise in AI technologies. </a:t>
            </a:r>
          </a:p>
          <a:p>
            <a:endParaRPr lang="en-US"/>
          </a:p>
          <a:p>
            <a:r>
              <a:rPr lang="en-US"/>
              <a:t>Machine learning solutions</a:t>
            </a:r>
          </a:p>
          <a:p>
            <a:endParaRPr lang="en-US"/>
          </a:p>
          <a:p>
            <a:r>
              <a:rPr lang="en-US"/>
              <a:t>analysing and  visualising data</a:t>
            </a:r>
          </a:p>
          <a:p>
            <a:endParaRPr lang="en-US"/>
          </a:p>
          <a:p>
            <a:r>
              <a:rPr lang="en-US"/>
              <a:t>explore predictive analytics</a:t>
            </a:r>
          </a:p>
          <a:p>
            <a:endParaRPr lang="en-US"/>
          </a:p>
          <a:p>
            <a:r>
              <a:rPr lang="en-US"/>
              <a:t>or experiment with Generative AI solutions</a:t>
            </a:r>
          </a:p>
          <a:p>
            <a:endParaRPr lang="en-US"/>
          </a:p>
          <a:p>
            <a:r>
              <a:rPr lang="en-US"/>
              <a:t>also we are sector agnostic</a:t>
            </a:r>
          </a:p>
          <a:p>
            <a:endParaRPr lang="en-US"/>
          </a:p>
          <a:p>
            <a:r>
              <a:rPr lang="en-US"/>
              <a:t>we've completed projects in legal &amp; finance,  agriculture &amp; energy, and media &amp; education and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Our experience positioned us well to apply and be selected for the EDIH Programme launched by the European Commission</a:t>
            </a:r>
          </a:p>
          <a:p>
            <a:endParaRPr lang="en-US"/>
          </a:p>
          <a:p>
            <a:r>
              <a:rPr lang="en-US"/>
              <a:t>The EDIH Network is made up of over 220 Hubs. </a:t>
            </a:r>
          </a:p>
          <a:p>
            <a:endParaRPr lang="en-US"/>
          </a:p>
          <a:p>
            <a:r>
              <a:rPr lang="en-US"/>
              <a:t>EDIHs — act as one-stop shops, empowering businesses and public sector organisations to boost competitiveness through innovation, technology.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a three year programme, funded until August 2026 by EU and EI</a:t>
            </a:r>
          </a:p>
          <a:p>
            <a:endParaRPr lang="en-US"/>
          </a:p>
          <a:p>
            <a:r>
              <a:rPr lang="en-US"/>
              <a:t>We aim to empower SMEs and PSOs that are in the early stages of adopting AI </a:t>
            </a:r>
          </a:p>
          <a:p>
            <a:endParaRPr lang="en-US"/>
          </a:p>
          <a:p>
            <a:r>
              <a:rPr lang="en-US"/>
              <a:t>And this service is 100% discounted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Through our EDIH programme every service can be 100 % discounted. </a:t>
            </a:r>
          </a:p>
          <a:p>
            <a:endParaRPr lang="en-US"/>
          </a:p>
          <a:p>
            <a:r>
              <a:rPr lang="en-US"/>
              <a:t>For Irish SMEs, you can draw down De Minimis aid—up to €300k across any rolling three-year period—which covers the full cost of our support for companies with fewer than 3000 employees. </a:t>
            </a:r>
          </a:p>
          <a:p>
            <a:endParaRPr lang="en-US"/>
          </a:p>
          <a:p>
            <a:r>
              <a:rPr lang="en-US"/>
              <a:t>If you’re a public-sector body, State-aid rules don’t apply, so every CeADAR EDIH service is automatically and entirely funded.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programme has four pillars of services. </a:t>
            </a:r>
          </a:p>
          <a:p>
            <a:endParaRPr lang="en-US"/>
          </a:p>
          <a:p>
            <a:r>
              <a:rPr lang="en-US"/>
              <a:t>Our test before invest pillar is designed to help you explore the capabilities of AI, and test AI solutions before investing.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Under our Test Before Invest service we remove the risk of jumping straight into a full build.  </a:t>
            </a:r>
          </a:p>
          <a:p>
            <a:endParaRPr lang="en-US"/>
          </a:p>
          <a:p>
            <a:r>
              <a:rPr lang="en-US"/>
              <a:t>we run targeted workshops with your team, research what’s already on the market, and pin down exactly what a proof-of-concept should do.</a:t>
            </a:r>
          </a:p>
          <a:p>
            <a:r>
              <a:rPr lang="en-US"/>
              <a:t>  </a:t>
            </a:r>
          </a:p>
          <a:p>
            <a:r>
              <a:rPr lang="en-US"/>
              <a:t>&amp;nbsp;&amp;nbsp;• The output is a clear Software Requirements Specification—normally worth about **€6.8 k**, but there’s **no cost** to you.  </a:t>
            </a:r>
          </a:p>
          <a:p>
            <a:endParaRPr lang="en-US"/>
          </a:p>
          <a:p>
            <a:r>
              <a:rPr lang="en-US"/>
              <a:t>next, CeADAR data scientists build a working prototype for you to trial in-house. </a:t>
            </a:r>
          </a:p>
          <a:p>
            <a:endParaRPr lang="en-US"/>
          </a:p>
          <a:p>
            <a:r>
              <a:rPr lang="en-US"/>
              <a:t>You get full documentation plus the prototype code so your team can take it forward.</a:t>
            </a:r>
          </a:p>
          <a:p>
            <a:r>
              <a:rPr lang="en-US"/>
              <a:t>  </a:t>
            </a:r>
          </a:p>
          <a:p>
            <a:r>
              <a:rPr lang="en-US"/>
              <a:t>That package is valued at 25 k, which is fully funded.  </a:t>
            </a:r>
          </a:p>
          <a:p>
            <a:endParaRPr lang="en-US"/>
          </a:p>
          <a:p>
            <a:r>
              <a:rPr lang="en-US"/>
              <a:t>Together, these two steps let you validate the business case and technical fit before you invest in a full-scale solution.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10.jpe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.pn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svg"/><Relationship Id="rId21" Type="http://schemas.openxmlformats.org/officeDocument/2006/relationships/image" Target="../media/image34.sv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svg"/><Relationship Id="rId50" Type="http://schemas.openxmlformats.org/officeDocument/2006/relationships/image" Target="../media/image6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9" Type="http://schemas.openxmlformats.org/officeDocument/2006/relationships/image" Target="../media/image42.sv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svg"/><Relationship Id="rId40" Type="http://schemas.openxmlformats.org/officeDocument/2006/relationships/image" Target="../media/image53.png"/><Relationship Id="rId45" Type="http://schemas.openxmlformats.org/officeDocument/2006/relationships/image" Target="../media/image58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31" Type="http://schemas.openxmlformats.org/officeDocument/2006/relationships/image" Target="../media/image44.sv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Relationship Id="rId30" Type="http://schemas.openxmlformats.org/officeDocument/2006/relationships/image" Target="../media/image43.png"/><Relationship Id="rId35" Type="http://schemas.openxmlformats.org/officeDocument/2006/relationships/image" Target="../media/image48.svg"/><Relationship Id="rId43" Type="http://schemas.openxmlformats.org/officeDocument/2006/relationships/image" Target="../media/image56.svg"/><Relationship Id="rId48" Type="http://schemas.openxmlformats.org/officeDocument/2006/relationships/image" Target="../media/image61.png"/><Relationship Id="rId8" Type="http://schemas.openxmlformats.org/officeDocument/2006/relationships/image" Target="../media/image21.png"/><Relationship Id="rId51" Type="http://schemas.openxmlformats.org/officeDocument/2006/relationships/image" Target="../media/image64.svg"/><Relationship Id="rId3" Type="http://schemas.openxmlformats.org/officeDocument/2006/relationships/image" Target="../media/image9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33" Type="http://schemas.openxmlformats.org/officeDocument/2006/relationships/image" Target="../media/image46.sv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83841" y="0"/>
            <a:ext cx="1926790" cy="1926790"/>
            <a:chOff x="0" y="0"/>
            <a:chExt cx="2569053" cy="25690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9083" cy="2569083"/>
            </a:xfrm>
            <a:custGeom>
              <a:avLst/>
              <a:gdLst/>
              <a:ahLst/>
              <a:cxnLst/>
              <a:rect l="l" t="t" r="r" b="b"/>
              <a:pathLst>
                <a:path w="2569083" h="2569083">
                  <a:moveTo>
                    <a:pt x="0" y="0"/>
                  </a:moveTo>
                  <a:lnTo>
                    <a:pt x="2569083" y="0"/>
                  </a:lnTo>
                  <a:lnTo>
                    <a:pt x="2569083" y="2569083"/>
                  </a:lnTo>
                  <a:lnTo>
                    <a:pt x="0" y="256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947334" y="230886"/>
            <a:ext cx="1121756" cy="1121756"/>
            <a:chOff x="0" y="0"/>
            <a:chExt cx="1495675" cy="14956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5679" cy="1495679"/>
            </a:xfrm>
            <a:custGeom>
              <a:avLst/>
              <a:gdLst/>
              <a:ahLst/>
              <a:cxnLst/>
              <a:rect l="l" t="t" r="r" b="b"/>
              <a:pathLst>
                <a:path w="1495679" h="1495679">
                  <a:moveTo>
                    <a:pt x="0" y="0"/>
                  </a:moveTo>
                  <a:lnTo>
                    <a:pt x="1495679" y="0"/>
                  </a:lnTo>
                  <a:lnTo>
                    <a:pt x="1495679" y="1495679"/>
                  </a:lnTo>
                  <a:lnTo>
                    <a:pt x="0" y="149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874"/>
            <a:ext cx="18288000" cy="9722176"/>
            <a:chOff x="0" y="0"/>
            <a:chExt cx="24384000" cy="129629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2962890"/>
            </a:xfrm>
            <a:custGeom>
              <a:avLst/>
              <a:gdLst/>
              <a:ahLst/>
              <a:cxnLst/>
              <a:rect l="l" t="t" r="r" b="b"/>
              <a:pathLst>
                <a:path w="24384000" h="12962890">
                  <a:moveTo>
                    <a:pt x="0" y="0"/>
                  </a:moveTo>
                  <a:lnTo>
                    <a:pt x="24384000" y="0"/>
                  </a:lnTo>
                  <a:lnTo>
                    <a:pt x="24384000" y="12962890"/>
                  </a:lnTo>
                  <a:lnTo>
                    <a:pt x="0" y="12962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35" r="-10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53494" y="230886"/>
            <a:ext cx="4154719" cy="4154719"/>
            <a:chOff x="0" y="0"/>
            <a:chExt cx="5539625" cy="5539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39613" cy="5539613"/>
            </a:xfrm>
            <a:custGeom>
              <a:avLst/>
              <a:gdLst/>
              <a:ahLst/>
              <a:cxnLst/>
              <a:rect l="l" t="t" r="r" b="b"/>
              <a:pathLst>
                <a:path w="5539613" h="5539613">
                  <a:moveTo>
                    <a:pt x="0" y="0"/>
                  </a:moveTo>
                  <a:lnTo>
                    <a:pt x="5539613" y="0"/>
                  </a:lnTo>
                  <a:lnTo>
                    <a:pt x="5539613" y="5539613"/>
                  </a:lnTo>
                  <a:lnTo>
                    <a:pt x="0" y="553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9984" y="1758631"/>
            <a:ext cx="15126000" cy="6937833"/>
            <a:chOff x="0" y="0"/>
            <a:chExt cx="20168000" cy="92504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68000" cy="9250445"/>
            </a:xfrm>
            <a:custGeom>
              <a:avLst/>
              <a:gdLst/>
              <a:ahLst/>
              <a:cxnLst/>
              <a:rect l="l" t="t" r="r" b="b"/>
              <a:pathLst>
                <a:path w="20168000" h="9250445">
                  <a:moveTo>
                    <a:pt x="0" y="0"/>
                  </a:moveTo>
                  <a:lnTo>
                    <a:pt x="20168000" y="0"/>
                  </a:lnTo>
                  <a:lnTo>
                    <a:pt x="20168000" y="9250445"/>
                  </a:lnTo>
                  <a:lnTo>
                    <a:pt x="0" y="92504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95325"/>
              <a:ext cx="20168000" cy="9945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4000"/>
                </a:lnSpc>
              </a:pPr>
              <a:endParaRPr/>
            </a:p>
            <a:p>
              <a:pPr algn="l">
                <a:lnSpc>
                  <a:spcPts val="11127"/>
                </a:lnSpc>
              </a:pPr>
              <a:endParaRPr/>
            </a:p>
            <a:p>
              <a:pPr algn="l">
                <a:lnSpc>
                  <a:spcPts val="11127"/>
                </a:lnSpc>
              </a:pPr>
              <a:r>
                <a:rPr lang="en-US" sz="56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Introduction to CeADAR </a:t>
              </a:r>
            </a:p>
            <a:p>
              <a:pPr algn="l">
                <a:lnSpc>
                  <a:spcPts val="11127"/>
                </a:lnSpc>
              </a:pPr>
              <a:endParaRPr lang="en-US" sz="5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11127"/>
                </a:lnSpc>
              </a:pPr>
              <a:endParaRPr lang="en-US" sz="5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9125090"/>
            <a:ext cx="18288000" cy="1161910"/>
            <a:chOff x="0" y="0"/>
            <a:chExt cx="24384000" cy="15492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384000" cy="1549273"/>
            </a:xfrm>
            <a:custGeom>
              <a:avLst/>
              <a:gdLst/>
              <a:ahLst/>
              <a:cxnLst/>
              <a:rect l="l" t="t" r="r" b="b"/>
              <a:pathLst>
                <a:path w="24384000" h="1549273">
                  <a:moveTo>
                    <a:pt x="0" y="0"/>
                  </a:moveTo>
                  <a:lnTo>
                    <a:pt x="24384000" y="0"/>
                  </a:lnTo>
                  <a:lnTo>
                    <a:pt x="24384000" y="1549273"/>
                  </a:lnTo>
                  <a:lnTo>
                    <a:pt x="0" y="1549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6868" r="-106868"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8700" y="9346842"/>
            <a:ext cx="4065742" cy="672324"/>
            <a:chOff x="0" y="0"/>
            <a:chExt cx="5420989" cy="8964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20995" cy="896493"/>
            </a:xfrm>
            <a:custGeom>
              <a:avLst/>
              <a:gdLst/>
              <a:ahLst/>
              <a:cxnLst/>
              <a:rect l="l" t="t" r="r" b="b"/>
              <a:pathLst>
                <a:path w="5420995" h="896493">
                  <a:moveTo>
                    <a:pt x="0" y="0"/>
                  </a:moveTo>
                  <a:lnTo>
                    <a:pt x="5420995" y="0"/>
                  </a:lnTo>
                  <a:lnTo>
                    <a:pt x="5420995" y="896493"/>
                  </a:lnTo>
                  <a:lnTo>
                    <a:pt x="0" y="896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53" b="-2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07606" y="9292473"/>
            <a:ext cx="3260085" cy="781062"/>
            <a:chOff x="0" y="0"/>
            <a:chExt cx="4346780" cy="10414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46829" cy="1041400"/>
            </a:xfrm>
            <a:custGeom>
              <a:avLst/>
              <a:gdLst/>
              <a:ahLst/>
              <a:cxnLst/>
              <a:rect l="l" t="t" r="r" b="b"/>
              <a:pathLst>
                <a:path w="4346829" h="1041400">
                  <a:moveTo>
                    <a:pt x="0" y="0"/>
                  </a:moveTo>
                  <a:lnTo>
                    <a:pt x="4346829" y="0"/>
                  </a:lnTo>
                  <a:lnTo>
                    <a:pt x="4346829" y="1041400"/>
                  </a:lnTo>
                  <a:lnTo>
                    <a:pt x="0" y="104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06" r="1" b="-2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853691" y="9346842"/>
            <a:ext cx="2694026" cy="718407"/>
            <a:chOff x="0" y="0"/>
            <a:chExt cx="3592034" cy="9578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92068" cy="957834"/>
            </a:xfrm>
            <a:custGeom>
              <a:avLst/>
              <a:gdLst/>
              <a:ahLst/>
              <a:cxnLst/>
              <a:rect l="l" t="t" r="r" b="b"/>
              <a:pathLst>
                <a:path w="3592068" h="957834">
                  <a:moveTo>
                    <a:pt x="0" y="0"/>
                  </a:moveTo>
                  <a:lnTo>
                    <a:pt x="3592068" y="0"/>
                  </a:lnTo>
                  <a:lnTo>
                    <a:pt x="3592068" y="957834"/>
                  </a:lnTo>
                  <a:lnTo>
                    <a:pt x="0" y="95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995496" y="9258300"/>
            <a:ext cx="844589" cy="844589"/>
            <a:chOff x="0" y="0"/>
            <a:chExt cx="1126118" cy="11261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6109" cy="1126109"/>
            </a:xfrm>
            <a:custGeom>
              <a:avLst/>
              <a:gdLst/>
              <a:ahLst/>
              <a:cxnLst/>
              <a:rect l="l" t="t" r="r" b="b"/>
              <a:pathLst>
                <a:path w="1126109" h="1126109">
                  <a:moveTo>
                    <a:pt x="0" y="0"/>
                  </a:moveTo>
                  <a:lnTo>
                    <a:pt x="1126109" y="0"/>
                  </a:lnTo>
                  <a:lnTo>
                    <a:pt x="1126109" y="1126109"/>
                  </a:lnTo>
                  <a:lnTo>
                    <a:pt x="0" y="112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CeADAR EDIH - AI Service Pillars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44000" y="4298950"/>
            <a:ext cx="6599135" cy="198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4"/>
              </a:lnSpc>
            </a:pPr>
            <a:r>
              <a:rPr lang="en-US" sz="4517" b="1" spc="144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Skills Development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Upskill and reskill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From executives to staff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862784" y="3310009"/>
            <a:ext cx="4786285" cy="5948291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blipFill>
              <a:blip r:embed="rId4"/>
              <a:stretch>
                <a:fillRect l="-25560" t="-3092" r="-666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2000">
            <a:off x="9876584" y="3500915"/>
            <a:ext cx="5110688" cy="2965598"/>
          </a:xfrm>
          <a:custGeom>
            <a:avLst/>
            <a:gdLst/>
            <a:ahLst/>
            <a:cxnLst/>
            <a:rect l="l" t="t" r="r" b="b"/>
            <a:pathLst>
              <a:path w="5110688" h="2965598">
                <a:moveTo>
                  <a:pt x="83589" y="0"/>
                </a:moveTo>
                <a:lnTo>
                  <a:pt x="5110688" y="149201"/>
                </a:lnTo>
                <a:lnTo>
                  <a:pt x="5027100" y="2965598"/>
                </a:lnTo>
                <a:lnTo>
                  <a:pt x="0" y="2816397"/>
                </a:lnTo>
                <a:lnTo>
                  <a:pt x="83589" y="0"/>
                </a:lnTo>
                <a:close/>
              </a:path>
            </a:pathLst>
          </a:custGeom>
          <a:blipFill>
            <a:blip r:embed="rId4"/>
            <a:stretch>
              <a:fillRect l="-4626" t="-8916" r="-1512" b="-12949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17151"/>
              </p:ext>
            </p:extLst>
          </p:nvPr>
        </p:nvGraphicFramePr>
        <p:xfrm>
          <a:off x="8728665" y="1679376"/>
          <a:ext cx="1939335" cy="1171575"/>
        </p:xfrm>
        <a:graphic>
          <a:graphicData uri="http://schemas.openxmlformats.org/drawingml/2006/table">
            <a:tbl>
              <a:tblPr/>
              <a:tblGrid>
                <a:gridCol w="1939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1575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Open Access</a:t>
                      </a:r>
                      <a:endParaRPr lang="en-US" sz="1100" dirty="0"/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 dirty="0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Charge: €0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6283184" y="4351452"/>
            <a:ext cx="1584096" cy="1584096"/>
          </a:xfrm>
          <a:custGeom>
            <a:avLst/>
            <a:gdLst/>
            <a:ahLst/>
            <a:cxnLst/>
            <a:rect l="l" t="t" r="r" b="b"/>
            <a:pathLst>
              <a:path w="1584096" h="1584096">
                <a:moveTo>
                  <a:pt x="0" y="0"/>
                </a:moveTo>
                <a:lnTo>
                  <a:pt x="1584095" y="0"/>
                </a:lnTo>
                <a:lnTo>
                  <a:pt x="1584095" y="1584096"/>
                </a:lnTo>
                <a:lnTo>
                  <a:pt x="0" y="1584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99881" y="3582404"/>
            <a:ext cx="5029313" cy="2810129"/>
          </a:xfrm>
          <a:custGeom>
            <a:avLst/>
            <a:gdLst/>
            <a:ahLst/>
            <a:cxnLst/>
            <a:rect l="l" t="t" r="r" b="b"/>
            <a:pathLst>
              <a:path w="5029313" h="2810129">
                <a:moveTo>
                  <a:pt x="0" y="0"/>
                </a:moveTo>
                <a:lnTo>
                  <a:pt x="5029313" y="0"/>
                </a:lnTo>
                <a:lnTo>
                  <a:pt x="5029313" y="2810128"/>
                </a:lnTo>
                <a:lnTo>
                  <a:pt x="0" y="2810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12688" y="4236560"/>
            <a:ext cx="1556672" cy="1556672"/>
          </a:xfrm>
          <a:custGeom>
            <a:avLst/>
            <a:gdLst/>
            <a:ahLst/>
            <a:cxnLst/>
            <a:rect l="l" t="t" r="r" b="b"/>
            <a:pathLst>
              <a:path w="1556672" h="1556672">
                <a:moveTo>
                  <a:pt x="0" y="0"/>
                </a:moveTo>
                <a:lnTo>
                  <a:pt x="1556672" y="0"/>
                </a:lnTo>
                <a:lnTo>
                  <a:pt x="1556672" y="1556672"/>
                </a:lnTo>
                <a:lnTo>
                  <a:pt x="0" y="1556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807325" y="6383782"/>
            <a:ext cx="7502623" cy="338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Sample Webinars </a:t>
            </a:r>
          </a:p>
          <a:p>
            <a:pPr marL="474979" lvl="1" indent="-237490" algn="l">
              <a:lnSpc>
                <a:spcPts val="5499"/>
              </a:lnSpc>
              <a:buFont typeface="Arial"/>
              <a:buChar char="•"/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Art of Possible with Generative AI</a:t>
            </a:r>
          </a:p>
          <a:p>
            <a:pPr marL="474979" lvl="1" indent="-237490" algn="l">
              <a:lnSpc>
                <a:spcPts val="5499"/>
              </a:lnSpc>
              <a:buFont typeface="Arial"/>
              <a:buChar char="•"/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Prompt Engineering</a:t>
            </a:r>
          </a:p>
          <a:p>
            <a:pPr marL="474979" lvl="1" indent="-237490" algn="l">
              <a:lnSpc>
                <a:spcPts val="5499"/>
              </a:lnSpc>
              <a:buFont typeface="Arial"/>
              <a:buChar char="•"/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in Data Analytics</a:t>
            </a:r>
          </a:p>
          <a:p>
            <a:pPr marL="474979" lvl="1" indent="-237490" algn="l">
              <a:lnSpc>
                <a:spcPts val="5499"/>
              </a:lnSpc>
              <a:buFont typeface="Arial"/>
              <a:buChar char="•"/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AI-Enhanced Software Development Lifecycle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9881" y="6402832"/>
            <a:ext cx="7651327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0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Free, Self-paced Online Course to help you</a:t>
            </a:r>
          </a:p>
          <a:p>
            <a:pPr marL="431801" lvl="1" indent="-215900" algn="l">
              <a:lnSpc>
                <a:spcPts val="5000"/>
              </a:lnSpc>
              <a:buFont typeface="Arial"/>
              <a:buChar char="•"/>
            </a:pPr>
            <a:r>
              <a:rPr lang="en-US" sz="20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Understand AI and its impact</a:t>
            </a:r>
          </a:p>
          <a:p>
            <a:pPr marL="431801" lvl="1" indent="-215900" algn="l">
              <a:lnSpc>
                <a:spcPts val="5000"/>
              </a:lnSpc>
              <a:buFont typeface="Arial"/>
              <a:buChar char="•"/>
            </a:pPr>
            <a:r>
              <a:rPr lang="en-US" sz="20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Boost AI literacy across your organisation</a:t>
            </a:r>
          </a:p>
          <a:p>
            <a:pPr marL="431801" lvl="1" indent="-215900" algn="l">
              <a:lnSpc>
                <a:spcPts val="5000"/>
              </a:lnSpc>
              <a:buFont typeface="Arial"/>
              <a:buChar char="•"/>
            </a:pPr>
            <a:r>
              <a:rPr lang="en-US" sz="20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Demystify the EU AI Act</a:t>
            </a:r>
          </a:p>
          <a:p>
            <a:pPr marL="431801" lvl="1" indent="-215900" algn="l">
              <a:lnSpc>
                <a:spcPts val="5000"/>
              </a:lnSpc>
              <a:buFont typeface="Arial"/>
              <a:buChar char="•"/>
            </a:pPr>
            <a:r>
              <a:rPr lang="en-US" sz="20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Confidently adopt AI in your organisation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Skills Development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CeADAR EDIH - AI Service Pillars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44000" y="4298950"/>
            <a:ext cx="6599135" cy="338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4"/>
              </a:lnSpc>
            </a:pPr>
            <a:r>
              <a:rPr lang="en-US" sz="4517" b="1" spc="144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Support to Find Investment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Support enterprises to access additional funding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862784" y="3310009"/>
            <a:ext cx="4786285" cy="5948291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 rot="29999">
              <a:off x="-17625" y="-12190"/>
              <a:ext cx="5143951" cy="6373364"/>
            </a:xfrm>
            <a:custGeom>
              <a:avLst/>
              <a:gdLst/>
              <a:ahLst/>
              <a:cxnLst/>
              <a:rect l="l" t="t" r="r" b="b"/>
              <a:pathLst>
                <a:path w="5143951" h="6373364">
                  <a:moveTo>
                    <a:pt x="5120819" y="2544274"/>
                  </a:moveTo>
                  <a:lnTo>
                    <a:pt x="5131641" y="3784382"/>
                  </a:lnTo>
                  <a:cubicBezTo>
                    <a:pt x="5143952" y="5195044"/>
                    <a:pt x="4010340" y="6348616"/>
                    <a:pt x="2599678" y="6360926"/>
                  </a:cubicBezTo>
                  <a:cubicBezTo>
                    <a:pt x="1189017" y="6373364"/>
                    <a:pt x="35445" y="5239752"/>
                    <a:pt x="23133" y="3828963"/>
                  </a:cubicBezTo>
                  <a:lnTo>
                    <a:pt x="12311" y="2588855"/>
                  </a:lnTo>
                  <a:cubicBezTo>
                    <a:pt x="0" y="1178193"/>
                    <a:pt x="1133612" y="24622"/>
                    <a:pt x="2544274" y="12311"/>
                  </a:cubicBezTo>
                  <a:cubicBezTo>
                    <a:pt x="3954936" y="0"/>
                    <a:pt x="5108508" y="1133612"/>
                    <a:pt x="5120819" y="2544274"/>
                  </a:cubicBezTo>
                  <a:close/>
                </a:path>
              </a:pathLst>
            </a:custGeom>
            <a:blipFill>
              <a:blip r:embed="rId4"/>
              <a:stretch>
                <a:fillRect l="-2308" t="-4060" r="-91890" b="-3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830436" y="4039831"/>
            <a:ext cx="7241819" cy="4877913"/>
            <a:chOff x="0" y="0"/>
            <a:chExt cx="2618736" cy="17639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18736" cy="1763917"/>
            </a:xfrm>
            <a:custGeom>
              <a:avLst/>
              <a:gdLst/>
              <a:ahLst/>
              <a:cxnLst/>
              <a:rect l="l" t="t" r="r" b="b"/>
              <a:pathLst>
                <a:path w="2618736" h="1763917">
                  <a:moveTo>
                    <a:pt x="54522" y="0"/>
                  </a:moveTo>
                  <a:lnTo>
                    <a:pt x="2564214" y="0"/>
                  </a:lnTo>
                  <a:cubicBezTo>
                    <a:pt x="2578674" y="0"/>
                    <a:pt x="2592542" y="5744"/>
                    <a:pt x="2602766" y="15969"/>
                  </a:cubicBezTo>
                  <a:cubicBezTo>
                    <a:pt x="2612991" y="26194"/>
                    <a:pt x="2618736" y="40062"/>
                    <a:pt x="2618736" y="54522"/>
                  </a:cubicBezTo>
                  <a:lnTo>
                    <a:pt x="2618736" y="1709395"/>
                  </a:lnTo>
                  <a:cubicBezTo>
                    <a:pt x="2618736" y="1739506"/>
                    <a:pt x="2594325" y="1763917"/>
                    <a:pt x="2564214" y="1763917"/>
                  </a:cubicBezTo>
                  <a:lnTo>
                    <a:pt x="54522" y="1763917"/>
                  </a:lnTo>
                  <a:cubicBezTo>
                    <a:pt x="40062" y="1763917"/>
                    <a:pt x="26194" y="1758172"/>
                    <a:pt x="15969" y="1747947"/>
                  </a:cubicBezTo>
                  <a:cubicBezTo>
                    <a:pt x="5744" y="1737723"/>
                    <a:pt x="0" y="1723855"/>
                    <a:pt x="0" y="1709395"/>
                  </a:cubicBezTo>
                  <a:lnTo>
                    <a:pt x="0" y="54522"/>
                  </a:lnTo>
                  <a:cubicBezTo>
                    <a:pt x="0" y="40062"/>
                    <a:pt x="5744" y="26194"/>
                    <a:pt x="15969" y="15969"/>
                  </a:cubicBezTo>
                  <a:cubicBezTo>
                    <a:pt x="26194" y="5744"/>
                    <a:pt x="40062" y="0"/>
                    <a:pt x="54522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gradFill>
                <a:gsLst>
                  <a:gs pos="0">
                    <a:srgbClr val="97CBBB">
                      <a:alpha val="100000"/>
                    </a:srgbClr>
                  </a:gs>
                  <a:gs pos="33333">
                    <a:srgbClr val="6696CA">
                      <a:alpha val="100000"/>
                    </a:srgbClr>
                  </a:gs>
                  <a:gs pos="66667">
                    <a:srgbClr val="CD7AA0">
                      <a:alpha val="100000"/>
                    </a:srgbClr>
                  </a:gs>
                  <a:gs pos="100000">
                    <a:srgbClr val="A28CB6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18736" cy="180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121601" y="7575897"/>
            <a:ext cx="1870510" cy="501920"/>
          </a:xfrm>
          <a:custGeom>
            <a:avLst/>
            <a:gdLst/>
            <a:ahLst/>
            <a:cxnLst/>
            <a:rect l="l" t="t" r="r" b="b"/>
            <a:pathLst>
              <a:path w="1870510" h="501920">
                <a:moveTo>
                  <a:pt x="0" y="0"/>
                </a:moveTo>
                <a:lnTo>
                  <a:pt x="1870510" y="0"/>
                </a:lnTo>
                <a:lnTo>
                  <a:pt x="1870510" y="501920"/>
                </a:lnTo>
                <a:lnTo>
                  <a:pt x="0" y="501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561078" y="2651963"/>
            <a:ext cx="3498131" cy="1178318"/>
          </a:xfrm>
          <a:custGeom>
            <a:avLst/>
            <a:gdLst/>
            <a:ahLst/>
            <a:cxnLst/>
            <a:rect l="l" t="t" r="r" b="b"/>
            <a:pathLst>
              <a:path w="3498131" h="1178318">
                <a:moveTo>
                  <a:pt x="0" y="0"/>
                </a:moveTo>
                <a:lnTo>
                  <a:pt x="3498131" y="0"/>
                </a:lnTo>
                <a:lnTo>
                  <a:pt x="3498131" y="1178318"/>
                </a:lnTo>
                <a:lnTo>
                  <a:pt x="0" y="11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631342" y="7438609"/>
            <a:ext cx="1997405" cy="596628"/>
          </a:xfrm>
          <a:custGeom>
            <a:avLst/>
            <a:gdLst/>
            <a:ahLst/>
            <a:cxnLst/>
            <a:rect l="l" t="t" r="r" b="b"/>
            <a:pathLst>
              <a:path w="1997405" h="596628">
                <a:moveTo>
                  <a:pt x="0" y="0"/>
                </a:moveTo>
                <a:lnTo>
                  <a:pt x="1997405" y="0"/>
                </a:lnTo>
                <a:lnTo>
                  <a:pt x="1997405" y="596627"/>
                </a:lnTo>
                <a:lnTo>
                  <a:pt x="0" y="596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268336" y="7227102"/>
            <a:ext cx="2083614" cy="1019641"/>
          </a:xfrm>
          <a:custGeom>
            <a:avLst/>
            <a:gdLst/>
            <a:ahLst/>
            <a:cxnLst/>
            <a:rect l="l" t="t" r="r" b="b"/>
            <a:pathLst>
              <a:path w="2083614" h="1019641">
                <a:moveTo>
                  <a:pt x="0" y="0"/>
                </a:moveTo>
                <a:lnTo>
                  <a:pt x="2083614" y="0"/>
                </a:lnTo>
                <a:lnTo>
                  <a:pt x="2083614" y="1019641"/>
                </a:lnTo>
                <a:lnTo>
                  <a:pt x="0" y="10196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799109" y="5592246"/>
            <a:ext cx="1384814" cy="626327"/>
          </a:xfrm>
          <a:custGeom>
            <a:avLst/>
            <a:gdLst/>
            <a:ahLst/>
            <a:cxnLst/>
            <a:rect l="l" t="t" r="r" b="b"/>
            <a:pathLst>
              <a:path w="1384814" h="626327">
                <a:moveTo>
                  <a:pt x="0" y="0"/>
                </a:moveTo>
                <a:lnTo>
                  <a:pt x="1384814" y="0"/>
                </a:lnTo>
                <a:lnTo>
                  <a:pt x="1384814" y="626326"/>
                </a:lnTo>
                <a:lnTo>
                  <a:pt x="0" y="6263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472208" y="8077817"/>
            <a:ext cx="2373663" cy="689446"/>
          </a:xfrm>
          <a:custGeom>
            <a:avLst/>
            <a:gdLst/>
            <a:ahLst/>
            <a:cxnLst/>
            <a:rect l="l" t="t" r="r" b="b"/>
            <a:pathLst>
              <a:path w="2373663" h="689446">
                <a:moveTo>
                  <a:pt x="0" y="0"/>
                </a:moveTo>
                <a:lnTo>
                  <a:pt x="2373662" y="0"/>
                </a:lnTo>
                <a:lnTo>
                  <a:pt x="2373662" y="689446"/>
                </a:lnTo>
                <a:lnTo>
                  <a:pt x="0" y="6894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994970" y="8270847"/>
            <a:ext cx="1608388" cy="496416"/>
          </a:xfrm>
          <a:custGeom>
            <a:avLst/>
            <a:gdLst/>
            <a:ahLst/>
            <a:cxnLst/>
            <a:rect l="l" t="t" r="r" b="b"/>
            <a:pathLst>
              <a:path w="1608388" h="496416">
                <a:moveTo>
                  <a:pt x="0" y="0"/>
                </a:moveTo>
                <a:lnTo>
                  <a:pt x="1608388" y="0"/>
                </a:lnTo>
                <a:lnTo>
                  <a:pt x="1608388" y="496416"/>
                </a:lnTo>
                <a:lnTo>
                  <a:pt x="0" y="496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009448" y="4400737"/>
            <a:ext cx="939315" cy="646997"/>
          </a:xfrm>
          <a:custGeom>
            <a:avLst/>
            <a:gdLst/>
            <a:ahLst/>
            <a:cxnLst/>
            <a:rect l="l" t="t" r="r" b="b"/>
            <a:pathLst>
              <a:path w="939315" h="646997">
                <a:moveTo>
                  <a:pt x="0" y="0"/>
                </a:moveTo>
                <a:lnTo>
                  <a:pt x="939315" y="0"/>
                </a:lnTo>
                <a:lnTo>
                  <a:pt x="939315" y="646997"/>
                </a:lnTo>
                <a:lnTo>
                  <a:pt x="0" y="6469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605326" y="6606919"/>
            <a:ext cx="1409635" cy="574515"/>
          </a:xfrm>
          <a:custGeom>
            <a:avLst/>
            <a:gdLst/>
            <a:ahLst/>
            <a:cxnLst/>
            <a:rect l="l" t="t" r="r" b="b"/>
            <a:pathLst>
              <a:path w="1409635" h="574515">
                <a:moveTo>
                  <a:pt x="0" y="0"/>
                </a:moveTo>
                <a:lnTo>
                  <a:pt x="1409635" y="0"/>
                </a:lnTo>
                <a:lnTo>
                  <a:pt x="1409635" y="574515"/>
                </a:lnTo>
                <a:lnTo>
                  <a:pt x="0" y="574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850971" y="6487418"/>
            <a:ext cx="1829679" cy="694016"/>
          </a:xfrm>
          <a:custGeom>
            <a:avLst/>
            <a:gdLst/>
            <a:ahLst/>
            <a:cxnLst/>
            <a:rect l="l" t="t" r="r" b="b"/>
            <a:pathLst>
              <a:path w="1829679" h="694016">
                <a:moveTo>
                  <a:pt x="0" y="0"/>
                </a:moveTo>
                <a:lnTo>
                  <a:pt x="1829679" y="0"/>
                </a:lnTo>
                <a:lnTo>
                  <a:pt x="1829679" y="694016"/>
                </a:lnTo>
                <a:lnTo>
                  <a:pt x="0" y="6940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454255" y="6530381"/>
            <a:ext cx="1567621" cy="696721"/>
          </a:xfrm>
          <a:custGeom>
            <a:avLst/>
            <a:gdLst/>
            <a:ahLst/>
            <a:cxnLst/>
            <a:rect l="l" t="t" r="r" b="b"/>
            <a:pathLst>
              <a:path w="1567621" h="696721">
                <a:moveTo>
                  <a:pt x="0" y="0"/>
                </a:moveTo>
                <a:lnTo>
                  <a:pt x="1567621" y="0"/>
                </a:lnTo>
                <a:lnTo>
                  <a:pt x="1567621" y="696721"/>
                </a:lnTo>
                <a:lnTo>
                  <a:pt x="0" y="696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454255" y="4477607"/>
            <a:ext cx="1696476" cy="570127"/>
          </a:xfrm>
          <a:custGeom>
            <a:avLst/>
            <a:gdLst/>
            <a:ahLst/>
            <a:cxnLst/>
            <a:rect l="l" t="t" r="r" b="b"/>
            <a:pathLst>
              <a:path w="1696476" h="570127">
                <a:moveTo>
                  <a:pt x="0" y="0"/>
                </a:moveTo>
                <a:lnTo>
                  <a:pt x="1696476" y="0"/>
                </a:lnTo>
                <a:lnTo>
                  <a:pt x="1696476" y="570127"/>
                </a:lnTo>
                <a:lnTo>
                  <a:pt x="0" y="5701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0311796" y="5495409"/>
            <a:ext cx="2082088" cy="820000"/>
          </a:xfrm>
          <a:custGeom>
            <a:avLst/>
            <a:gdLst/>
            <a:ahLst/>
            <a:cxnLst/>
            <a:rect l="l" t="t" r="r" b="b"/>
            <a:pathLst>
              <a:path w="2082088" h="820000">
                <a:moveTo>
                  <a:pt x="0" y="0"/>
                </a:moveTo>
                <a:lnTo>
                  <a:pt x="2082088" y="0"/>
                </a:lnTo>
                <a:lnTo>
                  <a:pt x="2082088" y="820000"/>
                </a:lnTo>
                <a:lnTo>
                  <a:pt x="0" y="820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975981" y="5495409"/>
            <a:ext cx="1269875" cy="623223"/>
          </a:xfrm>
          <a:custGeom>
            <a:avLst/>
            <a:gdLst/>
            <a:ahLst/>
            <a:cxnLst/>
            <a:rect l="l" t="t" r="r" b="b"/>
            <a:pathLst>
              <a:path w="1269875" h="623223">
                <a:moveTo>
                  <a:pt x="0" y="0"/>
                </a:moveTo>
                <a:lnTo>
                  <a:pt x="1269876" y="0"/>
                </a:lnTo>
                <a:lnTo>
                  <a:pt x="1269876" y="623223"/>
                </a:lnTo>
                <a:lnTo>
                  <a:pt x="0" y="6232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975981" y="4400737"/>
            <a:ext cx="1308127" cy="645784"/>
          </a:xfrm>
          <a:custGeom>
            <a:avLst/>
            <a:gdLst/>
            <a:ahLst/>
            <a:cxnLst/>
            <a:rect l="l" t="t" r="r" b="b"/>
            <a:pathLst>
              <a:path w="1308127" h="645784">
                <a:moveTo>
                  <a:pt x="0" y="0"/>
                </a:moveTo>
                <a:lnTo>
                  <a:pt x="1308127" y="0"/>
                </a:lnTo>
                <a:lnTo>
                  <a:pt x="1308127" y="645784"/>
                </a:lnTo>
                <a:lnTo>
                  <a:pt x="0" y="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2058101" y="9260644"/>
            <a:ext cx="2573241" cy="303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000" b="1" spc="-2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https://neh.gov.ie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48375" y="3193214"/>
            <a:ext cx="8858926" cy="536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9"/>
              </a:lnSpc>
            </a:pPr>
            <a:endParaRPr/>
          </a:p>
          <a:p>
            <a:pPr algn="l">
              <a:lnSpc>
                <a:spcPts val="7249"/>
              </a:lnSpc>
            </a:pPr>
            <a:r>
              <a:rPr lang="en-US" sz="28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Workshop to help you</a:t>
            </a:r>
          </a:p>
          <a:p>
            <a:pPr marL="626106" lvl="1" indent="-313053" algn="l">
              <a:lnSpc>
                <a:spcPts val="7249"/>
              </a:lnSpc>
              <a:buFont typeface="Arial"/>
              <a:buChar char="•"/>
            </a:pPr>
            <a:r>
              <a:rPr lang="en-US" sz="28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Find a suitable funding instrument</a:t>
            </a:r>
          </a:p>
          <a:p>
            <a:pPr marL="626106" lvl="1" indent="-313053" algn="l">
              <a:lnSpc>
                <a:spcPts val="7249"/>
              </a:lnSpc>
              <a:buFont typeface="Arial"/>
              <a:buChar char="•"/>
            </a:pPr>
            <a:r>
              <a:rPr lang="en-US" sz="28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 your application preparation</a:t>
            </a:r>
          </a:p>
          <a:p>
            <a:pPr algn="l">
              <a:lnSpc>
                <a:spcPts val="7249"/>
              </a:lnSpc>
            </a:pPr>
            <a:endParaRPr lang="en-US" sz="2899" b="1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7249"/>
              </a:lnSpc>
            </a:pPr>
            <a:endParaRPr lang="en-US" sz="2899" b="1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aphicFrame>
        <p:nvGraphicFramePr>
          <p:cNvPr id="31" name="Table 31"/>
          <p:cNvGraphicFramePr>
            <a:graphicFrameLocks noGrp="1"/>
          </p:cNvGraphicFramePr>
          <p:nvPr/>
        </p:nvGraphicFramePr>
        <p:xfrm>
          <a:off x="1148375" y="7575897"/>
          <a:ext cx="3159295" cy="1729169"/>
        </p:xfrm>
        <a:graphic>
          <a:graphicData uri="http://schemas.openxmlformats.org/drawingml/2006/table">
            <a:tbl>
              <a:tblPr/>
              <a:tblGrid>
                <a:gridCol w="315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04950"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Value €800/person</a:t>
                      </a:r>
                      <a:endParaRPr lang="en-US" sz="1100"/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De Minimis €800/person </a:t>
                      </a:r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Charge: €0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2" name="Group 32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 to Find Investment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CeADAR EDIH - AI Service Pillars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44000" y="4298950"/>
            <a:ext cx="6599135" cy="258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4"/>
              </a:lnSpc>
            </a:pPr>
            <a:r>
              <a:rPr lang="en-US" sz="4517" b="1" spc="144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Ecosystem Building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events and networking opportunities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862784" y="3310009"/>
            <a:ext cx="4786285" cy="5948291"/>
            <a:chOff x="0" y="0"/>
            <a:chExt cx="5108702" cy="6348984"/>
          </a:xfrm>
        </p:grpSpPr>
        <p:sp>
          <p:nvSpPr>
            <p:cNvPr id="16" name="Freeform 16"/>
            <p:cNvSpPr/>
            <p:nvPr/>
          </p:nvSpPr>
          <p:spPr>
            <a:xfrm rot="-42000">
              <a:off x="-24621" y="-16998"/>
              <a:ext cx="5157943" cy="6382853"/>
            </a:xfrm>
            <a:custGeom>
              <a:avLst/>
              <a:gdLst/>
              <a:ahLst/>
              <a:cxnLst/>
              <a:rect l="l" t="t" r="r" b="b"/>
              <a:pathLst>
                <a:path w="5157943" h="6382853">
                  <a:moveTo>
                    <a:pt x="5140708" y="2602602"/>
                  </a:moveTo>
                  <a:lnTo>
                    <a:pt x="5125557" y="3842664"/>
                  </a:lnTo>
                  <a:cubicBezTo>
                    <a:pt x="5108322" y="5253275"/>
                    <a:pt x="3950801" y="6382853"/>
                    <a:pt x="2540190" y="6365618"/>
                  </a:cubicBezTo>
                  <a:cubicBezTo>
                    <a:pt x="1129578" y="6348511"/>
                    <a:pt x="0" y="5190989"/>
                    <a:pt x="17236" y="3780251"/>
                  </a:cubicBezTo>
                  <a:lnTo>
                    <a:pt x="32387" y="2540189"/>
                  </a:lnTo>
                  <a:cubicBezTo>
                    <a:pt x="49622" y="1129578"/>
                    <a:pt x="1207143" y="0"/>
                    <a:pt x="2617754" y="17235"/>
                  </a:cubicBezTo>
                  <a:cubicBezTo>
                    <a:pt x="4028365" y="34470"/>
                    <a:pt x="5157943" y="1191991"/>
                    <a:pt x="5140708" y="2602602"/>
                  </a:cubicBezTo>
                  <a:close/>
                </a:path>
              </a:pathLst>
            </a:custGeom>
            <a:blipFill>
              <a:blip r:embed="rId4"/>
              <a:stretch>
                <a:fillRect l="-31327" t="-1770" r="-59754" b="-1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27093" y="1343141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Ecosystem Building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30321" y="7905378"/>
            <a:ext cx="3245384" cy="1519570"/>
            <a:chOff x="0" y="0"/>
            <a:chExt cx="659458" cy="3087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9458" cy="308775"/>
            </a:xfrm>
            <a:custGeom>
              <a:avLst/>
              <a:gdLst/>
              <a:ahLst/>
              <a:cxnLst/>
              <a:rect l="l" t="t" r="r" b="b"/>
              <a:pathLst>
                <a:path w="659458" h="308775">
                  <a:moveTo>
                    <a:pt x="456258" y="0"/>
                  </a:moveTo>
                  <a:cubicBezTo>
                    <a:pt x="568483" y="0"/>
                    <a:pt x="659458" y="69122"/>
                    <a:pt x="659458" y="154387"/>
                  </a:cubicBezTo>
                  <a:cubicBezTo>
                    <a:pt x="659458" y="239653"/>
                    <a:pt x="568483" y="308775"/>
                    <a:pt x="456258" y="308775"/>
                  </a:cubicBezTo>
                  <a:lnTo>
                    <a:pt x="203200" y="308775"/>
                  </a:lnTo>
                  <a:cubicBezTo>
                    <a:pt x="90976" y="308775"/>
                    <a:pt x="0" y="239653"/>
                    <a:pt x="0" y="154387"/>
                  </a:cubicBezTo>
                  <a:cubicBezTo>
                    <a:pt x="0" y="6912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8DCBB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659458" cy="32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5491" y="3500612"/>
            <a:ext cx="6378337" cy="3805969"/>
            <a:chOff x="0" y="0"/>
            <a:chExt cx="681077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1077" cy="406400"/>
            </a:xfrm>
            <a:custGeom>
              <a:avLst/>
              <a:gdLst/>
              <a:ahLst/>
              <a:cxnLst/>
              <a:rect l="l" t="t" r="r" b="b"/>
              <a:pathLst>
                <a:path w="681077" h="406400">
                  <a:moveTo>
                    <a:pt x="477877" y="0"/>
                  </a:moveTo>
                  <a:cubicBezTo>
                    <a:pt x="590107" y="0"/>
                    <a:pt x="681077" y="90970"/>
                    <a:pt x="681077" y="203200"/>
                  </a:cubicBezTo>
                  <a:cubicBezTo>
                    <a:pt x="681077" y="315430"/>
                    <a:pt x="590107" y="406400"/>
                    <a:pt x="477877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477877" y="0"/>
                  </a:lnTo>
                </a:path>
              </a:pathLst>
            </a:custGeom>
            <a:blipFill>
              <a:blip r:embed="rId4"/>
              <a:stretch>
                <a:fillRect t="-5827" b="-58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530952" y="2802568"/>
            <a:ext cx="8754083" cy="5307163"/>
          </a:xfrm>
          <a:custGeom>
            <a:avLst/>
            <a:gdLst/>
            <a:ahLst/>
            <a:cxnLst/>
            <a:rect l="l" t="t" r="r" b="b"/>
            <a:pathLst>
              <a:path w="8754083" h="5307163">
                <a:moveTo>
                  <a:pt x="0" y="0"/>
                </a:moveTo>
                <a:lnTo>
                  <a:pt x="8754083" y="0"/>
                </a:lnTo>
                <a:lnTo>
                  <a:pt x="8754083" y="5307163"/>
                </a:lnTo>
                <a:lnTo>
                  <a:pt x="0" y="5307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0822434" y="7907713"/>
            <a:ext cx="3620301" cy="1519570"/>
            <a:chOff x="0" y="0"/>
            <a:chExt cx="735641" cy="3087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5641" cy="308775"/>
            </a:xfrm>
            <a:custGeom>
              <a:avLst/>
              <a:gdLst/>
              <a:ahLst/>
              <a:cxnLst/>
              <a:rect l="l" t="t" r="r" b="b"/>
              <a:pathLst>
                <a:path w="735641" h="308775">
                  <a:moveTo>
                    <a:pt x="532441" y="0"/>
                  </a:moveTo>
                  <a:cubicBezTo>
                    <a:pt x="644665" y="0"/>
                    <a:pt x="735641" y="69122"/>
                    <a:pt x="735641" y="154387"/>
                  </a:cubicBezTo>
                  <a:cubicBezTo>
                    <a:pt x="735641" y="239653"/>
                    <a:pt x="644665" y="308775"/>
                    <a:pt x="532441" y="308775"/>
                  </a:cubicBezTo>
                  <a:lnTo>
                    <a:pt x="203200" y="308775"/>
                  </a:lnTo>
                  <a:cubicBezTo>
                    <a:pt x="90976" y="308775"/>
                    <a:pt x="0" y="239653"/>
                    <a:pt x="0" y="154387"/>
                  </a:cubicBezTo>
                  <a:cubicBezTo>
                    <a:pt x="0" y="6912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8DCBB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735641" cy="32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90296" y="8291270"/>
            <a:ext cx="5725434" cy="67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07"/>
              </a:lnSpc>
              <a:spcBef>
                <a:spcPct val="0"/>
              </a:spcBef>
            </a:pPr>
            <a:r>
              <a:rPr lang="en-US" sz="4005" b="1" spc="128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69867" y="8293606"/>
            <a:ext cx="5725434" cy="67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07"/>
              </a:lnSpc>
              <a:spcBef>
                <a:spcPct val="0"/>
              </a:spcBef>
            </a:pPr>
            <a:r>
              <a:rPr lang="en-US" sz="4005" b="1" spc="128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Newsletter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3194502"/>
            <a:ext cx="4823919" cy="3642059"/>
          </a:xfrm>
          <a:custGeom>
            <a:avLst/>
            <a:gdLst/>
            <a:ahLst/>
            <a:cxnLst/>
            <a:rect l="l" t="t" r="r" b="b"/>
            <a:pathLst>
              <a:path w="4823919" h="3642059">
                <a:moveTo>
                  <a:pt x="0" y="0"/>
                </a:moveTo>
                <a:lnTo>
                  <a:pt x="4823919" y="0"/>
                </a:lnTo>
                <a:lnTo>
                  <a:pt x="4823919" y="3642058"/>
                </a:lnTo>
                <a:lnTo>
                  <a:pt x="0" y="364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6651079" y="3194502"/>
            <a:ext cx="10540748" cy="2062889"/>
            <a:chOff x="0" y="0"/>
            <a:chExt cx="4038617" cy="7903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38617" cy="790382"/>
            </a:xfrm>
            <a:custGeom>
              <a:avLst/>
              <a:gdLst/>
              <a:ahLst/>
              <a:cxnLst/>
              <a:rect l="l" t="t" r="r" b="b"/>
              <a:pathLst>
                <a:path w="4038617" h="790382">
                  <a:moveTo>
                    <a:pt x="0" y="0"/>
                  </a:moveTo>
                  <a:lnTo>
                    <a:pt x="4038617" y="0"/>
                  </a:lnTo>
                  <a:lnTo>
                    <a:pt x="4038617" y="790382"/>
                  </a:lnTo>
                  <a:lnTo>
                    <a:pt x="0" y="790382"/>
                  </a:lnTo>
                  <a:close/>
                </a:path>
              </a:pathLst>
            </a:custGeom>
            <a:solidFill>
              <a:srgbClr val="81C9C0">
                <a:alpha val="3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038617" cy="809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867833" y="3466035"/>
            <a:ext cx="1371639" cy="1519822"/>
          </a:xfrm>
          <a:custGeom>
            <a:avLst/>
            <a:gdLst/>
            <a:ahLst/>
            <a:cxnLst/>
            <a:rect l="l" t="t" r="r" b="b"/>
            <a:pathLst>
              <a:path w="1371639" h="1519822">
                <a:moveTo>
                  <a:pt x="0" y="0"/>
                </a:moveTo>
                <a:lnTo>
                  <a:pt x="1371639" y="0"/>
                </a:lnTo>
                <a:lnTo>
                  <a:pt x="1371639" y="1519822"/>
                </a:lnTo>
                <a:lnTo>
                  <a:pt x="0" y="151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8843603" y="3374864"/>
            <a:ext cx="8011387" cy="160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2"/>
              </a:lnSpc>
            </a:pPr>
            <a:r>
              <a:rPr lang="en-US" sz="3110" spc="304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Express interest in EDIH services or sign up to our newsletter</a:t>
            </a:r>
          </a:p>
          <a:p>
            <a:pPr marL="0" lvl="0" indent="0" algn="l">
              <a:lnSpc>
                <a:spcPts val="4292"/>
              </a:lnSpc>
              <a:spcBef>
                <a:spcPct val="0"/>
              </a:spcBef>
            </a:pPr>
            <a:r>
              <a:rPr lang="en-US" sz="3110" spc="304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www.ceadar.ie/edih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05122" y="5935213"/>
            <a:ext cx="2002871" cy="2002871"/>
          </a:xfrm>
          <a:custGeom>
            <a:avLst/>
            <a:gdLst/>
            <a:ahLst/>
            <a:cxnLst/>
            <a:rect l="l" t="t" r="r" b="b"/>
            <a:pathLst>
              <a:path w="2002871" h="2002871">
                <a:moveTo>
                  <a:pt x="0" y="0"/>
                </a:moveTo>
                <a:lnTo>
                  <a:pt x="2002872" y="0"/>
                </a:lnTo>
                <a:lnTo>
                  <a:pt x="2002872" y="2002872"/>
                </a:lnTo>
                <a:lnTo>
                  <a:pt x="0" y="200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3607179"/>
            <a:chOff x="0" y="0"/>
            <a:chExt cx="21343623" cy="48095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4809573"/>
            </a:xfrm>
            <a:custGeom>
              <a:avLst/>
              <a:gdLst/>
              <a:ahLst/>
              <a:cxnLst/>
              <a:rect l="l" t="t" r="r" b="b"/>
              <a:pathLst>
                <a:path w="21343623" h="4809573">
                  <a:moveTo>
                    <a:pt x="0" y="0"/>
                  </a:moveTo>
                  <a:lnTo>
                    <a:pt x="21343623" y="0"/>
                  </a:lnTo>
                  <a:lnTo>
                    <a:pt x="21343623" y="4809573"/>
                  </a:lnTo>
                  <a:lnTo>
                    <a:pt x="0" y="48095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343623" cy="48476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749"/>
                </a:lnSpc>
              </a:pPr>
              <a:r>
                <a:rPr lang="en-US" sz="6999" b="1" spc="-69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CeADAR -</a:t>
              </a:r>
            </a:p>
            <a:p>
              <a:pPr algn="l">
                <a:lnSpc>
                  <a:spcPts val="8749"/>
                </a:lnSpc>
              </a:pPr>
              <a:r>
                <a:rPr lang="en-US" sz="6999" b="1" spc="-69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Ireland’s Centre</a:t>
              </a:r>
            </a:p>
            <a:p>
              <a:pPr algn="l">
                <a:lnSpc>
                  <a:spcPts val="8749"/>
                </a:lnSpc>
              </a:pPr>
              <a:r>
                <a:rPr lang="en-US" sz="6999" b="1" spc="-69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for AI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98206" y="2467596"/>
            <a:ext cx="3074049" cy="824870"/>
          </a:xfrm>
          <a:custGeom>
            <a:avLst/>
            <a:gdLst/>
            <a:ahLst/>
            <a:cxnLst/>
            <a:rect l="l" t="t" r="r" b="b"/>
            <a:pathLst>
              <a:path w="3074049" h="824870">
                <a:moveTo>
                  <a:pt x="0" y="0"/>
                </a:moveTo>
                <a:lnTo>
                  <a:pt x="3074049" y="0"/>
                </a:lnTo>
                <a:lnTo>
                  <a:pt x="3074049" y="824870"/>
                </a:lnTo>
                <a:lnTo>
                  <a:pt x="0" y="824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223387" y="4129476"/>
            <a:ext cx="4127085" cy="2297783"/>
          </a:xfrm>
          <a:custGeom>
            <a:avLst/>
            <a:gdLst/>
            <a:ahLst/>
            <a:cxnLst/>
            <a:rect l="l" t="t" r="r" b="b"/>
            <a:pathLst>
              <a:path w="4127085" h="2297783">
                <a:moveTo>
                  <a:pt x="0" y="0"/>
                </a:moveTo>
                <a:lnTo>
                  <a:pt x="4127085" y="0"/>
                </a:lnTo>
                <a:lnTo>
                  <a:pt x="4127085" y="2297782"/>
                </a:lnTo>
                <a:lnTo>
                  <a:pt x="0" y="2297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156196" y="6998758"/>
            <a:ext cx="3103104" cy="1251672"/>
          </a:xfrm>
          <a:custGeom>
            <a:avLst/>
            <a:gdLst/>
            <a:ahLst/>
            <a:cxnLst/>
            <a:rect l="l" t="t" r="r" b="b"/>
            <a:pathLst>
              <a:path w="3103104" h="1251672">
                <a:moveTo>
                  <a:pt x="0" y="0"/>
                </a:moveTo>
                <a:lnTo>
                  <a:pt x="3103104" y="0"/>
                </a:lnTo>
                <a:lnTo>
                  <a:pt x="3103104" y="1251673"/>
                </a:lnTo>
                <a:lnTo>
                  <a:pt x="0" y="1251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137069" y="6273685"/>
            <a:ext cx="13034841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3000" spc="294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Not-for-profit established in 2013</a:t>
            </a:r>
          </a:p>
          <a:p>
            <a:pPr algn="l">
              <a:lnSpc>
                <a:spcPts val="3540"/>
              </a:lnSpc>
            </a:pPr>
            <a:endParaRPr lang="en-US" sz="3000" spc="294">
              <a:solidFill>
                <a:srgbClr val="2645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540"/>
              </a:lnSpc>
            </a:pPr>
            <a:r>
              <a:rPr lang="en-US" sz="3000" spc="294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Funded by IDA Ireland and Enterprise Ireland</a:t>
            </a:r>
          </a:p>
          <a:p>
            <a:pPr algn="l">
              <a:lnSpc>
                <a:spcPts val="3540"/>
              </a:lnSpc>
            </a:pPr>
            <a:endParaRPr lang="en-US" sz="3000" spc="294">
              <a:solidFill>
                <a:srgbClr val="2645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540"/>
              </a:lnSpc>
            </a:pPr>
            <a:r>
              <a:rPr lang="en-US" sz="3000" spc="294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Based in University College Dublin</a:t>
            </a:r>
          </a:p>
        </p:txBody>
      </p:sp>
      <p:sp>
        <p:nvSpPr>
          <p:cNvPr id="18" name="Freeform 18"/>
          <p:cNvSpPr/>
          <p:nvPr/>
        </p:nvSpPr>
        <p:spPr>
          <a:xfrm>
            <a:off x="980134" y="6046258"/>
            <a:ext cx="891056" cy="795828"/>
          </a:xfrm>
          <a:custGeom>
            <a:avLst/>
            <a:gdLst/>
            <a:ahLst/>
            <a:cxnLst/>
            <a:rect l="l" t="t" r="r" b="b"/>
            <a:pathLst>
              <a:path w="891056" h="795828">
                <a:moveTo>
                  <a:pt x="0" y="0"/>
                </a:moveTo>
                <a:lnTo>
                  <a:pt x="891056" y="0"/>
                </a:lnTo>
                <a:lnTo>
                  <a:pt x="891056" y="795829"/>
                </a:lnTo>
                <a:lnTo>
                  <a:pt x="0" y="7958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55252" y="7801313"/>
            <a:ext cx="810430" cy="1046301"/>
          </a:xfrm>
          <a:custGeom>
            <a:avLst/>
            <a:gdLst/>
            <a:ahLst/>
            <a:cxnLst/>
            <a:rect l="l" t="t" r="r" b="b"/>
            <a:pathLst>
              <a:path w="810430" h="1046301">
                <a:moveTo>
                  <a:pt x="0" y="0"/>
                </a:moveTo>
                <a:lnTo>
                  <a:pt x="810429" y="0"/>
                </a:lnTo>
                <a:lnTo>
                  <a:pt x="810429" y="1046301"/>
                </a:lnTo>
                <a:lnTo>
                  <a:pt x="0" y="1046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13681" y="6975246"/>
            <a:ext cx="1093570" cy="823823"/>
          </a:xfrm>
          <a:custGeom>
            <a:avLst/>
            <a:gdLst/>
            <a:ahLst/>
            <a:cxnLst/>
            <a:rect l="l" t="t" r="r" b="b"/>
            <a:pathLst>
              <a:path w="1093570" h="823823">
                <a:moveTo>
                  <a:pt x="0" y="0"/>
                </a:moveTo>
                <a:lnTo>
                  <a:pt x="1093571" y="0"/>
                </a:lnTo>
                <a:lnTo>
                  <a:pt x="109357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650466" y="2525399"/>
            <a:ext cx="5872376" cy="5236202"/>
          </a:xfrm>
          <a:custGeom>
            <a:avLst/>
            <a:gdLst/>
            <a:ahLst/>
            <a:cxnLst/>
            <a:rect l="l" t="t" r="r" b="b"/>
            <a:pathLst>
              <a:path w="5872376" h="5236202">
                <a:moveTo>
                  <a:pt x="0" y="0"/>
                </a:moveTo>
                <a:lnTo>
                  <a:pt x="5872376" y="0"/>
                </a:lnTo>
                <a:lnTo>
                  <a:pt x="5872376" y="5236202"/>
                </a:lnTo>
                <a:lnTo>
                  <a:pt x="0" y="5236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250801" y="3047871"/>
            <a:ext cx="8008499" cy="389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0" lvl="1" indent="-431795" algn="l">
              <a:lnSpc>
                <a:spcPts val="7947"/>
              </a:lnSpc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Explore</a:t>
            </a:r>
          </a:p>
          <a:p>
            <a:pPr marL="863590" lvl="1" indent="-431795" algn="l">
              <a:lnSpc>
                <a:spcPts val="7947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Experiment</a:t>
            </a:r>
          </a:p>
          <a:p>
            <a:pPr marL="863590" lvl="1" indent="-431795" algn="l">
              <a:lnSpc>
                <a:spcPts val="7947"/>
              </a:lnSpc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Digitalise</a:t>
            </a:r>
          </a:p>
          <a:p>
            <a:pPr marL="863590" lvl="1" indent="-431795" algn="l">
              <a:lnSpc>
                <a:spcPts val="7947"/>
              </a:lnSpc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Build AI solutions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36247" y="1679376"/>
            <a:ext cx="8326803" cy="1397379"/>
            <a:chOff x="0" y="0"/>
            <a:chExt cx="11102404" cy="18631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02404" cy="1863173"/>
            </a:xfrm>
            <a:custGeom>
              <a:avLst/>
              <a:gdLst/>
              <a:ahLst/>
              <a:cxnLst/>
              <a:rect l="l" t="t" r="r" b="b"/>
              <a:pathLst>
                <a:path w="11102404" h="1863173">
                  <a:moveTo>
                    <a:pt x="0" y="0"/>
                  </a:moveTo>
                  <a:lnTo>
                    <a:pt x="11102404" y="0"/>
                  </a:lnTo>
                  <a:lnTo>
                    <a:pt x="11102404" y="1863173"/>
                  </a:lnTo>
                  <a:lnTo>
                    <a:pt x="0" y="1863173"/>
                  </a:lnTo>
                  <a:close/>
                </a:path>
              </a:pathLst>
            </a:custGeom>
            <a:solidFill>
              <a:srgbClr val="8DCBBB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102404" cy="19012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749"/>
                </a:lnSpc>
              </a:pPr>
              <a:r>
                <a:rPr lang="en-US" sz="6999" b="1" spc="-69">
                  <a:solidFill>
                    <a:srgbClr val="8DCBB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Expertise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9163050" y="1724652"/>
            <a:ext cx="0" cy="7533648"/>
          </a:xfrm>
          <a:prstGeom prst="line">
            <a:avLst/>
          </a:prstGeom>
          <a:ln w="38100" cap="flat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9175997" y="1679376"/>
            <a:ext cx="8229352" cy="1397379"/>
            <a:chOff x="0" y="0"/>
            <a:chExt cx="10972469" cy="18631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72469" cy="1863173"/>
            </a:xfrm>
            <a:custGeom>
              <a:avLst/>
              <a:gdLst/>
              <a:ahLst/>
              <a:cxnLst/>
              <a:rect l="l" t="t" r="r" b="b"/>
              <a:pathLst>
                <a:path w="10972469" h="1863173">
                  <a:moveTo>
                    <a:pt x="0" y="0"/>
                  </a:moveTo>
                  <a:lnTo>
                    <a:pt x="10972469" y="0"/>
                  </a:lnTo>
                  <a:lnTo>
                    <a:pt x="10972469" y="1863173"/>
                  </a:lnTo>
                  <a:lnTo>
                    <a:pt x="0" y="18631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0972469" cy="19012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749"/>
                </a:lnSpc>
              </a:pPr>
              <a:r>
                <a:rPr lang="en-US" sz="6999" b="1" spc="-69">
                  <a:solidFill>
                    <a:srgbClr val="8DCBB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Sectors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836247" y="3237337"/>
            <a:ext cx="1215792" cy="1139805"/>
          </a:xfrm>
          <a:custGeom>
            <a:avLst/>
            <a:gdLst/>
            <a:ahLst/>
            <a:cxnLst/>
            <a:rect l="l" t="t" r="r" b="b"/>
            <a:pathLst>
              <a:path w="1215792" h="1139805">
                <a:moveTo>
                  <a:pt x="0" y="0"/>
                </a:moveTo>
                <a:lnTo>
                  <a:pt x="1215792" y="0"/>
                </a:lnTo>
                <a:lnTo>
                  <a:pt x="1215792" y="1139805"/>
                </a:lnTo>
                <a:lnTo>
                  <a:pt x="0" y="1139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820753" y="3237337"/>
            <a:ext cx="1375330" cy="1139805"/>
          </a:xfrm>
          <a:custGeom>
            <a:avLst/>
            <a:gdLst/>
            <a:ahLst/>
            <a:cxnLst/>
            <a:rect l="l" t="t" r="r" b="b"/>
            <a:pathLst>
              <a:path w="1375330" h="1139805">
                <a:moveTo>
                  <a:pt x="0" y="0"/>
                </a:moveTo>
                <a:lnTo>
                  <a:pt x="1375330" y="0"/>
                </a:lnTo>
                <a:lnTo>
                  <a:pt x="1375330" y="1139805"/>
                </a:lnTo>
                <a:lnTo>
                  <a:pt x="0" y="1139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967608" y="3237337"/>
            <a:ext cx="1176573" cy="1139805"/>
          </a:xfrm>
          <a:custGeom>
            <a:avLst/>
            <a:gdLst/>
            <a:ahLst/>
            <a:cxnLst/>
            <a:rect l="l" t="t" r="r" b="b"/>
            <a:pathLst>
              <a:path w="1176573" h="1139805">
                <a:moveTo>
                  <a:pt x="0" y="0"/>
                </a:moveTo>
                <a:lnTo>
                  <a:pt x="1176573" y="0"/>
                </a:lnTo>
                <a:lnTo>
                  <a:pt x="1176573" y="1139805"/>
                </a:lnTo>
                <a:lnTo>
                  <a:pt x="0" y="1139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850374" y="3237337"/>
            <a:ext cx="1139805" cy="1139805"/>
          </a:xfrm>
          <a:custGeom>
            <a:avLst/>
            <a:gdLst/>
            <a:ahLst/>
            <a:cxnLst/>
            <a:rect l="l" t="t" r="r" b="b"/>
            <a:pathLst>
              <a:path w="1139805" h="1139805">
                <a:moveTo>
                  <a:pt x="0" y="0"/>
                </a:moveTo>
                <a:lnTo>
                  <a:pt x="1139804" y="0"/>
                </a:lnTo>
                <a:lnTo>
                  <a:pt x="1139804" y="1139805"/>
                </a:lnTo>
                <a:lnTo>
                  <a:pt x="0" y="1139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70656" y="5448856"/>
            <a:ext cx="1146973" cy="1139805"/>
          </a:xfrm>
          <a:custGeom>
            <a:avLst/>
            <a:gdLst/>
            <a:ahLst/>
            <a:cxnLst/>
            <a:rect l="l" t="t" r="r" b="b"/>
            <a:pathLst>
              <a:path w="1146973" h="1139805">
                <a:moveTo>
                  <a:pt x="0" y="0"/>
                </a:moveTo>
                <a:lnTo>
                  <a:pt x="1146973" y="0"/>
                </a:lnTo>
                <a:lnTo>
                  <a:pt x="1146973" y="1139804"/>
                </a:lnTo>
                <a:lnTo>
                  <a:pt x="0" y="1139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005031" y="5470022"/>
            <a:ext cx="1006774" cy="1118638"/>
          </a:xfrm>
          <a:custGeom>
            <a:avLst/>
            <a:gdLst/>
            <a:ahLst/>
            <a:cxnLst/>
            <a:rect l="l" t="t" r="r" b="b"/>
            <a:pathLst>
              <a:path w="1006774" h="1118638">
                <a:moveTo>
                  <a:pt x="0" y="0"/>
                </a:moveTo>
                <a:lnTo>
                  <a:pt x="1006774" y="0"/>
                </a:lnTo>
                <a:lnTo>
                  <a:pt x="1006774" y="1118638"/>
                </a:lnTo>
                <a:lnTo>
                  <a:pt x="0" y="1118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965609" y="5448856"/>
            <a:ext cx="1178572" cy="1119643"/>
          </a:xfrm>
          <a:custGeom>
            <a:avLst/>
            <a:gdLst/>
            <a:ahLst/>
            <a:cxnLst/>
            <a:rect l="l" t="t" r="r" b="b"/>
            <a:pathLst>
              <a:path w="1178572" h="1119643">
                <a:moveTo>
                  <a:pt x="0" y="0"/>
                </a:moveTo>
                <a:lnTo>
                  <a:pt x="1178572" y="0"/>
                </a:lnTo>
                <a:lnTo>
                  <a:pt x="1178572" y="1119643"/>
                </a:lnTo>
                <a:lnTo>
                  <a:pt x="0" y="1119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62424" y="7724404"/>
            <a:ext cx="1651305" cy="1135273"/>
          </a:xfrm>
          <a:custGeom>
            <a:avLst/>
            <a:gdLst/>
            <a:ahLst/>
            <a:cxnLst/>
            <a:rect l="l" t="t" r="r" b="b"/>
            <a:pathLst>
              <a:path w="1651305" h="1135273">
                <a:moveTo>
                  <a:pt x="0" y="0"/>
                </a:moveTo>
                <a:lnTo>
                  <a:pt x="1651306" y="0"/>
                </a:lnTo>
                <a:lnTo>
                  <a:pt x="1651306" y="1135272"/>
                </a:lnTo>
                <a:lnTo>
                  <a:pt x="0" y="11352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857378" y="7724404"/>
            <a:ext cx="1268461" cy="1135273"/>
          </a:xfrm>
          <a:custGeom>
            <a:avLst/>
            <a:gdLst/>
            <a:ahLst/>
            <a:cxnLst/>
            <a:rect l="l" t="t" r="r" b="b"/>
            <a:pathLst>
              <a:path w="1268461" h="1135273">
                <a:moveTo>
                  <a:pt x="0" y="0"/>
                </a:moveTo>
                <a:lnTo>
                  <a:pt x="1268461" y="0"/>
                </a:lnTo>
                <a:lnTo>
                  <a:pt x="1268461" y="1135272"/>
                </a:lnTo>
                <a:lnTo>
                  <a:pt x="0" y="11352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925939" y="7724404"/>
            <a:ext cx="1139805" cy="1139805"/>
          </a:xfrm>
          <a:custGeom>
            <a:avLst/>
            <a:gdLst/>
            <a:ahLst/>
            <a:cxnLst/>
            <a:rect l="l" t="t" r="r" b="b"/>
            <a:pathLst>
              <a:path w="1139805" h="1139805">
                <a:moveTo>
                  <a:pt x="0" y="0"/>
                </a:moveTo>
                <a:lnTo>
                  <a:pt x="1139805" y="0"/>
                </a:lnTo>
                <a:lnTo>
                  <a:pt x="1139805" y="1139805"/>
                </a:lnTo>
                <a:lnTo>
                  <a:pt x="0" y="113980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672811" y="7724404"/>
            <a:ext cx="1603263" cy="1198439"/>
          </a:xfrm>
          <a:custGeom>
            <a:avLst/>
            <a:gdLst/>
            <a:ahLst/>
            <a:cxnLst/>
            <a:rect l="l" t="t" r="r" b="b"/>
            <a:pathLst>
              <a:path w="1603263" h="1198439">
                <a:moveTo>
                  <a:pt x="0" y="0"/>
                </a:moveTo>
                <a:lnTo>
                  <a:pt x="1603263" y="0"/>
                </a:lnTo>
                <a:lnTo>
                  <a:pt x="1603263" y="1198439"/>
                </a:lnTo>
                <a:lnTo>
                  <a:pt x="0" y="11984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821905" y="5361083"/>
            <a:ext cx="1207629" cy="1227577"/>
          </a:xfrm>
          <a:custGeom>
            <a:avLst/>
            <a:gdLst/>
            <a:ahLst/>
            <a:cxnLst/>
            <a:rect l="l" t="t" r="r" b="b"/>
            <a:pathLst>
              <a:path w="1207629" h="1227577">
                <a:moveTo>
                  <a:pt x="0" y="0"/>
                </a:moveTo>
                <a:lnTo>
                  <a:pt x="1207630" y="0"/>
                </a:lnTo>
                <a:lnTo>
                  <a:pt x="1207630" y="1227577"/>
                </a:lnTo>
                <a:lnTo>
                  <a:pt x="0" y="122757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014744" y="3252297"/>
            <a:ext cx="1214195" cy="1135273"/>
          </a:xfrm>
          <a:custGeom>
            <a:avLst/>
            <a:gdLst/>
            <a:ahLst/>
            <a:cxnLst/>
            <a:rect l="l" t="t" r="r" b="b"/>
            <a:pathLst>
              <a:path w="1214195" h="1135273">
                <a:moveTo>
                  <a:pt x="0" y="0"/>
                </a:moveTo>
                <a:lnTo>
                  <a:pt x="1214195" y="0"/>
                </a:lnTo>
                <a:lnTo>
                  <a:pt x="1214195" y="1135272"/>
                </a:lnTo>
                <a:lnTo>
                  <a:pt x="0" y="113527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2197452" y="3237337"/>
            <a:ext cx="1135273" cy="1135273"/>
          </a:xfrm>
          <a:custGeom>
            <a:avLst/>
            <a:gdLst/>
            <a:ahLst/>
            <a:cxnLst/>
            <a:rect l="l" t="t" r="r" b="b"/>
            <a:pathLst>
              <a:path w="1135273" h="1135273">
                <a:moveTo>
                  <a:pt x="0" y="0"/>
                </a:moveTo>
                <a:lnTo>
                  <a:pt x="1135272" y="0"/>
                </a:lnTo>
                <a:lnTo>
                  <a:pt x="1135272" y="1135273"/>
                </a:lnTo>
                <a:lnTo>
                  <a:pt x="0" y="113527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304274" y="3252297"/>
            <a:ext cx="976244" cy="1155319"/>
          </a:xfrm>
          <a:custGeom>
            <a:avLst/>
            <a:gdLst/>
            <a:ahLst/>
            <a:cxnLst/>
            <a:rect l="l" t="t" r="r" b="b"/>
            <a:pathLst>
              <a:path w="976244" h="1155319">
                <a:moveTo>
                  <a:pt x="0" y="0"/>
                </a:moveTo>
                <a:lnTo>
                  <a:pt x="976245" y="0"/>
                </a:lnTo>
                <a:lnTo>
                  <a:pt x="976245" y="1155318"/>
                </a:lnTo>
                <a:lnTo>
                  <a:pt x="0" y="115531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109194" y="3287302"/>
            <a:ext cx="960669" cy="1120313"/>
          </a:xfrm>
          <a:custGeom>
            <a:avLst/>
            <a:gdLst/>
            <a:ahLst/>
            <a:cxnLst/>
            <a:rect l="l" t="t" r="r" b="b"/>
            <a:pathLst>
              <a:path w="960669" h="1120313">
                <a:moveTo>
                  <a:pt x="0" y="0"/>
                </a:moveTo>
                <a:lnTo>
                  <a:pt x="960668" y="0"/>
                </a:lnTo>
                <a:lnTo>
                  <a:pt x="960668" y="1120313"/>
                </a:lnTo>
                <a:lnTo>
                  <a:pt x="0" y="11203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014744" y="5470022"/>
            <a:ext cx="1150232" cy="1150232"/>
          </a:xfrm>
          <a:custGeom>
            <a:avLst/>
            <a:gdLst/>
            <a:ahLst/>
            <a:cxnLst/>
            <a:rect l="l" t="t" r="r" b="b"/>
            <a:pathLst>
              <a:path w="1150232" h="1150232">
                <a:moveTo>
                  <a:pt x="0" y="0"/>
                </a:moveTo>
                <a:lnTo>
                  <a:pt x="1150232" y="0"/>
                </a:lnTo>
                <a:lnTo>
                  <a:pt x="1150232" y="1150232"/>
                </a:lnTo>
                <a:lnTo>
                  <a:pt x="0" y="115023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2038440" y="5508754"/>
            <a:ext cx="1293758" cy="1135273"/>
          </a:xfrm>
          <a:custGeom>
            <a:avLst/>
            <a:gdLst/>
            <a:ahLst/>
            <a:cxnLst/>
            <a:rect l="l" t="t" r="r" b="b"/>
            <a:pathLst>
              <a:path w="1293758" h="1135273">
                <a:moveTo>
                  <a:pt x="0" y="0"/>
                </a:moveTo>
                <a:lnTo>
                  <a:pt x="1293758" y="0"/>
                </a:lnTo>
                <a:lnTo>
                  <a:pt x="1293758" y="1135273"/>
                </a:lnTo>
                <a:lnTo>
                  <a:pt x="0" y="113527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4025453" y="5974872"/>
            <a:ext cx="1370564" cy="481411"/>
          </a:xfrm>
          <a:custGeom>
            <a:avLst/>
            <a:gdLst/>
            <a:ahLst/>
            <a:cxnLst/>
            <a:rect l="l" t="t" r="r" b="b"/>
            <a:pathLst>
              <a:path w="1370564" h="481411">
                <a:moveTo>
                  <a:pt x="0" y="0"/>
                </a:moveTo>
                <a:lnTo>
                  <a:pt x="1370565" y="0"/>
                </a:lnTo>
                <a:lnTo>
                  <a:pt x="1370565" y="481410"/>
                </a:lnTo>
                <a:lnTo>
                  <a:pt x="0" y="48141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6109194" y="5448186"/>
            <a:ext cx="1123121" cy="1120313"/>
          </a:xfrm>
          <a:custGeom>
            <a:avLst/>
            <a:gdLst/>
            <a:ahLst/>
            <a:cxnLst/>
            <a:rect l="l" t="t" r="r" b="b"/>
            <a:pathLst>
              <a:path w="1123121" h="1120313">
                <a:moveTo>
                  <a:pt x="0" y="0"/>
                </a:moveTo>
                <a:lnTo>
                  <a:pt x="1123121" y="0"/>
                </a:lnTo>
                <a:lnTo>
                  <a:pt x="1123121" y="1120313"/>
                </a:lnTo>
                <a:lnTo>
                  <a:pt x="0" y="112031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0040553" y="7685940"/>
            <a:ext cx="1135273" cy="1135273"/>
          </a:xfrm>
          <a:custGeom>
            <a:avLst/>
            <a:gdLst/>
            <a:ahLst/>
            <a:cxnLst/>
            <a:rect l="l" t="t" r="r" b="b"/>
            <a:pathLst>
              <a:path w="1135273" h="1135273">
                <a:moveTo>
                  <a:pt x="0" y="0"/>
                </a:moveTo>
                <a:lnTo>
                  <a:pt x="1135273" y="0"/>
                </a:lnTo>
                <a:lnTo>
                  <a:pt x="1135273" y="1135273"/>
                </a:lnTo>
                <a:lnTo>
                  <a:pt x="0" y="113527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2038440" y="7670981"/>
            <a:ext cx="1415670" cy="1150232"/>
          </a:xfrm>
          <a:custGeom>
            <a:avLst/>
            <a:gdLst/>
            <a:ahLst/>
            <a:cxnLst/>
            <a:rect l="l" t="t" r="r" b="b"/>
            <a:pathLst>
              <a:path w="1415670" h="1150232">
                <a:moveTo>
                  <a:pt x="0" y="0"/>
                </a:moveTo>
                <a:lnTo>
                  <a:pt x="1415670" y="0"/>
                </a:lnTo>
                <a:lnTo>
                  <a:pt x="1415670" y="1150232"/>
                </a:lnTo>
                <a:lnTo>
                  <a:pt x="0" y="1150232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4177583" y="7666890"/>
            <a:ext cx="1066305" cy="1154323"/>
          </a:xfrm>
          <a:custGeom>
            <a:avLst/>
            <a:gdLst/>
            <a:ahLst/>
            <a:cxnLst/>
            <a:rect l="l" t="t" r="r" b="b"/>
            <a:pathLst>
              <a:path w="1066305" h="1154323">
                <a:moveTo>
                  <a:pt x="0" y="0"/>
                </a:moveTo>
                <a:lnTo>
                  <a:pt x="1066305" y="0"/>
                </a:lnTo>
                <a:lnTo>
                  <a:pt x="1066305" y="1154323"/>
                </a:lnTo>
                <a:lnTo>
                  <a:pt x="0" y="115432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101138" y="7666890"/>
            <a:ext cx="1108310" cy="1135273"/>
          </a:xfrm>
          <a:custGeom>
            <a:avLst/>
            <a:gdLst/>
            <a:ahLst/>
            <a:cxnLst/>
            <a:rect l="l" t="t" r="r" b="b"/>
            <a:pathLst>
              <a:path w="1108310" h="1135273">
                <a:moveTo>
                  <a:pt x="0" y="0"/>
                </a:moveTo>
                <a:lnTo>
                  <a:pt x="1108310" y="0"/>
                </a:lnTo>
                <a:lnTo>
                  <a:pt x="1108310" y="1135273"/>
                </a:lnTo>
                <a:lnTo>
                  <a:pt x="0" y="113527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836247" y="4553585"/>
            <a:ext cx="1215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Machine Learning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980291" y="455358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Deep Learning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764705" y="4553585"/>
            <a:ext cx="160268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Reinforcement</a:t>
            </a:r>
          </a:p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Learning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12380" y="455358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Blockchain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0656" y="6769635"/>
            <a:ext cx="1215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Internet of Things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900522" y="6805952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Big Data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925939" y="6805952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Viz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812380" y="6769635"/>
            <a:ext cx="1305074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Audio Analytics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80181" y="8985686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Mining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910047" y="9022002"/>
            <a:ext cx="1215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Predictive Analytics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935464" y="9022002"/>
            <a:ext cx="1215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NLP/ Text Analytics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774280" y="8985686"/>
            <a:ext cx="145416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Computer Vision/Image Analytics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013148" y="455358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Legal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157192" y="455358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941605" y="4553585"/>
            <a:ext cx="160268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Precision Agriculture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5989281" y="455358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Green Energy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013148" y="6769635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Media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077423" y="6805952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Education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102840" y="6805952"/>
            <a:ext cx="1215792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Unmanned Electrical Vehicles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989281" y="6769635"/>
            <a:ext cx="1305074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Smart Cities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000294" y="8985686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Cybersecurity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2157192" y="9022002"/>
            <a:ext cx="1215792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Healthcare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112365" y="9022002"/>
            <a:ext cx="1215792" cy="38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Processing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5951181" y="8985686"/>
            <a:ext cx="1454168" cy="1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  <a:spcBef>
                <a:spcPct val="0"/>
              </a:spcBef>
            </a:pPr>
            <a:r>
              <a:rPr lang="en-US" sz="1200" b="1" spc="-12">
                <a:solidFill>
                  <a:srgbClr val="24417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Transport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401234" y="2656259"/>
            <a:ext cx="5509791" cy="5509791"/>
          </a:xfrm>
          <a:custGeom>
            <a:avLst/>
            <a:gdLst/>
            <a:ahLst/>
            <a:cxnLst/>
            <a:rect l="l" t="t" r="r" b="b"/>
            <a:pathLst>
              <a:path w="5509791" h="5509791">
                <a:moveTo>
                  <a:pt x="0" y="0"/>
                </a:moveTo>
                <a:lnTo>
                  <a:pt x="5509791" y="0"/>
                </a:lnTo>
                <a:lnTo>
                  <a:pt x="5509791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215631" y="3315525"/>
            <a:ext cx="8123518" cy="389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0" lvl="1" indent="-431795" algn="l">
              <a:lnSpc>
                <a:spcPts val="7947"/>
              </a:lnSpc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Made up of 220+ hubs</a:t>
            </a:r>
          </a:p>
          <a:p>
            <a:pPr marL="863590" lvl="1" indent="-431795" algn="l">
              <a:lnSpc>
                <a:spcPts val="7947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One-stop shop</a:t>
            </a:r>
          </a:p>
          <a:p>
            <a:pPr marL="863590" lvl="1" indent="-431795" algn="l">
              <a:lnSpc>
                <a:spcPts val="7947"/>
              </a:lnSpc>
              <a:buFont typeface="Arial"/>
              <a:buChar char="•"/>
            </a:pPr>
            <a:r>
              <a:rPr lang="en-US" sz="39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Boost competitiveness, innovation and technology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268202" y="1385016"/>
            <a:ext cx="3243753" cy="2892347"/>
          </a:xfrm>
          <a:custGeom>
            <a:avLst/>
            <a:gdLst/>
            <a:ahLst/>
            <a:cxnLst/>
            <a:rect l="l" t="t" r="r" b="b"/>
            <a:pathLst>
              <a:path w="3243753" h="2892347">
                <a:moveTo>
                  <a:pt x="0" y="0"/>
                </a:moveTo>
                <a:lnTo>
                  <a:pt x="3243753" y="0"/>
                </a:lnTo>
                <a:lnTo>
                  <a:pt x="3243753" y="2892347"/>
                </a:lnTo>
                <a:lnTo>
                  <a:pt x="0" y="28923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76328" y="1309455"/>
            <a:ext cx="3043470" cy="3043470"/>
          </a:xfrm>
          <a:custGeom>
            <a:avLst/>
            <a:gdLst/>
            <a:ahLst/>
            <a:cxnLst/>
            <a:rect l="l" t="t" r="r" b="b"/>
            <a:pathLst>
              <a:path w="3043470" h="3043470">
                <a:moveTo>
                  <a:pt x="0" y="0"/>
                </a:moveTo>
                <a:lnTo>
                  <a:pt x="3043470" y="0"/>
                </a:lnTo>
                <a:lnTo>
                  <a:pt x="3043470" y="3043470"/>
                </a:lnTo>
                <a:lnTo>
                  <a:pt x="0" y="3043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579707" y="4400550"/>
            <a:ext cx="13727093" cy="347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42" lvl="1" indent="-377821" algn="l">
              <a:lnSpc>
                <a:spcPts val="6954"/>
              </a:lnSpc>
              <a:buFont typeface="Arial"/>
              <a:buChar char="•"/>
            </a:pPr>
            <a:r>
              <a:rPr lang="en-US" sz="3499" b="1" dirty="0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is a 3 year </a:t>
            </a:r>
            <a:r>
              <a:rPr lang="en-US" sz="3499" b="1" dirty="0" err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programme</a:t>
            </a:r>
            <a:endParaRPr lang="en-US" sz="3499" b="1" dirty="0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55642" lvl="1" indent="-377821" algn="l">
              <a:lnSpc>
                <a:spcPts val="6954"/>
              </a:lnSpc>
              <a:buFont typeface="Arial"/>
              <a:buChar char="•"/>
            </a:pPr>
            <a:r>
              <a:rPr lang="en-US" sz="3499" b="1" dirty="0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Co-funded by the EU and Enterprise Ireland</a:t>
            </a:r>
          </a:p>
          <a:p>
            <a:pPr marL="755642" lvl="1" indent="-377821" algn="l">
              <a:lnSpc>
                <a:spcPts val="6954"/>
              </a:lnSpc>
              <a:buFont typeface="Arial"/>
              <a:buChar char="•"/>
            </a:pPr>
            <a:r>
              <a:rPr lang="en-US" sz="3499" b="1" dirty="0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Empowering SMEs and PSOs at early stage to adopt AI</a:t>
            </a:r>
          </a:p>
          <a:p>
            <a:pPr marL="755642" lvl="1" indent="-377821" algn="l">
              <a:lnSpc>
                <a:spcPts val="6954"/>
              </a:lnSpc>
              <a:buFont typeface="Arial"/>
              <a:buChar char="•"/>
            </a:pPr>
            <a:r>
              <a:rPr lang="en-US" sz="3499" b="1" dirty="0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Services are 100% discounted</a:t>
            </a:r>
          </a:p>
        </p:txBody>
      </p:sp>
      <p:sp>
        <p:nvSpPr>
          <p:cNvPr id="15" name="Freeform 15"/>
          <p:cNvSpPr/>
          <p:nvPr/>
        </p:nvSpPr>
        <p:spPr>
          <a:xfrm>
            <a:off x="5888214" y="8262941"/>
            <a:ext cx="5247481" cy="1400453"/>
          </a:xfrm>
          <a:custGeom>
            <a:avLst/>
            <a:gdLst/>
            <a:ahLst/>
            <a:cxnLst/>
            <a:rect l="l" t="t" r="r" b="b"/>
            <a:pathLst>
              <a:path w="5247481" h="1400453">
                <a:moveTo>
                  <a:pt x="0" y="0"/>
                </a:moveTo>
                <a:lnTo>
                  <a:pt x="5247481" y="0"/>
                </a:lnTo>
                <a:lnTo>
                  <a:pt x="5247481" y="1400453"/>
                </a:lnTo>
                <a:lnTo>
                  <a:pt x="0" y="1400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803353" y="8471811"/>
            <a:ext cx="1055110" cy="1038877"/>
          </a:xfrm>
          <a:custGeom>
            <a:avLst/>
            <a:gdLst/>
            <a:ahLst/>
            <a:cxnLst/>
            <a:rect l="l" t="t" r="r" b="b"/>
            <a:pathLst>
              <a:path w="1055110" h="1038877">
                <a:moveTo>
                  <a:pt x="0" y="0"/>
                </a:moveTo>
                <a:lnTo>
                  <a:pt x="1055110" y="0"/>
                </a:lnTo>
                <a:lnTo>
                  <a:pt x="1055110" y="1038877"/>
                </a:lnTo>
                <a:lnTo>
                  <a:pt x="0" y="103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100% Discounted Services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6525" y="3035450"/>
            <a:ext cx="7520726" cy="6222850"/>
            <a:chOff x="0" y="0"/>
            <a:chExt cx="1980767" cy="1638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80767" cy="1638940"/>
            </a:xfrm>
            <a:custGeom>
              <a:avLst/>
              <a:gdLst/>
              <a:ahLst/>
              <a:cxnLst/>
              <a:rect l="l" t="t" r="r" b="b"/>
              <a:pathLst>
                <a:path w="1980767" h="1638940">
                  <a:moveTo>
                    <a:pt x="52500" y="0"/>
                  </a:moveTo>
                  <a:lnTo>
                    <a:pt x="1928268" y="0"/>
                  </a:lnTo>
                  <a:cubicBezTo>
                    <a:pt x="1957263" y="0"/>
                    <a:pt x="1980767" y="23505"/>
                    <a:pt x="1980767" y="52500"/>
                  </a:cubicBezTo>
                  <a:lnTo>
                    <a:pt x="1980767" y="1586440"/>
                  </a:lnTo>
                  <a:cubicBezTo>
                    <a:pt x="1980767" y="1615435"/>
                    <a:pt x="1957263" y="1638940"/>
                    <a:pt x="1928268" y="1638940"/>
                  </a:cubicBezTo>
                  <a:lnTo>
                    <a:pt x="52500" y="1638940"/>
                  </a:lnTo>
                  <a:cubicBezTo>
                    <a:pt x="23505" y="1638940"/>
                    <a:pt x="0" y="1615435"/>
                    <a:pt x="0" y="1586440"/>
                  </a:cubicBezTo>
                  <a:lnTo>
                    <a:pt x="0" y="52500"/>
                  </a:lnTo>
                  <a:cubicBezTo>
                    <a:pt x="0" y="23505"/>
                    <a:pt x="23505" y="0"/>
                    <a:pt x="525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8DCBB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80767" cy="1677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56644" y="3011521"/>
            <a:ext cx="7314043" cy="6222850"/>
            <a:chOff x="0" y="0"/>
            <a:chExt cx="1926332" cy="16389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26332" cy="1638940"/>
            </a:xfrm>
            <a:custGeom>
              <a:avLst/>
              <a:gdLst/>
              <a:ahLst/>
              <a:cxnLst/>
              <a:rect l="l" t="t" r="r" b="b"/>
              <a:pathLst>
                <a:path w="1926332" h="1638940">
                  <a:moveTo>
                    <a:pt x="53984" y="0"/>
                  </a:moveTo>
                  <a:lnTo>
                    <a:pt x="1872349" y="0"/>
                  </a:lnTo>
                  <a:cubicBezTo>
                    <a:pt x="1902163" y="0"/>
                    <a:pt x="1926332" y="24169"/>
                    <a:pt x="1926332" y="53984"/>
                  </a:cubicBezTo>
                  <a:lnTo>
                    <a:pt x="1926332" y="1584956"/>
                  </a:lnTo>
                  <a:cubicBezTo>
                    <a:pt x="1926332" y="1614771"/>
                    <a:pt x="1902163" y="1638940"/>
                    <a:pt x="1872349" y="1638940"/>
                  </a:cubicBezTo>
                  <a:lnTo>
                    <a:pt x="53984" y="1638940"/>
                  </a:lnTo>
                  <a:cubicBezTo>
                    <a:pt x="24169" y="1638940"/>
                    <a:pt x="0" y="1614771"/>
                    <a:pt x="0" y="1584956"/>
                  </a:cubicBezTo>
                  <a:lnTo>
                    <a:pt x="0" y="53984"/>
                  </a:lnTo>
                  <a:cubicBezTo>
                    <a:pt x="0" y="24169"/>
                    <a:pt x="24169" y="0"/>
                    <a:pt x="53984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8DCBB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926332" cy="1677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37008" y="3434167"/>
            <a:ext cx="6884731" cy="925271"/>
            <a:chOff x="0" y="0"/>
            <a:chExt cx="1813262" cy="243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13262" cy="243693"/>
            </a:xfrm>
            <a:custGeom>
              <a:avLst/>
              <a:gdLst/>
              <a:ahLst/>
              <a:cxnLst/>
              <a:rect l="l" t="t" r="r" b="b"/>
              <a:pathLst>
                <a:path w="1813262" h="243693">
                  <a:moveTo>
                    <a:pt x="0" y="0"/>
                  </a:moveTo>
                  <a:lnTo>
                    <a:pt x="1813262" y="0"/>
                  </a:lnTo>
                  <a:lnTo>
                    <a:pt x="1813262" y="243693"/>
                  </a:lnTo>
                  <a:lnTo>
                    <a:pt x="0" y="243693"/>
                  </a:lnTo>
                  <a:close/>
                </a:path>
              </a:pathLst>
            </a:custGeom>
            <a:solidFill>
              <a:srgbClr val="8DC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813262" cy="2532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SME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930237" y="4908340"/>
            <a:ext cx="6791502" cy="3610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2065" b="1" spc="202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Minimis Aid is a form of State support </a:t>
            </a:r>
          </a:p>
          <a:p>
            <a:pPr algn="l">
              <a:lnSpc>
                <a:spcPts val="2850"/>
              </a:lnSpc>
            </a:pPr>
            <a:endParaRPr lang="en-US" sz="2065" b="1" spc="202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850"/>
              </a:lnSpc>
            </a:pPr>
            <a:r>
              <a:rPr lang="en-US" sz="2065" b="1" spc="202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Irish enterprises can use up to €300,000 over a rolling 3 year period, regardless of size or location.</a:t>
            </a:r>
          </a:p>
          <a:p>
            <a:pPr algn="l">
              <a:lnSpc>
                <a:spcPts val="2850"/>
              </a:lnSpc>
              <a:spcBef>
                <a:spcPct val="0"/>
              </a:spcBef>
            </a:pPr>
            <a:endParaRPr lang="en-US" sz="2065" b="1" spc="202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850"/>
              </a:lnSpc>
              <a:spcBef>
                <a:spcPct val="0"/>
              </a:spcBef>
            </a:pPr>
            <a:r>
              <a:rPr lang="en-US" sz="2065" b="1" spc="202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Enterprises (under 3,000 staff) can use De Minimis ‘to pay’ for CeADAR EDIH services </a:t>
            </a:r>
          </a:p>
          <a:p>
            <a:pPr algn="l">
              <a:lnSpc>
                <a:spcPts val="2850"/>
              </a:lnSpc>
              <a:spcBef>
                <a:spcPct val="0"/>
              </a:spcBef>
            </a:pPr>
            <a:endParaRPr lang="en-US" sz="2065" b="1" spc="202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654088" y="3434167"/>
            <a:ext cx="6614908" cy="925271"/>
            <a:chOff x="0" y="0"/>
            <a:chExt cx="1742198" cy="2436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42198" cy="243693"/>
            </a:xfrm>
            <a:custGeom>
              <a:avLst/>
              <a:gdLst/>
              <a:ahLst/>
              <a:cxnLst/>
              <a:rect l="l" t="t" r="r" b="b"/>
              <a:pathLst>
                <a:path w="1742198" h="243693">
                  <a:moveTo>
                    <a:pt x="0" y="0"/>
                  </a:moveTo>
                  <a:lnTo>
                    <a:pt x="1742198" y="0"/>
                  </a:lnTo>
                  <a:lnTo>
                    <a:pt x="1742198" y="243693"/>
                  </a:lnTo>
                  <a:lnTo>
                    <a:pt x="0" y="243693"/>
                  </a:lnTo>
                  <a:close/>
                </a:path>
              </a:pathLst>
            </a:custGeom>
            <a:solidFill>
              <a:srgbClr val="8DC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1742198" cy="2532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6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PUBLIC SECTOR ORGANISATIONS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777757" y="5127503"/>
            <a:ext cx="6142054" cy="215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6"/>
              </a:lnSpc>
              <a:spcBef>
                <a:spcPct val="0"/>
              </a:spcBef>
            </a:pPr>
            <a:r>
              <a:rPr lang="en-US" sz="2069" b="1" spc="202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If you are a Public Organisation.</a:t>
            </a:r>
          </a:p>
          <a:p>
            <a:pPr algn="l">
              <a:lnSpc>
                <a:spcPts val="2856"/>
              </a:lnSpc>
              <a:spcBef>
                <a:spcPct val="0"/>
              </a:spcBef>
            </a:pPr>
            <a:endParaRPr lang="en-US" sz="2069" b="1" spc="202">
              <a:solidFill>
                <a:srgbClr val="26457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856"/>
              </a:lnSpc>
              <a:spcBef>
                <a:spcPct val="0"/>
              </a:spcBef>
            </a:pPr>
            <a:r>
              <a:rPr lang="en-US" sz="2069" b="1" spc="202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Public Organisations are not subject to State Aid rules, therefore, all CeADAR EDIH services are fully funded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CeADAR EDIH - AI Service Pillars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62784" y="3310009"/>
            <a:ext cx="4786285" cy="5948291"/>
            <a:chOff x="0" y="0"/>
            <a:chExt cx="5108702" cy="6348984"/>
          </a:xfrm>
        </p:grpSpPr>
        <p:sp>
          <p:nvSpPr>
            <p:cNvPr id="15" name="Freeform 15"/>
            <p:cNvSpPr/>
            <p:nvPr/>
          </p:nvSpPr>
          <p:spPr>
            <a:xfrm rot="72000">
              <a:off x="-41970" y="-28848"/>
              <a:ext cx="5192641" cy="6406679"/>
            </a:xfrm>
            <a:custGeom>
              <a:avLst/>
              <a:gdLst/>
              <a:ahLst/>
              <a:cxnLst/>
              <a:rect l="l" t="t" r="r" b="b"/>
              <a:pathLst>
                <a:path w="5192641" h="6406679">
                  <a:moveTo>
                    <a:pt x="5137126" y="2529841"/>
                  </a:moveTo>
                  <a:lnTo>
                    <a:pt x="5163098" y="3769724"/>
                  </a:lnTo>
                  <a:cubicBezTo>
                    <a:pt x="5192642" y="5180131"/>
                    <a:pt x="4073208" y="6347465"/>
                    <a:pt x="2662801" y="6377009"/>
                  </a:cubicBezTo>
                  <a:cubicBezTo>
                    <a:pt x="1252397" y="6406680"/>
                    <a:pt x="85063" y="5287246"/>
                    <a:pt x="55516" y="3876712"/>
                  </a:cubicBezTo>
                  <a:lnTo>
                    <a:pt x="29544" y="2636829"/>
                  </a:lnTo>
                  <a:cubicBezTo>
                    <a:pt x="0" y="1226423"/>
                    <a:pt x="1119434" y="59088"/>
                    <a:pt x="2529841" y="29544"/>
                  </a:cubicBezTo>
                  <a:cubicBezTo>
                    <a:pt x="3940247" y="0"/>
                    <a:pt x="5107582" y="1119434"/>
                    <a:pt x="5137126" y="2529841"/>
                  </a:cubicBezTo>
                  <a:close/>
                </a:path>
              </a:pathLst>
            </a:custGeom>
            <a:blipFill>
              <a:blip r:embed="rId4"/>
              <a:stretch>
                <a:fillRect l="-96777" t="-10963" r="-13700" b="-25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44000" y="4298950"/>
            <a:ext cx="6599135" cy="198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4"/>
              </a:lnSpc>
            </a:pPr>
            <a:r>
              <a:rPr lang="en-US" sz="4517" b="1" spc="144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Test Before Invest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Explore AI capabilities</a:t>
            </a:r>
          </a:p>
          <a:p>
            <a:pPr marL="737811" lvl="1" indent="-368906" algn="l">
              <a:lnSpc>
                <a:spcPts val="4784"/>
              </a:lnSpc>
              <a:buFont typeface="Arial"/>
              <a:buChar char="•"/>
            </a:pPr>
            <a:r>
              <a:rPr lang="en-US" sz="3417" b="1" u="none" spc="109">
                <a:solidFill>
                  <a:srgbClr val="26457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Test AI solutions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4937" y="9995420"/>
            <a:ext cx="18971321" cy="0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34938" y="809404"/>
            <a:ext cx="18526126" cy="17485"/>
          </a:xfrm>
          <a:prstGeom prst="line">
            <a:avLst/>
          </a:prstGeom>
          <a:ln w="142875" cap="rnd">
            <a:solidFill>
              <a:srgbClr val="97CB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5875" y="9995420"/>
            <a:ext cx="18319750" cy="288078"/>
            <a:chOff x="0" y="0"/>
            <a:chExt cx="24426333" cy="384103"/>
          </a:xfrm>
        </p:grpSpPr>
        <p:sp>
          <p:nvSpPr>
            <p:cNvPr id="5" name="Freeform 5"/>
            <p:cNvSpPr/>
            <p:nvPr/>
          </p:nvSpPr>
          <p:spPr>
            <a:xfrm>
              <a:off x="21209" y="21209"/>
              <a:ext cx="24384001" cy="341757"/>
            </a:xfrm>
            <a:custGeom>
              <a:avLst/>
              <a:gdLst/>
              <a:ahLst/>
              <a:cxnLst/>
              <a:rect l="l" t="t" r="r" b="b"/>
              <a:pathLst>
                <a:path w="24384001" h="341757">
                  <a:moveTo>
                    <a:pt x="0" y="0"/>
                  </a:moveTo>
                  <a:lnTo>
                    <a:pt x="24384001" y="0"/>
                  </a:lnTo>
                  <a:lnTo>
                    <a:pt x="24384001" y="341757"/>
                  </a:lnTo>
                  <a:lnTo>
                    <a:pt x="0" y="341757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4426418" cy="384175"/>
            </a:xfrm>
            <a:custGeom>
              <a:avLst/>
              <a:gdLst/>
              <a:ahLst/>
              <a:cxnLst/>
              <a:rect l="l" t="t" r="r" b="b"/>
              <a:pathLst>
                <a:path w="24426418" h="384175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362966"/>
                  </a:lnTo>
                  <a:cubicBezTo>
                    <a:pt x="24426418" y="374650"/>
                    <a:pt x="24416893" y="384175"/>
                    <a:pt x="24405210" y="384175"/>
                  </a:cubicBezTo>
                  <a:lnTo>
                    <a:pt x="21209" y="384175"/>
                  </a:lnTo>
                  <a:cubicBezTo>
                    <a:pt x="9525" y="384048"/>
                    <a:pt x="0" y="374650"/>
                    <a:pt x="0" y="362966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362966"/>
                  </a:lnTo>
                  <a:lnTo>
                    <a:pt x="21209" y="362966"/>
                  </a:lnTo>
                  <a:lnTo>
                    <a:pt x="21209" y="341757"/>
                  </a:lnTo>
                  <a:lnTo>
                    <a:pt x="24405210" y="341757"/>
                  </a:lnTo>
                  <a:lnTo>
                    <a:pt x="24405210" y="362966"/>
                  </a:lnTo>
                  <a:lnTo>
                    <a:pt x="24384000" y="362966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1750" y="-13534"/>
            <a:ext cx="18319750" cy="822937"/>
            <a:chOff x="0" y="0"/>
            <a:chExt cx="24426333" cy="1097250"/>
          </a:xfrm>
        </p:grpSpPr>
        <p:sp>
          <p:nvSpPr>
            <p:cNvPr id="8" name="Freeform 8"/>
            <p:cNvSpPr/>
            <p:nvPr/>
          </p:nvSpPr>
          <p:spPr>
            <a:xfrm>
              <a:off x="21209" y="21209"/>
              <a:ext cx="24384001" cy="1054862"/>
            </a:xfrm>
            <a:custGeom>
              <a:avLst/>
              <a:gdLst/>
              <a:ahLst/>
              <a:cxnLst/>
              <a:rect l="l" t="t" r="r" b="b"/>
              <a:pathLst>
                <a:path w="24384001" h="1054862">
                  <a:moveTo>
                    <a:pt x="0" y="0"/>
                  </a:moveTo>
                  <a:lnTo>
                    <a:pt x="24384001" y="0"/>
                  </a:lnTo>
                  <a:lnTo>
                    <a:pt x="24384001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021E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26418" cy="1097280"/>
            </a:xfrm>
            <a:custGeom>
              <a:avLst/>
              <a:gdLst/>
              <a:ahLst/>
              <a:cxnLst/>
              <a:rect l="l" t="t" r="r" b="b"/>
              <a:pathLst>
                <a:path w="24426418" h="1097280">
                  <a:moveTo>
                    <a:pt x="21209" y="0"/>
                  </a:moveTo>
                  <a:lnTo>
                    <a:pt x="24405210" y="0"/>
                  </a:lnTo>
                  <a:cubicBezTo>
                    <a:pt x="24416893" y="0"/>
                    <a:pt x="24426418" y="9525"/>
                    <a:pt x="24426418" y="21209"/>
                  </a:cubicBezTo>
                  <a:lnTo>
                    <a:pt x="24426418" y="1076071"/>
                  </a:lnTo>
                  <a:cubicBezTo>
                    <a:pt x="24426418" y="1087755"/>
                    <a:pt x="24416893" y="1097280"/>
                    <a:pt x="24405210" y="1097280"/>
                  </a:cubicBezTo>
                  <a:lnTo>
                    <a:pt x="21209" y="1097280"/>
                  </a:lnTo>
                  <a:cubicBezTo>
                    <a:pt x="9525" y="1097280"/>
                    <a:pt x="0" y="1087755"/>
                    <a:pt x="0" y="1076071"/>
                  </a:cubicBezTo>
                  <a:lnTo>
                    <a:pt x="0" y="21209"/>
                  </a:lnTo>
                  <a:cubicBezTo>
                    <a:pt x="0" y="9525"/>
                    <a:pt x="9525" y="0"/>
                    <a:pt x="21209" y="0"/>
                  </a:cubicBezTo>
                  <a:moveTo>
                    <a:pt x="21209" y="42291"/>
                  </a:moveTo>
                  <a:lnTo>
                    <a:pt x="21209" y="21209"/>
                  </a:lnTo>
                  <a:lnTo>
                    <a:pt x="42291" y="21209"/>
                  </a:lnTo>
                  <a:lnTo>
                    <a:pt x="42291" y="1076071"/>
                  </a:lnTo>
                  <a:lnTo>
                    <a:pt x="21209" y="1076071"/>
                  </a:lnTo>
                  <a:lnTo>
                    <a:pt x="21209" y="1054862"/>
                  </a:lnTo>
                  <a:lnTo>
                    <a:pt x="24405210" y="1054862"/>
                  </a:lnTo>
                  <a:lnTo>
                    <a:pt x="24405210" y="1076071"/>
                  </a:lnTo>
                  <a:lnTo>
                    <a:pt x="24384000" y="1076071"/>
                  </a:lnTo>
                  <a:lnTo>
                    <a:pt x="24384000" y="21209"/>
                  </a:lnTo>
                  <a:lnTo>
                    <a:pt x="24405210" y="21209"/>
                  </a:lnTo>
                  <a:lnTo>
                    <a:pt x="24405210" y="42291"/>
                  </a:lnTo>
                  <a:lnTo>
                    <a:pt x="21209" y="42291"/>
                  </a:lnTo>
                  <a:close/>
                </a:path>
              </a:pathLst>
            </a:custGeom>
            <a:solidFill>
              <a:srgbClr val="2136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72255" y="17081"/>
            <a:ext cx="791187" cy="791187"/>
          </a:xfrm>
          <a:custGeom>
            <a:avLst/>
            <a:gdLst/>
            <a:ahLst/>
            <a:cxnLst/>
            <a:rect l="l" t="t" r="r" b="b"/>
            <a:pathLst>
              <a:path w="791187" h="791187">
                <a:moveTo>
                  <a:pt x="0" y="0"/>
                </a:moveTo>
                <a:lnTo>
                  <a:pt x="791187" y="0"/>
                </a:lnTo>
                <a:lnTo>
                  <a:pt x="791187" y="791188"/>
                </a:lnTo>
                <a:lnTo>
                  <a:pt x="0" y="791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11042" y="2775958"/>
            <a:ext cx="8041096" cy="6865378"/>
            <a:chOff x="0" y="0"/>
            <a:chExt cx="2258450" cy="19282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58451" cy="1928234"/>
            </a:xfrm>
            <a:custGeom>
              <a:avLst/>
              <a:gdLst/>
              <a:ahLst/>
              <a:cxnLst/>
              <a:rect l="l" t="t" r="r" b="b"/>
              <a:pathLst>
                <a:path w="2258451" h="1928234">
                  <a:moveTo>
                    <a:pt x="49102" y="0"/>
                  </a:moveTo>
                  <a:lnTo>
                    <a:pt x="2209348" y="0"/>
                  </a:lnTo>
                  <a:cubicBezTo>
                    <a:pt x="2222371" y="0"/>
                    <a:pt x="2234860" y="5173"/>
                    <a:pt x="2244069" y="14382"/>
                  </a:cubicBezTo>
                  <a:cubicBezTo>
                    <a:pt x="2253277" y="23590"/>
                    <a:pt x="2258451" y="36080"/>
                    <a:pt x="2258451" y="49102"/>
                  </a:cubicBezTo>
                  <a:lnTo>
                    <a:pt x="2258451" y="1879132"/>
                  </a:lnTo>
                  <a:cubicBezTo>
                    <a:pt x="2258451" y="1892154"/>
                    <a:pt x="2253277" y="1904644"/>
                    <a:pt x="2244069" y="1913852"/>
                  </a:cubicBezTo>
                  <a:cubicBezTo>
                    <a:pt x="2234860" y="1923061"/>
                    <a:pt x="2222371" y="1928234"/>
                    <a:pt x="2209348" y="1928234"/>
                  </a:cubicBezTo>
                  <a:lnTo>
                    <a:pt x="49102" y="1928234"/>
                  </a:lnTo>
                  <a:cubicBezTo>
                    <a:pt x="36080" y="1928234"/>
                    <a:pt x="23590" y="1923061"/>
                    <a:pt x="14382" y="1913852"/>
                  </a:cubicBezTo>
                  <a:cubicBezTo>
                    <a:pt x="5173" y="1904644"/>
                    <a:pt x="0" y="1892154"/>
                    <a:pt x="0" y="1879132"/>
                  </a:cubicBezTo>
                  <a:lnTo>
                    <a:pt x="0" y="49102"/>
                  </a:lnTo>
                  <a:cubicBezTo>
                    <a:pt x="0" y="36080"/>
                    <a:pt x="5173" y="23590"/>
                    <a:pt x="14382" y="14382"/>
                  </a:cubicBezTo>
                  <a:cubicBezTo>
                    <a:pt x="23590" y="5173"/>
                    <a:pt x="36080" y="0"/>
                    <a:pt x="49102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8DCBB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58450" cy="1966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751026" y="2775958"/>
            <a:ext cx="7508274" cy="6865378"/>
            <a:chOff x="0" y="0"/>
            <a:chExt cx="2108800" cy="19282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08800" cy="1928234"/>
            </a:xfrm>
            <a:custGeom>
              <a:avLst/>
              <a:gdLst/>
              <a:ahLst/>
              <a:cxnLst/>
              <a:rect l="l" t="t" r="r" b="b"/>
              <a:pathLst>
                <a:path w="2108800" h="1928234">
                  <a:moveTo>
                    <a:pt x="52587" y="0"/>
                  </a:moveTo>
                  <a:lnTo>
                    <a:pt x="2056213" y="0"/>
                  </a:lnTo>
                  <a:cubicBezTo>
                    <a:pt x="2070160" y="0"/>
                    <a:pt x="2083536" y="5540"/>
                    <a:pt x="2093398" y="15402"/>
                  </a:cubicBezTo>
                  <a:cubicBezTo>
                    <a:pt x="2103260" y="25264"/>
                    <a:pt x="2108800" y="38640"/>
                    <a:pt x="2108800" y="52587"/>
                  </a:cubicBezTo>
                  <a:lnTo>
                    <a:pt x="2108800" y="1875647"/>
                  </a:lnTo>
                  <a:cubicBezTo>
                    <a:pt x="2108800" y="1904690"/>
                    <a:pt x="2085256" y="1928234"/>
                    <a:pt x="2056213" y="1928234"/>
                  </a:cubicBezTo>
                  <a:lnTo>
                    <a:pt x="52587" y="1928234"/>
                  </a:lnTo>
                  <a:cubicBezTo>
                    <a:pt x="38640" y="1928234"/>
                    <a:pt x="25264" y="1922694"/>
                    <a:pt x="15402" y="1912832"/>
                  </a:cubicBezTo>
                  <a:cubicBezTo>
                    <a:pt x="5540" y="1902970"/>
                    <a:pt x="0" y="1889594"/>
                    <a:pt x="0" y="1875647"/>
                  </a:cubicBezTo>
                  <a:lnTo>
                    <a:pt x="0" y="52587"/>
                  </a:lnTo>
                  <a:cubicBezTo>
                    <a:pt x="0" y="38640"/>
                    <a:pt x="5540" y="25264"/>
                    <a:pt x="15402" y="15402"/>
                  </a:cubicBezTo>
                  <a:cubicBezTo>
                    <a:pt x="25264" y="5540"/>
                    <a:pt x="38640" y="0"/>
                    <a:pt x="52587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8DCBB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08800" cy="1966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91501" y="5648282"/>
            <a:ext cx="7048480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Series of Workshops 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Research solutions available on the market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Scope requirements for Proof of Concept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2645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Output: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Software Requirements Specification for Prototype </a:t>
            </a:r>
          </a:p>
        </p:txBody>
      </p:sp>
      <p:graphicFrame>
        <p:nvGraphicFramePr>
          <p:cNvPr id="1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69478"/>
              </p:ext>
            </p:extLst>
          </p:nvPr>
        </p:nvGraphicFramePr>
        <p:xfrm>
          <a:off x="6310865" y="8254233"/>
          <a:ext cx="1994935" cy="1037958"/>
        </p:xfrm>
        <a:graphic>
          <a:graphicData uri="http://schemas.openxmlformats.org/drawingml/2006/table">
            <a:tbl>
              <a:tblPr/>
              <a:tblGrid>
                <a:gridCol w="1994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7958">
                <a:tc>
                  <a:txBody>
                    <a:bodyPr/>
                    <a:lstStyle/>
                    <a:p>
                      <a:pPr algn="l">
                        <a:lnSpc>
                          <a:spcPts val="224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26457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Value: €6,800 </a:t>
                      </a:r>
                      <a:endParaRPr lang="en-US" sz="1100" dirty="0"/>
                    </a:p>
                    <a:p>
                      <a:pPr algn="l">
                        <a:lnSpc>
                          <a:spcPts val="2240"/>
                        </a:lnSpc>
                      </a:pPr>
                      <a:r>
                        <a:rPr lang="en-US" sz="1600" dirty="0">
                          <a:solidFill>
                            <a:srgbClr val="26457F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Charge: €0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865669"/>
              </p:ext>
            </p:extLst>
          </p:nvPr>
        </p:nvGraphicFramePr>
        <p:xfrm>
          <a:off x="14698799" y="8254233"/>
          <a:ext cx="1912801" cy="1037958"/>
        </p:xfrm>
        <a:graphic>
          <a:graphicData uri="http://schemas.openxmlformats.org/drawingml/2006/table">
            <a:tbl>
              <a:tblPr/>
              <a:tblGrid>
                <a:gridCol w="1912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7958">
                <a:tc>
                  <a:txBody>
                    <a:bodyPr/>
                    <a:lstStyle/>
                    <a:p>
                      <a:pPr algn="l">
                        <a:lnSpc>
                          <a:spcPts val="224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Value €25,000 </a:t>
                      </a:r>
                      <a:endParaRPr lang="en-US" sz="1100" dirty="0"/>
                    </a:p>
                    <a:p>
                      <a:pPr algn="l">
                        <a:lnSpc>
                          <a:spcPts val="2240"/>
                        </a:lnSpc>
                      </a:pPr>
                      <a:r>
                        <a:rPr lang="en-US" sz="1600" dirty="0">
                          <a:solidFill>
                            <a:srgbClr val="13538A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Charge: €0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96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Freeform 20"/>
          <p:cNvSpPr/>
          <p:nvPr/>
        </p:nvSpPr>
        <p:spPr>
          <a:xfrm>
            <a:off x="12842980" y="3149690"/>
            <a:ext cx="1747604" cy="1647845"/>
          </a:xfrm>
          <a:custGeom>
            <a:avLst/>
            <a:gdLst/>
            <a:ahLst/>
            <a:cxnLst/>
            <a:rect l="l" t="t" r="r" b="b"/>
            <a:pathLst>
              <a:path w="1747604" h="1647845">
                <a:moveTo>
                  <a:pt x="0" y="0"/>
                </a:moveTo>
                <a:lnTo>
                  <a:pt x="1747605" y="0"/>
                </a:lnTo>
                <a:lnTo>
                  <a:pt x="1747605" y="1647846"/>
                </a:lnTo>
                <a:lnTo>
                  <a:pt x="0" y="1647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07349" y="5040587"/>
            <a:ext cx="704848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Scoping Requirements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82902" y="5040587"/>
            <a:ext cx="704848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13538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Prototype Development &amp; Testing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80923" y="5648282"/>
            <a:ext cx="7048480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CeADAR Develops Prototype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Client Tests Prototype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2645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26457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Output: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Knowledge transfer (documentation)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26457F"/>
                </a:solidFill>
                <a:latin typeface="Montserrat"/>
                <a:ea typeface="Montserrat"/>
                <a:cs typeface="Montserrat"/>
                <a:sym typeface="Montserrat"/>
              </a:rPr>
              <a:t>Technology transfer (prototype code)</a:t>
            </a:r>
          </a:p>
        </p:txBody>
      </p:sp>
      <p:sp>
        <p:nvSpPr>
          <p:cNvPr id="24" name="Freeform 24"/>
          <p:cNvSpPr/>
          <p:nvPr/>
        </p:nvSpPr>
        <p:spPr>
          <a:xfrm>
            <a:off x="4004286" y="3077898"/>
            <a:ext cx="1854608" cy="1854608"/>
          </a:xfrm>
          <a:custGeom>
            <a:avLst/>
            <a:gdLst/>
            <a:ahLst/>
            <a:cxnLst/>
            <a:rect l="l" t="t" r="r" b="b"/>
            <a:pathLst>
              <a:path w="1854608" h="1854608">
                <a:moveTo>
                  <a:pt x="0" y="0"/>
                </a:moveTo>
                <a:lnTo>
                  <a:pt x="1854608" y="0"/>
                </a:lnTo>
                <a:lnTo>
                  <a:pt x="1854608" y="1854608"/>
                </a:lnTo>
                <a:lnTo>
                  <a:pt x="0" y="185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079747" y="1679376"/>
            <a:ext cx="16007718" cy="1096581"/>
            <a:chOff x="0" y="0"/>
            <a:chExt cx="21343623" cy="14621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343623" cy="1462109"/>
            </a:xfrm>
            <a:custGeom>
              <a:avLst/>
              <a:gdLst/>
              <a:ahLst/>
              <a:cxnLst/>
              <a:rect l="l" t="t" r="r" b="b"/>
              <a:pathLst>
                <a:path w="21343623" h="1462109">
                  <a:moveTo>
                    <a:pt x="0" y="0"/>
                  </a:moveTo>
                  <a:lnTo>
                    <a:pt x="21343623" y="0"/>
                  </a:lnTo>
                  <a:lnTo>
                    <a:pt x="21343623" y="1462109"/>
                  </a:lnTo>
                  <a:lnTo>
                    <a:pt x="0" y="14621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21343623" cy="14906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75"/>
                </a:lnSpc>
              </a:pPr>
              <a:r>
                <a:rPr lang="en-US" sz="5500" b="1" spc="-55">
                  <a:solidFill>
                    <a:srgbClr val="26457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Test Before Invest Services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1394</Words>
  <Application>Microsoft Office PowerPoint</Application>
  <PresentationFormat>Custom</PresentationFormat>
  <Paragraphs>237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Aileron Bold</vt:lpstr>
      <vt:lpstr>Calibri</vt:lpstr>
      <vt:lpstr>Montserrat Bold</vt:lpstr>
      <vt:lpstr>Montserrat Semi-Bold</vt:lpstr>
      <vt:lpstr>Montserrat</vt:lpstr>
      <vt:lpstr>Canva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CeADAR - Ireland’s Centre for AI</dc:title>
  <dc:creator>Nano</dc:creator>
  <cp:lastModifiedBy>Nathalie Norton</cp:lastModifiedBy>
  <cp:revision>3</cp:revision>
  <dcterms:created xsi:type="dcterms:W3CDTF">2006-08-16T00:00:00Z</dcterms:created>
  <dcterms:modified xsi:type="dcterms:W3CDTF">2025-04-29T08:25:48Z</dcterms:modified>
  <dc:identifier>DAGl6dITpDM</dc:identifier>
</cp:coreProperties>
</file>