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89" r:id="rId2"/>
    <p:sldId id="2147478464" r:id="rId3"/>
    <p:sldId id="2147478467" r:id="rId4"/>
    <p:sldId id="2147478472" r:id="rId5"/>
    <p:sldId id="2147478476" r:id="rId6"/>
    <p:sldId id="2147478481" r:id="rId7"/>
    <p:sldId id="256" r:id="rId8"/>
    <p:sldId id="257" r:id="rId9"/>
    <p:sldId id="2147478477" r:id="rId10"/>
    <p:sldId id="2147478485" r:id="rId11"/>
    <p:sldId id="390" r:id="rId12"/>
    <p:sldId id="2147478468" r:id="rId13"/>
    <p:sldId id="2147478484" r:id="rId14"/>
    <p:sldId id="2147478483"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B40"/>
    <a:srgbClr val="007641"/>
    <a:srgbClr val="009A54"/>
    <a:srgbClr val="00C069"/>
    <a:srgbClr val="004626"/>
    <a:srgbClr val="00D874"/>
    <a:srgbClr val="29F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CAAA7-1D7D-45E1-9A15-6F7707F4BA2C}" v="2" dt="2025-01-21T12:07:0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6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8079F4-1636-8651-8220-3BA91FC77A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1D25CD7-B915-9C1F-74F1-587E251C17B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FB84F5F-CFF3-4661-A3C5-DBB5D9942AF6}" type="datetimeFigureOut">
              <a:rPr lang="en-GB"/>
              <a:pPr>
                <a:defRPr/>
              </a:pPr>
              <a:t>07/03/2025</a:t>
            </a:fld>
            <a:endParaRPr lang="en-GB"/>
          </a:p>
        </p:txBody>
      </p:sp>
      <p:sp>
        <p:nvSpPr>
          <p:cNvPr id="4" name="Slide Image Placeholder 3">
            <a:extLst>
              <a:ext uri="{FF2B5EF4-FFF2-40B4-BE49-F238E27FC236}">
                <a16:creationId xmlns:a16="http://schemas.microsoft.com/office/drawing/2014/main" id="{1F168FB6-8009-FC4C-B470-193545E5E29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A74E4AA-DF9F-6953-F551-53DED4471EB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A5FABDF-285D-1193-E8AC-8685832EFFF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750BA10-DECC-33CF-926E-CC3546758B8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6DCB0C8-F288-45FE-8567-F6CAEC0A691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6846C015-268F-5CB2-AA7D-D203ABD80F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D8E348-068C-916E-5A44-17B39AA562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7342AA-367B-1F6B-BFE8-0FB2F80D1AF4}"/>
              </a:ext>
            </a:extLst>
          </p:cNvPr>
          <p:cNvSpPr>
            <a:spLocks noGrp="1"/>
          </p:cNvSpPr>
          <p:nvPr>
            <p:ph type="dt" sz="half" idx="10"/>
          </p:nvPr>
        </p:nvSpPr>
        <p:spPr/>
        <p:txBody>
          <a:bodyPr/>
          <a:lstStyle>
            <a:lvl1pPr>
              <a:defRPr/>
            </a:lvl1pPr>
          </a:lstStyle>
          <a:p>
            <a:pPr>
              <a:defRPr/>
            </a:pPr>
            <a:fld id="{1D335F6E-CD1F-47E8-BF18-E0760018DD1B}" type="datetimeFigureOut">
              <a:rPr lang="en-GB"/>
              <a:pPr>
                <a:defRPr/>
              </a:pPr>
              <a:t>07/03/2025</a:t>
            </a:fld>
            <a:endParaRPr lang="en-GB"/>
          </a:p>
        </p:txBody>
      </p:sp>
      <p:sp>
        <p:nvSpPr>
          <p:cNvPr id="5" name="Footer Placeholder 4">
            <a:extLst>
              <a:ext uri="{FF2B5EF4-FFF2-40B4-BE49-F238E27FC236}">
                <a16:creationId xmlns:a16="http://schemas.microsoft.com/office/drawing/2014/main" id="{F692CA77-B868-89C9-42E5-E3DC548AED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89AA08E-9E83-40FC-794F-DE93176CADEB}"/>
              </a:ext>
            </a:extLst>
          </p:cNvPr>
          <p:cNvSpPr>
            <a:spLocks noGrp="1"/>
          </p:cNvSpPr>
          <p:nvPr>
            <p:ph type="sldNum" sz="quarter" idx="12"/>
          </p:nvPr>
        </p:nvSpPr>
        <p:spPr/>
        <p:txBody>
          <a:bodyPr/>
          <a:lstStyle>
            <a:lvl1pPr>
              <a:defRPr/>
            </a:lvl1pPr>
          </a:lstStyle>
          <a:p>
            <a:pPr>
              <a:defRPr/>
            </a:pPr>
            <a:fld id="{20B7A469-C07C-432B-95E5-35E5AF2BD2E3}" type="slidenum">
              <a:rPr lang="en-GB"/>
              <a:pPr>
                <a:defRPr/>
              </a:pPr>
              <a:t>‹#›</a:t>
            </a:fld>
            <a:endParaRPr lang="en-GB"/>
          </a:p>
        </p:txBody>
      </p:sp>
    </p:spTree>
    <p:extLst>
      <p:ext uri="{BB962C8B-B14F-4D97-AF65-F5344CB8AC3E}">
        <p14:creationId xmlns:p14="http://schemas.microsoft.com/office/powerpoint/2010/main" val="148342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831B28-3AC5-1A86-08B1-4E663E985BD6}"/>
              </a:ext>
            </a:extLst>
          </p:cNvPr>
          <p:cNvSpPr>
            <a:spLocks noGrp="1"/>
          </p:cNvSpPr>
          <p:nvPr>
            <p:ph type="dt" sz="half" idx="10"/>
          </p:nvPr>
        </p:nvSpPr>
        <p:spPr/>
        <p:txBody>
          <a:bodyPr/>
          <a:lstStyle>
            <a:lvl1pPr>
              <a:defRPr/>
            </a:lvl1pPr>
          </a:lstStyle>
          <a:p>
            <a:pPr>
              <a:defRPr/>
            </a:pPr>
            <a:fld id="{70C8B39D-7089-4730-A064-092592B8CB16}" type="datetimeFigureOut">
              <a:rPr lang="en-GB"/>
              <a:pPr>
                <a:defRPr/>
              </a:pPr>
              <a:t>07/03/2025</a:t>
            </a:fld>
            <a:endParaRPr lang="en-GB"/>
          </a:p>
        </p:txBody>
      </p:sp>
      <p:sp>
        <p:nvSpPr>
          <p:cNvPr id="5" name="Footer Placeholder 4">
            <a:extLst>
              <a:ext uri="{FF2B5EF4-FFF2-40B4-BE49-F238E27FC236}">
                <a16:creationId xmlns:a16="http://schemas.microsoft.com/office/drawing/2014/main" id="{58EBB66A-C54F-A13A-9547-AC0BC4CEFC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3A173AB-8983-9055-AEB7-55D873BDE8E7}"/>
              </a:ext>
            </a:extLst>
          </p:cNvPr>
          <p:cNvSpPr>
            <a:spLocks noGrp="1"/>
          </p:cNvSpPr>
          <p:nvPr>
            <p:ph type="sldNum" sz="quarter" idx="12"/>
          </p:nvPr>
        </p:nvSpPr>
        <p:spPr/>
        <p:txBody>
          <a:bodyPr/>
          <a:lstStyle>
            <a:lvl1pPr>
              <a:defRPr/>
            </a:lvl1pPr>
          </a:lstStyle>
          <a:p>
            <a:pPr>
              <a:defRPr/>
            </a:pPr>
            <a:fld id="{08C72AA0-2CF0-464F-B010-B356A4994C9C}" type="slidenum">
              <a:rPr lang="en-GB"/>
              <a:pPr>
                <a:defRPr/>
              </a:pPr>
              <a:t>‹#›</a:t>
            </a:fld>
            <a:endParaRPr lang="en-GB"/>
          </a:p>
        </p:txBody>
      </p:sp>
    </p:spTree>
    <p:extLst>
      <p:ext uri="{BB962C8B-B14F-4D97-AF65-F5344CB8AC3E}">
        <p14:creationId xmlns:p14="http://schemas.microsoft.com/office/powerpoint/2010/main" val="259652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8F9425-3EF3-3D7D-7B68-23A218E68748}"/>
              </a:ext>
            </a:extLst>
          </p:cNvPr>
          <p:cNvSpPr>
            <a:spLocks noGrp="1"/>
          </p:cNvSpPr>
          <p:nvPr>
            <p:ph type="dt" sz="half" idx="10"/>
          </p:nvPr>
        </p:nvSpPr>
        <p:spPr/>
        <p:txBody>
          <a:bodyPr/>
          <a:lstStyle>
            <a:lvl1pPr>
              <a:defRPr/>
            </a:lvl1pPr>
          </a:lstStyle>
          <a:p>
            <a:pPr>
              <a:defRPr/>
            </a:pPr>
            <a:fld id="{A729B6E2-BC1F-4D84-90DB-26273845EBAF}" type="datetimeFigureOut">
              <a:rPr lang="en-GB"/>
              <a:pPr>
                <a:defRPr/>
              </a:pPr>
              <a:t>07/03/2025</a:t>
            </a:fld>
            <a:endParaRPr lang="en-GB"/>
          </a:p>
        </p:txBody>
      </p:sp>
      <p:sp>
        <p:nvSpPr>
          <p:cNvPr id="5" name="Footer Placeholder 4">
            <a:extLst>
              <a:ext uri="{FF2B5EF4-FFF2-40B4-BE49-F238E27FC236}">
                <a16:creationId xmlns:a16="http://schemas.microsoft.com/office/drawing/2014/main" id="{52029FE5-6682-EF33-31C3-866E6980353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C98BEBA-BF29-0348-F9D0-3FB2A35DE2C3}"/>
              </a:ext>
            </a:extLst>
          </p:cNvPr>
          <p:cNvSpPr>
            <a:spLocks noGrp="1"/>
          </p:cNvSpPr>
          <p:nvPr>
            <p:ph type="sldNum" sz="quarter" idx="12"/>
          </p:nvPr>
        </p:nvSpPr>
        <p:spPr/>
        <p:txBody>
          <a:bodyPr/>
          <a:lstStyle>
            <a:lvl1pPr>
              <a:defRPr/>
            </a:lvl1pPr>
          </a:lstStyle>
          <a:p>
            <a:pPr>
              <a:defRPr/>
            </a:pPr>
            <a:fld id="{AF89ACC8-538C-43D6-B754-A2197D9E2DA0}" type="slidenum">
              <a:rPr lang="en-GB"/>
              <a:pPr>
                <a:defRPr/>
              </a:pPr>
              <a:t>‹#›</a:t>
            </a:fld>
            <a:endParaRPr lang="en-GB"/>
          </a:p>
        </p:txBody>
      </p:sp>
    </p:spTree>
    <p:extLst>
      <p:ext uri="{BB962C8B-B14F-4D97-AF65-F5344CB8AC3E}">
        <p14:creationId xmlns:p14="http://schemas.microsoft.com/office/powerpoint/2010/main" val="44249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71821-A6F3-74AA-E5A6-3F664C945435}"/>
              </a:ext>
            </a:extLst>
          </p:cNvPr>
          <p:cNvSpPr>
            <a:spLocks noGrp="1"/>
          </p:cNvSpPr>
          <p:nvPr>
            <p:ph type="dt" sz="half" idx="10"/>
          </p:nvPr>
        </p:nvSpPr>
        <p:spPr/>
        <p:txBody>
          <a:bodyPr/>
          <a:lstStyle>
            <a:lvl1pPr>
              <a:defRPr/>
            </a:lvl1pPr>
          </a:lstStyle>
          <a:p>
            <a:pPr>
              <a:defRPr/>
            </a:pPr>
            <a:fld id="{ABA79158-DB10-4928-B386-C00145A71D99}" type="datetimeFigureOut">
              <a:rPr lang="en-GB"/>
              <a:pPr>
                <a:defRPr/>
              </a:pPr>
              <a:t>07/03/2025</a:t>
            </a:fld>
            <a:endParaRPr lang="en-GB"/>
          </a:p>
        </p:txBody>
      </p:sp>
      <p:sp>
        <p:nvSpPr>
          <p:cNvPr id="5" name="Footer Placeholder 4">
            <a:extLst>
              <a:ext uri="{FF2B5EF4-FFF2-40B4-BE49-F238E27FC236}">
                <a16:creationId xmlns:a16="http://schemas.microsoft.com/office/drawing/2014/main" id="{F1CA6830-5C5B-09F5-ACED-67995C9F8C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7B4578-21F7-21DD-C317-419DBF33AAFE}"/>
              </a:ext>
            </a:extLst>
          </p:cNvPr>
          <p:cNvSpPr>
            <a:spLocks noGrp="1"/>
          </p:cNvSpPr>
          <p:nvPr>
            <p:ph type="sldNum" sz="quarter" idx="12"/>
          </p:nvPr>
        </p:nvSpPr>
        <p:spPr/>
        <p:txBody>
          <a:bodyPr/>
          <a:lstStyle>
            <a:lvl1pPr>
              <a:defRPr/>
            </a:lvl1pPr>
          </a:lstStyle>
          <a:p>
            <a:pPr>
              <a:defRPr/>
            </a:pPr>
            <a:fld id="{57026156-05FD-4E9E-B025-02801D303E15}" type="slidenum">
              <a:rPr lang="en-GB"/>
              <a:pPr>
                <a:defRPr/>
              </a:pPr>
              <a:t>‹#›</a:t>
            </a:fld>
            <a:endParaRPr lang="en-GB"/>
          </a:p>
        </p:txBody>
      </p:sp>
    </p:spTree>
    <p:extLst>
      <p:ext uri="{BB962C8B-B14F-4D97-AF65-F5344CB8AC3E}">
        <p14:creationId xmlns:p14="http://schemas.microsoft.com/office/powerpoint/2010/main" val="319284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9A60C1-FE01-0484-93CB-2078926D1DD7}"/>
              </a:ext>
            </a:extLst>
          </p:cNvPr>
          <p:cNvSpPr>
            <a:spLocks noGrp="1"/>
          </p:cNvSpPr>
          <p:nvPr>
            <p:ph type="dt" sz="half" idx="10"/>
          </p:nvPr>
        </p:nvSpPr>
        <p:spPr/>
        <p:txBody>
          <a:bodyPr/>
          <a:lstStyle>
            <a:lvl1pPr>
              <a:defRPr/>
            </a:lvl1pPr>
          </a:lstStyle>
          <a:p>
            <a:pPr>
              <a:defRPr/>
            </a:pPr>
            <a:fld id="{EECDC2C6-C536-44C1-A87C-290C37EE6CB5}" type="datetimeFigureOut">
              <a:rPr lang="en-GB"/>
              <a:pPr>
                <a:defRPr/>
              </a:pPr>
              <a:t>07/03/2025</a:t>
            </a:fld>
            <a:endParaRPr lang="en-GB"/>
          </a:p>
        </p:txBody>
      </p:sp>
      <p:sp>
        <p:nvSpPr>
          <p:cNvPr id="5" name="Footer Placeholder 4">
            <a:extLst>
              <a:ext uri="{FF2B5EF4-FFF2-40B4-BE49-F238E27FC236}">
                <a16:creationId xmlns:a16="http://schemas.microsoft.com/office/drawing/2014/main" id="{F88547B6-A232-6211-85BF-EE034E82E7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55C0E7-75EA-B70B-4009-5DBD988B4677}"/>
              </a:ext>
            </a:extLst>
          </p:cNvPr>
          <p:cNvSpPr>
            <a:spLocks noGrp="1"/>
          </p:cNvSpPr>
          <p:nvPr>
            <p:ph type="sldNum" sz="quarter" idx="12"/>
          </p:nvPr>
        </p:nvSpPr>
        <p:spPr/>
        <p:txBody>
          <a:bodyPr/>
          <a:lstStyle>
            <a:lvl1pPr>
              <a:defRPr/>
            </a:lvl1pPr>
          </a:lstStyle>
          <a:p>
            <a:pPr>
              <a:defRPr/>
            </a:pPr>
            <a:fld id="{622423A5-83A4-4B9E-AA52-6DE4F45BB424}" type="slidenum">
              <a:rPr lang="en-GB"/>
              <a:pPr>
                <a:defRPr/>
              </a:pPr>
              <a:t>‹#›</a:t>
            </a:fld>
            <a:endParaRPr lang="en-GB"/>
          </a:p>
        </p:txBody>
      </p:sp>
    </p:spTree>
    <p:extLst>
      <p:ext uri="{BB962C8B-B14F-4D97-AF65-F5344CB8AC3E}">
        <p14:creationId xmlns:p14="http://schemas.microsoft.com/office/powerpoint/2010/main" val="199112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45A8BCB-3A8B-760E-9671-1B6D3219DA18}"/>
              </a:ext>
            </a:extLst>
          </p:cNvPr>
          <p:cNvSpPr>
            <a:spLocks noGrp="1"/>
          </p:cNvSpPr>
          <p:nvPr>
            <p:ph type="dt" sz="half" idx="10"/>
          </p:nvPr>
        </p:nvSpPr>
        <p:spPr/>
        <p:txBody>
          <a:bodyPr/>
          <a:lstStyle>
            <a:lvl1pPr>
              <a:defRPr/>
            </a:lvl1pPr>
          </a:lstStyle>
          <a:p>
            <a:pPr>
              <a:defRPr/>
            </a:pPr>
            <a:fld id="{F717319A-99A1-467D-8407-E302F384B794}" type="datetimeFigureOut">
              <a:rPr lang="en-GB"/>
              <a:pPr>
                <a:defRPr/>
              </a:pPr>
              <a:t>07/03/2025</a:t>
            </a:fld>
            <a:endParaRPr lang="en-GB"/>
          </a:p>
        </p:txBody>
      </p:sp>
      <p:sp>
        <p:nvSpPr>
          <p:cNvPr id="6" name="Footer Placeholder 4">
            <a:extLst>
              <a:ext uri="{FF2B5EF4-FFF2-40B4-BE49-F238E27FC236}">
                <a16:creationId xmlns:a16="http://schemas.microsoft.com/office/drawing/2014/main" id="{0915A5BB-8734-EE79-0C9B-89409B3AC5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32EFD3-285E-BE99-50F7-EB40348C614C}"/>
              </a:ext>
            </a:extLst>
          </p:cNvPr>
          <p:cNvSpPr>
            <a:spLocks noGrp="1"/>
          </p:cNvSpPr>
          <p:nvPr>
            <p:ph type="sldNum" sz="quarter" idx="12"/>
          </p:nvPr>
        </p:nvSpPr>
        <p:spPr/>
        <p:txBody>
          <a:bodyPr/>
          <a:lstStyle>
            <a:lvl1pPr>
              <a:defRPr/>
            </a:lvl1pPr>
          </a:lstStyle>
          <a:p>
            <a:pPr>
              <a:defRPr/>
            </a:pPr>
            <a:fld id="{434EE292-A5CF-43EF-BF6C-6602F9DAAED4}" type="slidenum">
              <a:rPr lang="en-GB"/>
              <a:pPr>
                <a:defRPr/>
              </a:pPr>
              <a:t>‹#›</a:t>
            </a:fld>
            <a:endParaRPr lang="en-GB"/>
          </a:p>
        </p:txBody>
      </p:sp>
    </p:spTree>
    <p:extLst>
      <p:ext uri="{BB962C8B-B14F-4D97-AF65-F5344CB8AC3E}">
        <p14:creationId xmlns:p14="http://schemas.microsoft.com/office/powerpoint/2010/main" val="286212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7C762A5-63C4-2D30-F34D-C50691B412C3}"/>
              </a:ext>
            </a:extLst>
          </p:cNvPr>
          <p:cNvSpPr>
            <a:spLocks noGrp="1"/>
          </p:cNvSpPr>
          <p:nvPr>
            <p:ph type="dt" sz="half" idx="10"/>
          </p:nvPr>
        </p:nvSpPr>
        <p:spPr/>
        <p:txBody>
          <a:bodyPr/>
          <a:lstStyle>
            <a:lvl1pPr>
              <a:defRPr/>
            </a:lvl1pPr>
          </a:lstStyle>
          <a:p>
            <a:pPr>
              <a:defRPr/>
            </a:pPr>
            <a:fld id="{A3620FEE-1598-4436-A556-E486A8583509}" type="datetimeFigureOut">
              <a:rPr lang="en-GB"/>
              <a:pPr>
                <a:defRPr/>
              </a:pPr>
              <a:t>07/03/2025</a:t>
            </a:fld>
            <a:endParaRPr lang="en-GB"/>
          </a:p>
        </p:txBody>
      </p:sp>
      <p:sp>
        <p:nvSpPr>
          <p:cNvPr id="8" name="Footer Placeholder 4">
            <a:extLst>
              <a:ext uri="{FF2B5EF4-FFF2-40B4-BE49-F238E27FC236}">
                <a16:creationId xmlns:a16="http://schemas.microsoft.com/office/drawing/2014/main" id="{98EAFAB6-CEAC-091A-BF26-40B06FD510B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D83FFE8-C06A-DCE7-244D-70B242A0EA98}"/>
              </a:ext>
            </a:extLst>
          </p:cNvPr>
          <p:cNvSpPr>
            <a:spLocks noGrp="1"/>
          </p:cNvSpPr>
          <p:nvPr>
            <p:ph type="sldNum" sz="quarter" idx="12"/>
          </p:nvPr>
        </p:nvSpPr>
        <p:spPr/>
        <p:txBody>
          <a:bodyPr/>
          <a:lstStyle>
            <a:lvl1pPr>
              <a:defRPr/>
            </a:lvl1pPr>
          </a:lstStyle>
          <a:p>
            <a:pPr>
              <a:defRPr/>
            </a:pPr>
            <a:fld id="{FBDCEED8-8A24-4BF1-A821-98F6B8F624F6}" type="slidenum">
              <a:rPr lang="en-GB"/>
              <a:pPr>
                <a:defRPr/>
              </a:pPr>
              <a:t>‹#›</a:t>
            </a:fld>
            <a:endParaRPr lang="en-GB"/>
          </a:p>
        </p:txBody>
      </p:sp>
    </p:spTree>
    <p:extLst>
      <p:ext uri="{BB962C8B-B14F-4D97-AF65-F5344CB8AC3E}">
        <p14:creationId xmlns:p14="http://schemas.microsoft.com/office/powerpoint/2010/main" val="81965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38D67571-E21A-1A2F-797D-8CD445745E55}"/>
              </a:ext>
            </a:extLst>
          </p:cNvPr>
          <p:cNvSpPr>
            <a:spLocks noGrp="1"/>
          </p:cNvSpPr>
          <p:nvPr>
            <p:ph type="dt" sz="half" idx="10"/>
          </p:nvPr>
        </p:nvSpPr>
        <p:spPr/>
        <p:txBody>
          <a:bodyPr/>
          <a:lstStyle>
            <a:lvl1pPr>
              <a:defRPr/>
            </a:lvl1pPr>
          </a:lstStyle>
          <a:p>
            <a:pPr>
              <a:defRPr/>
            </a:pPr>
            <a:fld id="{0B963FBD-AB73-4387-AFF4-CB5C67CE2093}" type="datetimeFigureOut">
              <a:rPr lang="en-GB"/>
              <a:pPr>
                <a:defRPr/>
              </a:pPr>
              <a:t>07/03/2025</a:t>
            </a:fld>
            <a:endParaRPr lang="en-GB"/>
          </a:p>
        </p:txBody>
      </p:sp>
      <p:sp>
        <p:nvSpPr>
          <p:cNvPr id="4" name="Footer Placeholder 4">
            <a:extLst>
              <a:ext uri="{FF2B5EF4-FFF2-40B4-BE49-F238E27FC236}">
                <a16:creationId xmlns:a16="http://schemas.microsoft.com/office/drawing/2014/main" id="{748BA245-C4E3-6E12-857F-C8DD39F0382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EA5550D-87A4-37F0-CAAE-DB321FD4FA99}"/>
              </a:ext>
            </a:extLst>
          </p:cNvPr>
          <p:cNvSpPr>
            <a:spLocks noGrp="1"/>
          </p:cNvSpPr>
          <p:nvPr>
            <p:ph type="sldNum" sz="quarter" idx="12"/>
          </p:nvPr>
        </p:nvSpPr>
        <p:spPr/>
        <p:txBody>
          <a:bodyPr/>
          <a:lstStyle>
            <a:lvl1pPr>
              <a:defRPr/>
            </a:lvl1pPr>
          </a:lstStyle>
          <a:p>
            <a:pPr>
              <a:defRPr/>
            </a:pPr>
            <a:fld id="{4EE1D296-AB71-459B-86EB-7326C9CB3B22}" type="slidenum">
              <a:rPr lang="en-GB"/>
              <a:pPr>
                <a:defRPr/>
              </a:pPr>
              <a:t>‹#›</a:t>
            </a:fld>
            <a:endParaRPr lang="en-GB"/>
          </a:p>
        </p:txBody>
      </p:sp>
    </p:spTree>
    <p:extLst>
      <p:ext uri="{BB962C8B-B14F-4D97-AF65-F5344CB8AC3E}">
        <p14:creationId xmlns:p14="http://schemas.microsoft.com/office/powerpoint/2010/main" val="20845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95B6831-8708-2BFC-52A5-929EE41C4BF6}"/>
              </a:ext>
            </a:extLst>
          </p:cNvPr>
          <p:cNvSpPr>
            <a:spLocks noGrp="1"/>
          </p:cNvSpPr>
          <p:nvPr>
            <p:ph type="dt" sz="half" idx="10"/>
          </p:nvPr>
        </p:nvSpPr>
        <p:spPr/>
        <p:txBody>
          <a:bodyPr/>
          <a:lstStyle>
            <a:lvl1pPr>
              <a:defRPr/>
            </a:lvl1pPr>
          </a:lstStyle>
          <a:p>
            <a:pPr>
              <a:defRPr/>
            </a:pPr>
            <a:fld id="{860A71E4-468C-45BA-A0F5-1D4AE8109E5B}" type="datetimeFigureOut">
              <a:rPr lang="en-GB"/>
              <a:pPr>
                <a:defRPr/>
              </a:pPr>
              <a:t>07/03/2025</a:t>
            </a:fld>
            <a:endParaRPr lang="en-GB"/>
          </a:p>
        </p:txBody>
      </p:sp>
      <p:sp>
        <p:nvSpPr>
          <p:cNvPr id="3" name="Footer Placeholder 4">
            <a:extLst>
              <a:ext uri="{FF2B5EF4-FFF2-40B4-BE49-F238E27FC236}">
                <a16:creationId xmlns:a16="http://schemas.microsoft.com/office/drawing/2014/main" id="{0FA0579D-2911-0079-4B2A-CBBD018937A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C3890C7-B930-39F0-C298-25DAA866BBF6}"/>
              </a:ext>
            </a:extLst>
          </p:cNvPr>
          <p:cNvSpPr>
            <a:spLocks noGrp="1"/>
          </p:cNvSpPr>
          <p:nvPr>
            <p:ph type="sldNum" sz="quarter" idx="12"/>
          </p:nvPr>
        </p:nvSpPr>
        <p:spPr/>
        <p:txBody>
          <a:bodyPr/>
          <a:lstStyle>
            <a:lvl1pPr>
              <a:defRPr/>
            </a:lvl1pPr>
          </a:lstStyle>
          <a:p>
            <a:pPr>
              <a:defRPr/>
            </a:pPr>
            <a:fld id="{67411905-1EF5-4227-A269-4180D94662C4}" type="slidenum">
              <a:rPr lang="en-GB"/>
              <a:pPr>
                <a:defRPr/>
              </a:pPr>
              <a:t>‹#›</a:t>
            </a:fld>
            <a:endParaRPr lang="en-GB"/>
          </a:p>
        </p:txBody>
      </p:sp>
    </p:spTree>
    <p:extLst>
      <p:ext uri="{BB962C8B-B14F-4D97-AF65-F5344CB8AC3E}">
        <p14:creationId xmlns:p14="http://schemas.microsoft.com/office/powerpoint/2010/main" val="13447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1B4CAE4-1CDD-5C6F-A007-6528A4596A03}"/>
              </a:ext>
            </a:extLst>
          </p:cNvPr>
          <p:cNvSpPr>
            <a:spLocks noGrp="1"/>
          </p:cNvSpPr>
          <p:nvPr>
            <p:ph type="dt" sz="half" idx="10"/>
          </p:nvPr>
        </p:nvSpPr>
        <p:spPr/>
        <p:txBody>
          <a:bodyPr/>
          <a:lstStyle>
            <a:lvl1pPr>
              <a:defRPr/>
            </a:lvl1pPr>
          </a:lstStyle>
          <a:p>
            <a:pPr>
              <a:defRPr/>
            </a:pPr>
            <a:fld id="{088A4D27-A1DF-4BC9-BD57-DA47489BC7FE}" type="datetimeFigureOut">
              <a:rPr lang="en-GB"/>
              <a:pPr>
                <a:defRPr/>
              </a:pPr>
              <a:t>07/03/2025</a:t>
            </a:fld>
            <a:endParaRPr lang="en-GB"/>
          </a:p>
        </p:txBody>
      </p:sp>
      <p:sp>
        <p:nvSpPr>
          <p:cNvPr id="6" name="Footer Placeholder 4">
            <a:extLst>
              <a:ext uri="{FF2B5EF4-FFF2-40B4-BE49-F238E27FC236}">
                <a16:creationId xmlns:a16="http://schemas.microsoft.com/office/drawing/2014/main" id="{9D8C01A3-F532-5A54-921F-BBBEE8078CC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BA349B-E02E-8D61-06DD-9352BB10A3C5}"/>
              </a:ext>
            </a:extLst>
          </p:cNvPr>
          <p:cNvSpPr>
            <a:spLocks noGrp="1"/>
          </p:cNvSpPr>
          <p:nvPr>
            <p:ph type="sldNum" sz="quarter" idx="12"/>
          </p:nvPr>
        </p:nvSpPr>
        <p:spPr/>
        <p:txBody>
          <a:bodyPr/>
          <a:lstStyle>
            <a:lvl1pPr>
              <a:defRPr/>
            </a:lvl1pPr>
          </a:lstStyle>
          <a:p>
            <a:pPr>
              <a:defRPr/>
            </a:pPr>
            <a:fld id="{5E83B50A-A854-43D9-97D7-6104EA8DB840}" type="slidenum">
              <a:rPr lang="en-GB"/>
              <a:pPr>
                <a:defRPr/>
              </a:pPr>
              <a:t>‹#›</a:t>
            </a:fld>
            <a:endParaRPr lang="en-GB"/>
          </a:p>
        </p:txBody>
      </p:sp>
    </p:spTree>
    <p:extLst>
      <p:ext uri="{BB962C8B-B14F-4D97-AF65-F5344CB8AC3E}">
        <p14:creationId xmlns:p14="http://schemas.microsoft.com/office/powerpoint/2010/main" val="304613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6AEDFF9-5270-B455-AD99-E719EE1AE564}"/>
              </a:ext>
            </a:extLst>
          </p:cNvPr>
          <p:cNvSpPr>
            <a:spLocks noGrp="1"/>
          </p:cNvSpPr>
          <p:nvPr>
            <p:ph type="dt" sz="half" idx="10"/>
          </p:nvPr>
        </p:nvSpPr>
        <p:spPr/>
        <p:txBody>
          <a:bodyPr/>
          <a:lstStyle>
            <a:lvl1pPr>
              <a:defRPr/>
            </a:lvl1pPr>
          </a:lstStyle>
          <a:p>
            <a:pPr>
              <a:defRPr/>
            </a:pPr>
            <a:fld id="{C90E67AB-5265-4CD8-948F-D71927C634BA}" type="datetimeFigureOut">
              <a:rPr lang="en-GB"/>
              <a:pPr>
                <a:defRPr/>
              </a:pPr>
              <a:t>07/03/2025</a:t>
            </a:fld>
            <a:endParaRPr lang="en-GB"/>
          </a:p>
        </p:txBody>
      </p:sp>
      <p:sp>
        <p:nvSpPr>
          <p:cNvPr id="6" name="Footer Placeholder 4">
            <a:extLst>
              <a:ext uri="{FF2B5EF4-FFF2-40B4-BE49-F238E27FC236}">
                <a16:creationId xmlns:a16="http://schemas.microsoft.com/office/drawing/2014/main" id="{E7EBA2FE-CA93-D57F-626B-68A0FC373BE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2AA249C-B3FA-7C98-6A29-E8A52DAE100E}"/>
              </a:ext>
            </a:extLst>
          </p:cNvPr>
          <p:cNvSpPr>
            <a:spLocks noGrp="1"/>
          </p:cNvSpPr>
          <p:nvPr>
            <p:ph type="sldNum" sz="quarter" idx="12"/>
          </p:nvPr>
        </p:nvSpPr>
        <p:spPr/>
        <p:txBody>
          <a:bodyPr/>
          <a:lstStyle>
            <a:lvl1pPr>
              <a:defRPr/>
            </a:lvl1pPr>
          </a:lstStyle>
          <a:p>
            <a:pPr>
              <a:defRPr/>
            </a:pPr>
            <a:fld id="{52B15956-8021-492F-AB6B-224A3BEB4CB6}" type="slidenum">
              <a:rPr lang="en-GB"/>
              <a:pPr>
                <a:defRPr/>
              </a:pPr>
              <a:t>‹#›</a:t>
            </a:fld>
            <a:endParaRPr lang="en-GB"/>
          </a:p>
        </p:txBody>
      </p:sp>
    </p:spTree>
    <p:extLst>
      <p:ext uri="{BB962C8B-B14F-4D97-AF65-F5344CB8AC3E}">
        <p14:creationId xmlns:p14="http://schemas.microsoft.com/office/powerpoint/2010/main" val="104223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234257-7767-3311-42BC-6E48AFE2F62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6E484D8-8F3A-E32D-E11C-B4F292A7EBF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1CCE58F-9C7D-CC5C-F1F9-7C0209059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73B6ADA-E775-456A-ABC4-35200D21753E}" type="datetimeFigureOut">
              <a:rPr lang="en-GB"/>
              <a:pPr>
                <a:defRPr/>
              </a:pPr>
              <a:t>07/03/2025</a:t>
            </a:fld>
            <a:endParaRPr lang="en-GB"/>
          </a:p>
        </p:txBody>
      </p:sp>
      <p:sp>
        <p:nvSpPr>
          <p:cNvPr id="5" name="Footer Placeholder 4">
            <a:extLst>
              <a:ext uri="{FF2B5EF4-FFF2-40B4-BE49-F238E27FC236}">
                <a16:creationId xmlns:a16="http://schemas.microsoft.com/office/drawing/2014/main" id="{9656E2B5-1557-A756-57CF-64E95754F9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11EB4039-E463-9C6D-2713-6077651EF8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14DB6C-1AA6-426E-9376-E1E59640A1E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hyperlink" Target="https://enterprise.gov.ie/en/publications/publication-files/dtif-call-7-consortium-agreement-template.doc" TargetMode="External"/><Relationship Id="rId3" Type="http://schemas.openxmlformats.org/officeDocument/2006/relationships/image" Target="../media/image6.png"/><Relationship Id="rId7" Type="http://schemas.openxmlformats.org/officeDocument/2006/relationships/hyperlink" Target="https://enterprise.gov.ie/en/publications/publication-files/dtif-call-7-indicative-application-form.docx"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terprise.gov.ie/en/publications/publication-files/dtif-call-7-guide-for-applicants.pdf" TargetMode="External"/><Relationship Id="rId5" Type="http://schemas.openxmlformats.org/officeDocument/2006/relationships/hyperlink" Target="https://enterprise.gov.ie/dtif" TargetMode="External"/><Relationship Id="rId10" Type="http://schemas.openxmlformats.org/officeDocument/2006/relationships/hyperlink" Target="https://eur03.safelinks.protection.outlook.com/?url=https%3A%2F%2Fsubmit.link%2F2CW&amp;data=05%7C02%7CClare.McKenna%40enterprise-ireland.com%7C1f27f0e6109d43da10e108dc7a63dd0f%7Cbdd3e620ccf34ac6a8070501d2cb25c4%7C0%7C0%7C638519816543086307%7CUnknown%7CTWFpbGZsb3d8eyJWIjoiMC4wLjAwMDAiLCJQIjoiV2luMzIiLCJBTiI6Ik1haWwiLCJXVCI6Mn0%3D%7C0%7C%7C%7C&amp;sdata=0Z6CmmX5NQtn3oh2dxVu21WDtEO7Z9yafy9CK7AS2Cs%3D&amp;reserved=0" TargetMode="External"/><Relationship Id="rId4" Type="http://schemas.openxmlformats.org/officeDocument/2006/relationships/image" Target="../media/image55.png"/><Relationship Id="rId9" Type="http://schemas.openxmlformats.org/officeDocument/2006/relationships/hyperlink" Target="https://enterprise.gov.ie/en/publications/publication-files/dtif-call-7-uid-questionnaire.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4D46"/>
        </a:solidFill>
        <a:effectLst/>
      </p:bgPr>
    </p:bg>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72980FFB-8775-C088-46FD-E377D1B3A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13" y="4405313"/>
            <a:ext cx="835818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a:extLst>
              <a:ext uri="{FF2B5EF4-FFF2-40B4-BE49-F238E27FC236}">
                <a16:creationId xmlns:a16="http://schemas.microsoft.com/office/drawing/2014/main" id="{40729C25-6774-23D8-3115-50DC4D571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 y="5167312"/>
            <a:ext cx="111601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a:extLst>
              <a:ext uri="{FF2B5EF4-FFF2-40B4-BE49-F238E27FC236}">
                <a16:creationId xmlns:a16="http://schemas.microsoft.com/office/drawing/2014/main" id="{F9717CDB-0992-5102-CF6F-854C7E8E7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3408" y="5642976"/>
            <a:ext cx="197326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a:extLst>
              <a:ext uri="{FF2B5EF4-FFF2-40B4-BE49-F238E27FC236}">
                <a16:creationId xmlns:a16="http://schemas.microsoft.com/office/drawing/2014/main" id="{5E460CB9-4F88-B2EC-F223-CC433F02170D}"/>
              </a:ext>
            </a:extLst>
          </p:cNvPr>
          <p:cNvSpPr txBox="1">
            <a:spLocks noChangeArrowheads="1"/>
          </p:cNvSpPr>
          <p:nvPr/>
        </p:nvSpPr>
        <p:spPr bwMode="auto">
          <a:xfrm>
            <a:off x="5022422" y="4876800"/>
            <a:ext cx="1566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000" dirty="0">
                <a:solidFill>
                  <a:schemeClr val="bg1"/>
                </a:solidFill>
              </a:rPr>
              <a:t>January 2025</a:t>
            </a:r>
          </a:p>
        </p:txBody>
      </p:sp>
      <p:sp>
        <p:nvSpPr>
          <p:cNvPr id="4102" name="TextBox 8">
            <a:extLst>
              <a:ext uri="{FF2B5EF4-FFF2-40B4-BE49-F238E27FC236}">
                <a16:creationId xmlns:a16="http://schemas.microsoft.com/office/drawing/2014/main" id="{534503D5-FA3E-1FC9-C76F-7FE3FF5B98C8}"/>
              </a:ext>
            </a:extLst>
          </p:cNvPr>
          <p:cNvSpPr txBox="1">
            <a:spLocks noChangeArrowheads="1"/>
          </p:cNvSpPr>
          <p:nvPr/>
        </p:nvSpPr>
        <p:spPr bwMode="auto">
          <a:xfrm>
            <a:off x="1819272" y="2703513"/>
            <a:ext cx="830580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solidFill>
                  <a:schemeClr val="bg1"/>
                </a:solidFill>
              </a:rPr>
              <a:t>Disruptive Technologies Innovation Fund – driving innovation to alter markets</a:t>
            </a:r>
            <a:br>
              <a:rPr lang="en-US" altLang="en-US" dirty="0">
                <a:solidFill>
                  <a:schemeClr val="bg1"/>
                </a:solidFill>
              </a:rPr>
            </a:br>
            <a:endParaRPr lang="en-US" altLang="en-US" sz="700" dirty="0">
              <a:solidFill>
                <a:schemeClr val="bg1"/>
              </a:solidFill>
            </a:endParaRPr>
          </a:p>
        </p:txBody>
      </p:sp>
      <p:sp>
        <p:nvSpPr>
          <p:cNvPr id="10" name="Text Placeholder 2">
            <a:extLst>
              <a:ext uri="{FF2B5EF4-FFF2-40B4-BE49-F238E27FC236}">
                <a16:creationId xmlns:a16="http://schemas.microsoft.com/office/drawing/2014/main" id="{F288A28B-6E5E-523F-1F55-0F0A1759CDA3}"/>
              </a:ext>
            </a:extLst>
          </p:cNvPr>
          <p:cNvSpPr txBox="1">
            <a:spLocks/>
          </p:cNvSpPr>
          <p:nvPr/>
        </p:nvSpPr>
        <p:spPr>
          <a:xfrm>
            <a:off x="2066924" y="2295525"/>
            <a:ext cx="8058152" cy="2266950"/>
          </a:xfrm>
          <a:prstGeom prst="rect">
            <a:avLst/>
          </a:prstGeom>
          <a:ln w="57150">
            <a:solidFill>
              <a:srgbClr val="A39161"/>
            </a:solidFill>
          </a:ln>
          <a:effectLst>
            <a:outerShdw blurRad="139700" dist="76200" dir="5400000" sx="104000" sy="104000" algn="t" rotWithShape="0">
              <a:prstClr val="black">
                <a:alpha val="50000"/>
              </a:prstClr>
            </a:outerShdw>
          </a:effectLst>
        </p:spPr>
        <p:txBody>
          <a:bodyPr lIns="34290" tIns="17145" rIns="34290" bIns="17145"/>
          <a:lstStyle>
            <a:lvl1pPr marL="0" marR="0" indent="0" algn="l" defTabSz="825500" eaLnBrk="1" fontAlgn="auto" latinLnBrk="0" hangingPunct="1">
              <a:lnSpc>
                <a:spcPct val="120000"/>
              </a:lnSpc>
              <a:spcBef>
                <a:spcPts val="0"/>
              </a:spcBef>
              <a:spcAft>
                <a:spcPts val="0"/>
              </a:spcAft>
              <a:buClr>
                <a:srgbClr val="A39161"/>
              </a:buClr>
              <a:buSzTx/>
              <a:buFontTx/>
              <a:buNone/>
              <a:tabLst/>
              <a:defRPr sz="3200" b="0" i="0" u="none" strike="noStrike" cap="none" spc="0" baseline="0">
                <a:ln>
                  <a:noFill/>
                </a:ln>
                <a:solidFill>
                  <a:srgbClr val="A39161"/>
                </a:solidFill>
                <a:uFillTx/>
                <a:latin typeface="+mn-lt"/>
                <a:ea typeface="Calibri Light" charset="0"/>
                <a:cs typeface="Calibri Light" charset="0"/>
                <a:sym typeface="Open Sans"/>
              </a:defRPr>
            </a:lvl1pPr>
            <a:lvl2pPr marL="0" marR="0" indent="0" algn="l" defTabSz="825500" eaLnBrk="1" fontAlgn="auto" latinLnBrk="0" hangingPunct="1">
              <a:lnSpc>
                <a:spcPct val="120000"/>
              </a:lnSpc>
              <a:spcBef>
                <a:spcPts val="0"/>
              </a:spcBef>
              <a:spcAft>
                <a:spcPts val="0"/>
              </a:spcAft>
              <a:buClr>
                <a:srgbClr val="A39161"/>
              </a:buClr>
              <a:buSzTx/>
              <a:buFontTx/>
              <a:buNone/>
              <a:tabLst/>
              <a:defRPr sz="3200" b="0" i="0" u="none" strike="noStrike" cap="none" spc="0" baseline="0">
                <a:ln>
                  <a:noFill/>
                </a:ln>
                <a:solidFill>
                  <a:srgbClr val="A39161"/>
                </a:solidFill>
                <a:uFillTx/>
                <a:latin typeface="+mn-lt"/>
                <a:ea typeface="Calibri" charset="0"/>
                <a:cs typeface="Calibri" charset="0"/>
                <a:sym typeface="Georgia"/>
              </a:defRPr>
            </a:lvl2pPr>
            <a:lvl3pPr marL="1440000" marR="0" indent="-857250" algn="l" defTabSz="825500" eaLnBrk="1" fontAlgn="auto" latinLnBrk="0" hangingPunct="1">
              <a:lnSpc>
                <a:spcPct val="120000"/>
              </a:lnSpc>
              <a:spcBef>
                <a:spcPts val="0"/>
              </a:spcBef>
              <a:spcAft>
                <a:spcPts val="0"/>
              </a:spcAft>
              <a:buClr>
                <a:srgbClr val="A39161"/>
              </a:buClr>
              <a:buSzTx/>
              <a:buFont typeface=".AppleSystemUIFont" charset="-120"/>
              <a:buChar char="—"/>
              <a:tabLst/>
              <a:defRPr sz="2400" b="0" i="1" u="none" strike="noStrike" cap="none" spc="0" baseline="0">
                <a:ln>
                  <a:noFill/>
                </a:ln>
                <a:solidFill>
                  <a:srgbClr val="A39161"/>
                </a:solidFill>
                <a:uFillTx/>
                <a:latin typeface="+mn-lt"/>
                <a:ea typeface="Calibri Light" charset="0"/>
                <a:cs typeface="Calibri Light" charset="0"/>
                <a:sym typeface="Open Sans"/>
              </a:defRPr>
            </a:lvl3pPr>
            <a:lvl4pPr marL="2160000" marR="0" indent="-685800" algn="l" defTabSz="825500" eaLnBrk="1" fontAlgn="auto" latinLnBrk="0" hangingPunct="1">
              <a:lnSpc>
                <a:spcPct val="120000"/>
              </a:lnSpc>
              <a:spcBef>
                <a:spcPts val="0"/>
              </a:spcBef>
              <a:spcAft>
                <a:spcPts val="0"/>
              </a:spcAft>
              <a:buClr>
                <a:srgbClr val="A39161"/>
              </a:buClr>
              <a:buSzTx/>
              <a:buFont typeface=".AppleSystemUIFont" charset="-120"/>
              <a:buChar char="—"/>
              <a:tabLst/>
              <a:defRPr sz="2400" b="0" i="0" u="none" strike="noStrike" cap="none" spc="0" baseline="0">
                <a:ln>
                  <a:noFill/>
                </a:ln>
                <a:solidFill>
                  <a:srgbClr val="A39161"/>
                </a:solidFill>
                <a:uFillTx/>
                <a:latin typeface="+mn-lt"/>
                <a:ea typeface="Georgia"/>
                <a:cs typeface="Georgia"/>
                <a:sym typeface="Georgia"/>
              </a:defRPr>
            </a:lvl4pPr>
            <a:lvl5pPr marL="2880000" marR="0" indent="-685800" algn="l" defTabSz="825500" eaLnBrk="1" fontAlgn="auto" latinLnBrk="0" hangingPunct="1">
              <a:lnSpc>
                <a:spcPct val="120000"/>
              </a:lnSpc>
              <a:spcBef>
                <a:spcPts val="0"/>
              </a:spcBef>
              <a:spcAft>
                <a:spcPts val="0"/>
              </a:spcAft>
              <a:buClr>
                <a:srgbClr val="A39161"/>
              </a:buClr>
              <a:buSzTx/>
              <a:buFont typeface=".AppleSystemUIFont" charset="-120"/>
              <a:buChar char="–"/>
              <a:tabLst/>
              <a:defRPr sz="2400" b="0" i="1" u="none" strike="noStrike" cap="none" spc="0" baseline="0">
                <a:ln>
                  <a:noFill/>
                </a:ln>
                <a:solidFill>
                  <a:srgbClr val="A39161"/>
                </a:solidFill>
                <a:uFillTx/>
                <a:latin typeface="+mn-lt"/>
                <a:ea typeface="Calibri Light" charset="0"/>
                <a:cs typeface="Calibri Light" charset="0"/>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pPr algn="ctr" defTabSz="309563">
              <a:lnSpc>
                <a:spcPct val="100000"/>
              </a:lnSpc>
              <a:defRPr/>
            </a:pPr>
            <a:br>
              <a:rPr lang="en-US" altLang="en-US" sz="1000" b="1" dirty="0">
                <a:solidFill>
                  <a:schemeClr val="bg1"/>
                </a:solidFill>
                <a:ea typeface="Open Sans" panose="020B0606030504020204" pitchFamily="34" charset="0"/>
                <a:cs typeface="Calibri Light" panose="020F0302020204030204" pitchFamily="34" charset="0"/>
              </a:rPr>
            </a:br>
            <a:endParaRPr lang="en-GB" altLang="en-US" sz="600" i="1" dirty="0">
              <a:solidFill>
                <a:schemeClr val="bg1"/>
              </a:solidFill>
              <a:ea typeface="Open Sans" panose="020B0606030504020204" pitchFamily="34" charset="0"/>
              <a:cs typeface="Calibri Light" panose="020F0302020204030204" pitchFamily="34" charset="0"/>
            </a:endParaRPr>
          </a:p>
          <a:p>
            <a:pPr algn="ctr" defTabSz="309563">
              <a:lnSpc>
                <a:spcPct val="100000"/>
              </a:lnSpc>
              <a:defRPr/>
            </a:pPr>
            <a:endParaRPr lang="en-US" altLang="en-US" sz="2800" dirty="0">
              <a:solidFill>
                <a:schemeClr val="bg1"/>
              </a:solidFill>
              <a:ea typeface="Open Sans" panose="020B0606030504020204" pitchFamily="34" charset="0"/>
              <a:cs typeface="Calibri Light" panose="020F0302020204030204" pitchFamily="34" charset="0"/>
            </a:endParaRPr>
          </a:p>
        </p:txBody>
      </p:sp>
      <p:pic>
        <p:nvPicPr>
          <p:cNvPr id="4105" name="Picture 2" descr="A black and white flag with white text&#10;&#10;Description automatically generated">
            <a:extLst>
              <a:ext uri="{FF2B5EF4-FFF2-40B4-BE49-F238E27FC236}">
                <a16:creationId xmlns:a16="http://schemas.microsoft.com/office/drawing/2014/main" id="{392B2F28-9020-CDFE-1BC4-24633987F7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938" y="460375"/>
            <a:ext cx="68119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30571D-1433-4BDF-642C-5ED7955B9DB0}"/>
              </a:ext>
            </a:extLst>
          </p:cNvPr>
          <p:cNvPicPr>
            <a:picLocks noChangeAspect="1"/>
          </p:cNvPicPr>
          <p:nvPr/>
        </p:nvPicPr>
        <p:blipFill>
          <a:blip r:embed="rId2"/>
          <a:stretch>
            <a:fillRect/>
          </a:stretch>
        </p:blipFill>
        <p:spPr>
          <a:xfrm>
            <a:off x="2743702" y="0"/>
            <a:ext cx="7309779" cy="6858000"/>
          </a:xfrm>
          <a:prstGeom prst="rect">
            <a:avLst/>
          </a:prstGeom>
        </p:spPr>
      </p:pic>
      <p:sp>
        <p:nvSpPr>
          <p:cNvPr id="3" name="TextBox 2">
            <a:extLst>
              <a:ext uri="{FF2B5EF4-FFF2-40B4-BE49-F238E27FC236}">
                <a16:creationId xmlns:a16="http://schemas.microsoft.com/office/drawing/2014/main" id="{8A420CB0-F511-1CB1-D722-6203035C59B2}"/>
              </a:ext>
            </a:extLst>
          </p:cNvPr>
          <p:cNvSpPr txBox="1"/>
          <p:nvPr/>
        </p:nvSpPr>
        <p:spPr>
          <a:xfrm>
            <a:off x="3179682" y="3429000"/>
            <a:ext cx="5656407" cy="2862322"/>
          </a:xfrm>
          <a:prstGeom prst="rect">
            <a:avLst/>
          </a:prstGeom>
          <a:noFill/>
        </p:spPr>
        <p:txBody>
          <a:bodyPr wrap="square">
            <a:spAutoFit/>
          </a:bodyPr>
          <a:lstStyle/>
          <a:p>
            <a:r>
              <a:rPr lang="en-US" dirty="0">
                <a:solidFill>
                  <a:schemeClr val="bg1"/>
                </a:solidFill>
              </a:rPr>
              <a:t>Helping Irish Companies Scale Globally and attracting more inward investment</a:t>
            </a:r>
          </a:p>
          <a:p>
            <a:endParaRPr lang="en-US" dirty="0">
              <a:solidFill>
                <a:schemeClr val="bg1"/>
              </a:solidFill>
            </a:endParaRPr>
          </a:p>
          <a:p>
            <a:r>
              <a:rPr lang="en-US" dirty="0">
                <a:solidFill>
                  <a:schemeClr val="bg1"/>
                </a:solidFill>
              </a:rPr>
              <a:t>This Government will:</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Launch new calls under the Disruptive Technologies Innovation Fund (DTIF) to promote collaboration between Ireland’s world-class research base and industry to pioneer new technologies and support the emergence of innovative start-ups.</a:t>
            </a:r>
            <a:endParaRPr lang="en-GB" dirty="0">
              <a:solidFill>
                <a:schemeClr val="bg1"/>
              </a:solidFill>
            </a:endParaRPr>
          </a:p>
        </p:txBody>
      </p:sp>
      <p:sp>
        <p:nvSpPr>
          <p:cNvPr id="4" name="TextBox 3">
            <a:extLst>
              <a:ext uri="{FF2B5EF4-FFF2-40B4-BE49-F238E27FC236}">
                <a16:creationId xmlns:a16="http://schemas.microsoft.com/office/drawing/2014/main" id="{8D4C4C69-3E6B-C4DB-F2E8-2F4C0B245D88}"/>
              </a:ext>
            </a:extLst>
          </p:cNvPr>
          <p:cNvSpPr txBox="1"/>
          <p:nvPr/>
        </p:nvSpPr>
        <p:spPr>
          <a:xfrm>
            <a:off x="8612154" y="6291322"/>
            <a:ext cx="1165274" cy="369332"/>
          </a:xfrm>
          <a:prstGeom prst="rect">
            <a:avLst/>
          </a:prstGeom>
          <a:noFill/>
        </p:spPr>
        <p:txBody>
          <a:bodyPr wrap="square">
            <a:spAutoFit/>
          </a:bodyPr>
          <a:lstStyle/>
          <a:p>
            <a:r>
              <a:rPr lang="en-US" cap="small" dirty="0">
                <a:solidFill>
                  <a:schemeClr val="bg1"/>
                </a:solidFill>
              </a:rPr>
              <a:t>Page 16</a:t>
            </a:r>
            <a:endParaRPr lang="en-GB" cap="small" dirty="0">
              <a:solidFill>
                <a:schemeClr val="bg1"/>
              </a:solidFill>
            </a:endParaRPr>
          </a:p>
        </p:txBody>
      </p:sp>
      <p:pic>
        <p:nvPicPr>
          <p:cNvPr id="5" name="Picture 44" descr="A close-up of a sign&#10;&#10;Description automatically generated">
            <a:extLst>
              <a:ext uri="{FF2B5EF4-FFF2-40B4-BE49-F238E27FC236}">
                <a16:creationId xmlns:a16="http://schemas.microsoft.com/office/drawing/2014/main" id="{2D5B2954-A598-1C34-CD6F-ECC69B595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6508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nterprise Ireland Celebrates 25 Years - The Irish Advantage">
            <a:extLst>
              <a:ext uri="{FF2B5EF4-FFF2-40B4-BE49-F238E27FC236}">
                <a16:creationId xmlns:a16="http://schemas.microsoft.com/office/drawing/2014/main" id="{A13782F0-2174-21DE-DD8C-FA906635E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50" y="6080125"/>
            <a:ext cx="18002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19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a:extLst>
              <a:ext uri="{FF2B5EF4-FFF2-40B4-BE49-F238E27FC236}">
                <a16:creationId xmlns:a16="http://schemas.microsoft.com/office/drawing/2014/main" id="{396039BB-5BAD-C0AC-A576-E9000816C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040" y="2485231"/>
            <a:ext cx="95091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41D91890-82A7-3A81-F3CB-7D4F727F6727}"/>
              </a:ext>
            </a:extLst>
          </p:cNvPr>
          <p:cNvSpPr/>
          <p:nvPr/>
        </p:nvSpPr>
        <p:spPr>
          <a:xfrm>
            <a:off x="2939340" y="2255044"/>
            <a:ext cx="1597025" cy="1595437"/>
          </a:xfrm>
          <a:prstGeom prst="ellipse">
            <a:avLst/>
          </a:prstGeom>
          <a:noFill/>
          <a:ln w="76200">
            <a:solidFill>
              <a:srgbClr val="044D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id="{375880A9-A562-2FDD-F15A-D28D996A31B0}"/>
              </a:ext>
            </a:extLst>
          </p:cNvPr>
          <p:cNvSpPr/>
          <p:nvPr/>
        </p:nvSpPr>
        <p:spPr>
          <a:xfrm>
            <a:off x="2839327" y="2153444"/>
            <a:ext cx="1800225" cy="1798637"/>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149" name="TextBox 13">
            <a:extLst>
              <a:ext uri="{FF2B5EF4-FFF2-40B4-BE49-F238E27FC236}">
                <a16:creationId xmlns:a16="http://schemas.microsoft.com/office/drawing/2014/main" id="{28FD19EC-56DA-C61E-CEEF-2445F84002C9}"/>
              </a:ext>
            </a:extLst>
          </p:cNvPr>
          <p:cNvSpPr txBox="1">
            <a:spLocks noChangeArrowheads="1"/>
          </p:cNvSpPr>
          <p:nvPr/>
        </p:nvSpPr>
        <p:spPr bwMode="auto">
          <a:xfrm>
            <a:off x="2893302" y="3867944"/>
            <a:ext cx="1525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a:solidFill>
                  <a:srgbClr val="617D64"/>
                </a:solidFill>
              </a:rPr>
              <a:t>Imelda Lambkin</a:t>
            </a:r>
          </a:p>
        </p:txBody>
      </p:sp>
      <p:pic>
        <p:nvPicPr>
          <p:cNvPr id="6156" name="Picture 44" descr="A close-up of a sign&#10;&#10;Description automatically generated">
            <a:extLst>
              <a:ext uri="{FF2B5EF4-FFF2-40B4-BE49-F238E27FC236}">
                <a16:creationId xmlns:a16="http://schemas.microsoft.com/office/drawing/2014/main" id="{3BF2B679-E270-C07B-465A-70A3B6C50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6508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 descr="Enterprise Ireland Celebrates 25 Years - The Irish Advantage">
            <a:extLst>
              <a:ext uri="{FF2B5EF4-FFF2-40B4-BE49-F238E27FC236}">
                <a16:creationId xmlns:a16="http://schemas.microsoft.com/office/drawing/2014/main" id="{EC5ACE15-6601-366C-7522-735A80628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50" y="6080125"/>
            <a:ext cx="18002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itle 1">
            <a:extLst>
              <a:ext uri="{FF2B5EF4-FFF2-40B4-BE49-F238E27FC236}">
                <a16:creationId xmlns:a16="http://schemas.microsoft.com/office/drawing/2014/main" id="{4D91B036-B6B5-A79B-B9EE-8BDF5775859A}"/>
              </a:ext>
            </a:extLst>
          </p:cNvPr>
          <p:cNvSpPr txBox="1">
            <a:spLocks noChangeArrowheads="1"/>
          </p:cNvSpPr>
          <p:nvPr/>
        </p:nvSpPr>
        <p:spPr bwMode="auto">
          <a:xfrm>
            <a:off x="2541588" y="5580063"/>
            <a:ext cx="6489700"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600"/>
              </a:spcBef>
              <a:buFontTx/>
              <a:buNone/>
            </a:pPr>
            <a:r>
              <a:rPr lang="en-IE" altLang="en-US" sz="1800" b="1">
                <a:solidFill>
                  <a:srgbClr val="3C605D"/>
                </a:solidFill>
                <a:latin typeface="Arial" panose="020B0604020202020204" pitchFamily="34" charset="0"/>
                <a:ea typeface="ＭＳ Ｐゴシック" panose="020B0600070205080204" pitchFamily="34" charset="-128"/>
              </a:rPr>
              <a:t>Email: </a:t>
            </a:r>
            <a:r>
              <a:rPr lang="en-IE" altLang="en-US" sz="1800">
                <a:solidFill>
                  <a:srgbClr val="3C605D"/>
                </a:solidFill>
                <a:latin typeface="Arial" panose="020B0604020202020204" pitchFamily="34" charset="0"/>
                <a:ea typeface="ＭＳ Ｐゴシック" panose="020B0600070205080204" pitchFamily="34" charset="-128"/>
              </a:rPr>
              <a:t>first.last@enterprise-Ireland.com</a:t>
            </a:r>
            <a:endParaRPr lang="en-IE" altLang="en-US" sz="1800" b="1">
              <a:solidFill>
                <a:srgbClr val="3C605D"/>
              </a:solidFill>
              <a:latin typeface="Arial" panose="020B0604020202020204" pitchFamily="34" charset="0"/>
              <a:ea typeface="ＭＳ Ｐゴシック" panose="020B0600070205080204" pitchFamily="34" charset="-128"/>
            </a:endParaRPr>
          </a:p>
          <a:p>
            <a:pPr algn="ctr" eaLnBrk="1" hangingPunct="1">
              <a:lnSpc>
                <a:spcPct val="100000"/>
              </a:lnSpc>
              <a:spcBef>
                <a:spcPts val="600"/>
              </a:spcBef>
              <a:buFontTx/>
              <a:buNone/>
            </a:pPr>
            <a:r>
              <a:rPr lang="en-IE" altLang="en-US" sz="1800" b="1">
                <a:solidFill>
                  <a:srgbClr val="3C605D"/>
                </a:solidFill>
                <a:latin typeface="Arial" panose="020B0604020202020204" pitchFamily="34" charset="0"/>
                <a:ea typeface="ＭＳ Ｐゴシック" panose="020B0600070205080204" pitchFamily="34" charset="-128"/>
              </a:rPr>
              <a:t>Email: </a:t>
            </a:r>
            <a:r>
              <a:rPr lang="en-IE" altLang="en-US" sz="1800">
                <a:solidFill>
                  <a:srgbClr val="3C605D"/>
                </a:solidFill>
                <a:latin typeface="Arial" panose="020B0604020202020204" pitchFamily="34" charset="0"/>
                <a:ea typeface="ＭＳ Ｐゴシック" panose="020B0600070205080204" pitchFamily="34" charset="-128"/>
              </a:rPr>
              <a:t>DTIF@enterprise-ireland.com</a:t>
            </a:r>
          </a:p>
          <a:p>
            <a:pPr algn="ctr" eaLnBrk="1" hangingPunct="1">
              <a:lnSpc>
                <a:spcPct val="100000"/>
              </a:lnSpc>
              <a:spcBef>
                <a:spcPts val="600"/>
              </a:spcBef>
              <a:buFontTx/>
              <a:buNone/>
            </a:pPr>
            <a:br>
              <a:rPr lang="en-IE" altLang="en-US" sz="400" b="1">
                <a:solidFill>
                  <a:srgbClr val="3C605D"/>
                </a:solidFill>
                <a:latin typeface="Arial" panose="020B0604020202020204" pitchFamily="34" charset="0"/>
                <a:ea typeface="ＭＳ Ｐゴシック" panose="020B0600070205080204" pitchFamily="34" charset="-128"/>
              </a:rPr>
            </a:br>
            <a:r>
              <a:rPr lang="en-IE" altLang="en-US" sz="1800" b="1">
                <a:solidFill>
                  <a:srgbClr val="3C605D"/>
                </a:solidFill>
                <a:latin typeface="Arial" panose="020B0604020202020204" pitchFamily="34" charset="0"/>
                <a:ea typeface="ＭＳ Ｐゴシック" panose="020B0600070205080204" pitchFamily="34" charset="-128"/>
              </a:rPr>
              <a:t>Twitter/X: </a:t>
            </a:r>
            <a:r>
              <a:rPr lang="en-IE" altLang="en-US" sz="1800">
                <a:solidFill>
                  <a:srgbClr val="3C605D"/>
                </a:solidFill>
                <a:latin typeface="Arial" panose="020B0604020202020204" pitchFamily="34" charset="0"/>
                <a:ea typeface="ＭＳ Ｐゴシック" panose="020B0600070205080204" pitchFamily="34" charset="-128"/>
              </a:rPr>
              <a:t>@DisruptiveEI</a:t>
            </a:r>
          </a:p>
        </p:txBody>
      </p:sp>
      <p:sp>
        <p:nvSpPr>
          <p:cNvPr id="6159" name="TextBox 51">
            <a:extLst>
              <a:ext uri="{FF2B5EF4-FFF2-40B4-BE49-F238E27FC236}">
                <a16:creationId xmlns:a16="http://schemas.microsoft.com/office/drawing/2014/main" id="{724210EC-B6B3-24CD-5807-B25B3257216B}"/>
              </a:ext>
            </a:extLst>
          </p:cNvPr>
          <p:cNvSpPr txBox="1">
            <a:spLocks noChangeArrowheads="1"/>
          </p:cNvSpPr>
          <p:nvPr/>
        </p:nvSpPr>
        <p:spPr bwMode="auto">
          <a:xfrm>
            <a:off x="3976655" y="88970"/>
            <a:ext cx="3403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a:solidFill>
                  <a:srgbClr val="044D46"/>
                </a:solidFill>
              </a:rPr>
              <a:t>Meet the Team</a:t>
            </a:r>
          </a:p>
        </p:txBody>
      </p:sp>
      <p:pic>
        <p:nvPicPr>
          <p:cNvPr id="6160" name="Picture 1">
            <a:extLst>
              <a:ext uri="{FF2B5EF4-FFF2-40B4-BE49-F238E27FC236}">
                <a16:creationId xmlns:a16="http://schemas.microsoft.com/office/drawing/2014/main" id="{DF23FE7F-B04D-A97B-25D6-9CA4C3C62D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476" y="3532188"/>
            <a:ext cx="11509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8">
            <a:extLst>
              <a:ext uri="{FF2B5EF4-FFF2-40B4-BE49-F238E27FC236}">
                <a16:creationId xmlns:a16="http://schemas.microsoft.com/office/drawing/2014/main" id="{CC7930B1-AD64-BCDC-A764-91181F6ECD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476" y="1443038"/>
            <a:ext cx="11493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2" name="Group 10">
            <a:extLst>
              <a:ext uri="{FF2B5EF4-FFF2-40B4-BE49-F238E27FC236}">
                <a16:creationId xmlns:a16="http://schemas.microsoft.com/office/drawing/2014/main" id="{A53D8397-D9A8-624A-2A5F-C6C37C8EBEB5}"/>
              </a:ext>
            </a:extLst>
          </p:cNvPr>
          <p:cNvGrpSpPr>
            <a:grpSpLocks/>
          </p:cNvGrpSpPr>
          <p:nvPr/>
        </p:nvGrpSpPr>
        <p:grpSpPr bwMode="auto">
          <a:xfrm>
            <a:off x="5577989" y="1108075"/>
            <a:ext cx="1800225" cy="1800225"/>
            <a:chOff x="7291052" y="688040"/>
            <a:chExt cx="2232000" cy="2232000"/>
          </a:xfrm>
        </p:grpSpPr>
        <p:sp>
          <p:nvSpPr>
            <p:cNvPr id="44" name="Oval 43">
              <a:extLst>
                <a:ext uri="{FF2B5EF4-FFF2-40B4-BE49-F238E27FC236}">
                  <a16:creationId xmlns:a16="http://schemas.microsoft.com/office/drawing/2014/main" id="{58415710-EBDF-3EC5-74AF-3BB3D76ABC4A}"/>
                </a:ext>
              </a:extLst>
            </p:cNvPr>
            <p:cNvSpPr/>
            <p:nvPr/>
          </p:nvSpPr>
          <p:spPr>
            <a:xfrm>
              <a:off x="7415051" y="814008"/>
              <a:ext cx="1980063" cy="1980063"/>
            </a:xfrm>
            <a:prstGeom prst="ellipse">
              <a:avLst/>
            </a:prstGeom>
            <a:noFill/>
            <a:ln w="76200">
              <a:solidFill>
                <a:srgbClr val="044D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3" name="Oval 52">
              <a:extLst>
                <a:ext uri="{FF2B5EF4-FFF2-40B4-BE49-F238E27FC236}">
                  <a16:creationId xmlns:a16="http://schemas.microsoft.com/office/drawing/2014/main" id="{810E854B-7B88-FBA5-B4AA-3C54A11FF698}"/>
                </a:ext>
              </a:extLst>
            </p:cNvPr>
            <p:cNvSpPr/>
            <p:nvPr/>
          </p:nvSpPr>
          <p:spPr>
            <a:xfrm>
              <a:off x="7291052" y="688040"/>
              <a:ext cx="2232000" cy="2232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163" name="TextBox 53">
            <a:extLst>
              <a:ext uri="{FF2B5EF4-FFF2-40B4-BE49-F238E27FC236}">
                <a16:creationId xmlns:a16="http://schemas.microsoft.com/office/drawing/2014/main" id="{725B1ADC-F3BD-63F6-29D1-0135802A9F39}"/>
              </a:ext>
            </a:extLst>
          </p:cNvPr>
          <p:cNvSpPr txBox="1">
            <a:spLocks noChangeArrowheads="1"/>
          </p:cNvSpPr>
          <p:nvPr/>
        </p:nvSpPr>
        <p:spPr bwMode="auto">
          <a:xfrm>
            <a:off x="5585926" y="2800350"/>
            <a:ext cx="1862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a:solidFill>
                  <a:srgbClr val="617D64"/>
                </a:solidFill>
              </a:rPr>
              <a:t>Jackie FitzGerald</a:t>
            </a:r>
          </a:p>
        </p:txBody>
      </p:sp>
      <p:grpSp>
        <p:nvGrpSpPr>
          <p:cNvPr id="6164" name="Group 54">
            <a:extLst>
              <a:ext uri="{FF2B5EF4-FFF2-40B4-BE49-F238E27FC236}">
                <a16:creationId xmlns:a16="http://schemas.microsoft.com/office/drawing/2014/main" id="{AEC0057E-234A-69B0-CD38-3F7F46A57285}"/>
              </a:ext>
            </a:extLst>
          </p:cNvPr>
          <p:cNvGrpSpPr>
            <a:grpSpLocks/>
          </p:cNvGrpSpPr>
          <p:nvPr/>
        </p:nvGrpSpPr>
        <p:grpSpPr bwMode="auto">
          <a:xfrm>
            <a:off x="7852876" y="3298825"/>
            <a:ext cx="1800225" cy="1800225"/>
            <a:chOff x="7291052" y="688040"/>
            <a:chExt cx="2232000" cy="2232000"/>
          </a:xfrm>
        </p:grpSpPr>
        <p:sp>
          <p:nvSpPr>
            <p:cNvPr id="56" name="Oval 55">
              <a:extLst>
                <a:ext uri="{FF2B5EF4-FFF2-40B4-BE49-F238E27FC236}">
                  <a16:creationId xmlns:a16="http://schemas.microsoft.com/office/drawing/2014/main" id="{C38D86F3-30F9-501E-AE99-4A9202330C53}"/>
                </a:ext>
              </a:extLst>
            </p:cNvPr>
            <p:cNvSpPr/>
            <p:nvPr/>
          </p:nvSpPr>
          <p:spPr>
            <a:xfrm>
              <a:off x="7415053" y="814008"/>
              <a:ext cx="1980063" cy="1980063"/>
            </a:xfrm>
            <a:prstGeom prst="ellipse">
              <a:avLst/>
            </a:prstGeom>
            <a:noFill/>
            <a:ln w="76200">
              <a:solidFill>
                <a:srgbClr val="044D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7" name="Oval 56">
              <a:extLst>
                <a:ext uri="{FF2B5EF4-FFF2-40B4-BE49-F238E27FC236}">
                  <a16:creationId xmlns:a16="http://schemas.microsoft.com/office/drawing/2014/main" id="{99887CAE-BB19-B369-9F43-06578FDDAD51}"/>
                </a:ext>
              </a:extLst>
            </p:cNvPr>
            <p:cNvSpPr/>
            <p:nvPr/>
          </p:nvSpPr>
          <p:spPr>
            <a:xfrm>
              <a:off x="7291052" y="688040"/>
              <a:ext cx="2232000" cy="2232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165" name="TextBox 57">
            <a:extLst>
              <a:ext uri="{FF2B5EF4-FFF2-40B4-BE49-F238E27FC236}">
                <a16:creationId xmlns:a16="http://schemas.microsoft.com/office/drawing/2014/main" id="{32C86860-B01D-1743-21E2-A666E00EB75D}"/>
              </a:ext>
            </a:extLst>
          </p:cNvPr>
          <p:cNvSpPr txBox="1">
            <a:spLocks noChangeArrowheads="1"/>
          </p:cNvSpPr>
          <p:nvPr/>
        </p:nvSpPr>
        <p:spPr bwMode="auto">
          <a:xfrm>
            <a:off x="7911614" y="5011738"/>
            <a:ext cx="1863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a:solidFill>
                  <a:srgbClr val="617D64"/>
                </a:solidFill>
              </a:rPr>
              <a:t>Declan McGee</a:t>
            </a:r>
          </a:p>
        </p:txBody>
      </p:sp>
      <p:pic>
        <p:nvPicPr>
          <p:cNvPr id="6166" name="Picture 58">
            <a:extLst>
              <a:ext uri="{FF2B5EF4-FFF2-40B4-BE49-F238E27FC236}">
                <a16:creationId xmlns:a16="http://schemas.microsoft.com/office/drawing/2014/main" id="{8616E07E-2F54-41B0-890E-8FBC411E3E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6764" y="3609975"/>
            <a:ext cx="977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7" name="Group 59">
            <a:extLst>
              <a:ext uri="{FF2B5EF4-FFF2-40B4-BE49-F238E27FC236}">
                <a16:creationId xmlns:a16="http://schemas.microsoft.com/office/drawing/2014/main" id="{AAB7A9AB-A764-16DA-8BEA-67A01A34DEBA}"/>
              </a:ext>
            </a:extLst>
          </p:cNvPr>
          <p:cNvGrpSpPr>
            <a:grpSpLocks/>
          </p:cNvGrpSpPr>
          <p:nvPr/>
        </p:nvGrpSpPr>
        <p:grpSpPr bwMode="auto">
          <a:xfrm>
            <a:off x="5549414" y="3295650"/>
            <a:ext cx="1800225" cy="1800225"/>
            <a:chOff x="7291052" y="688040"/>
            <a:chExt cx="2232000" cy="2232000"/>
          </a:xfrm>
        </p:grpSpPr>
        <p:sp>
          <p:nvSpPr>
            <p:cNvPr id="61" name="Oval 60">
              <a:extLst>
                <a:ext uri="{FF2B5EF4-FFF2-40B4-BE49-F238E27FC236}">
                  <a16:creationId xmlns:a16="http://schemas.microsoft.com/office/drawing/2014/main" id="{1D2D8A72-F2D6-2B03-6C51-B0749ED28B1D}"/>
                </a:ext>
              </a:extLst>
            </p:cNvPr>
            <p:cNvSpPr/>
            <p:nvPr/>
          </p:nvSpPr>
          <p:spPr>
            <a:xfrm>
              <a:off x="7415051" y="814008"/>
              <a:ext cx="1980063" cy="1980063"/>
            </a:xfrm>
            <a:prstGeom prst="ellipse">
              <a:avLst/>
            </a:prstGeom>
            <a:noFill/>
            <a:ln w="76200">
              <a:solidFill>
                <a:srgbClr val="044D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a:extLst>
                <a:ext uri="{FF2B5EF4-FFF2-40B4-BE49-F238E27FC236}">
                  <a16:creationId xmlns:a16="http://schemas.microsoft.com/office/drawing/2014/main" id="{601C64EF-F245-24A6-94D0-AEBF733DDEA5}"/>
                </a:ext>
              </a:extLst>
            </p:cNvPr>
            <p:cNvSpPr/>
            <p:nvPr/>
          </p:nvSpPr>
          <p:spPr>
            <a:xfrm>
              <a:off x="7291052" y="688040"/>
              <a:ext cx="2232000" cy="2232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168" name="TextBox 62">
            <a:extLst>
              <a:ext uri="{FF2B5EF4-FFF2-40B4-BE49-F238E27FC236}">
                <a16:creationId xmlns:a16="http://schemas.microsoft.com/office/drawing/2014/main" id="{2F2635C6-10F2-0EE9-336A-59A5E73C6C1A}"/>
              </a:ext>
            </a:extLst>
          </p:cNvPr>
          <p:cNvSpPr txBox="1">
            <a:spLocks noChangeArrowheads="1"/>
          </p:cNvSpPr>
          <p:nvPr/>
        </p:nvSpPr>
        <p:spPr bwMode="auto">
          <a:xfrm>
            <a:off x="5649426" y="4968875"/>
            <a:ext cx="186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a:solidFill>
                  <a:srgbClr val="617D64"/>
                </a:solidFill>
              </a:rPr>
              <a:t>Clare McKenna</a:t>
            </a:r>
          </a:p>
        </p:txBody>
      </p:sp>
      <p:pic>
        <p:nvPicPr>
          <p:cNvPr id="6169" name="Picture 3071">
            <a:extLst>
              <a:ext uri="{FF2B5EF4-FFF2-40B4-BE49-F238E27FC236}">
                <a16:creationId xmlns:a16="http://schemas.microsoft.com/office/drawing/2014/main" id="{45E9D38F-A093-3835-0E75-9E80D7761B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7026" y="1536700"/>
            <a:ext cx="116046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70" name="Group 3072">
            <a:extLst>
              <a:ext uri="{FF2B5EF4-FFF2-40B4-BE49-F238E27FC236}">
                <a16:creationId xmlns:a16="http://schemas.microsoft.com/office/drawing/2014/main" id="{60B88558-9947-3293-7B2E-AE3A57E07FBB}"/>
              </a:ext>
            </a:extLst>
          </p:cNvPr>
          <p:cNvGrpSpPr>
            <a:grpSpLocks/>
          </p:cNvGrpSpPr>
          <p:nvPr/>
        </p:nvGrpSpPr>
        <p:grpSpPr bwMode="auto">
          <a:xfrm>
            <a:off x="7749689" y="1114425"/>
            <a:ext cx="1800225" cy="1800225"/>
            <a:chOff x="7291052" y="688040"/>
            <a:chExt cx="2232000" cy="2232000"/>
          </a:xfrm>
        </p:grpSpPr>
        <p:sp>
          <p:nvSpPr>
            <p:cNvPr id="3075" name="Oval 3074">
              <a:extLst>
                <a:ext uri="{FF2B5EF4-FFF2-40B4-BE49-F238E27FC236}">
                  <a16:creationId xmlns:a16="http://schemas.microsoft.com/office/drawing/2014/main" id="{58EB497B-0D3F-990D-5889-C3DE9BDA4AFF}"/>
                </a:ext>
              </a:extLst>
            </p:cNvPr>
            <p:cNvSpPr/>
            <p:nvPr/>
          </p:nvSpPr>
          <p:spPr>
            <a:xfrm>
              <a:off x="7415051" y="814008"/>
              <a:ext cx="1980063" cy="1980063"/>
            </a:xfrm>
            <a:prstGeom prst="ellipse">
              <a:avLst/>
            </a:prstGeom>
            <a:noFill/>
            <a:ln w="76200">
              <a:solidFill>
                <a:srgbClr val="044D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6" name="Oval 3075">
              <a:extLst>
                <a:ext uri="{FF2B5EF4-FFF2-40B4-BE49-F238E27FC236}">
                  <a16:creationId xmlns:a16="http://schemas.microsoft.com/office/drawing/2014/main" id="{A3E7D723-41BF-2880-9DA8-E13FA1EB8991}"/>
                </a:ext>
              </a:extLst>
            </p:cNvPr>
            <p:cNvSpPr/>
            <p:nvPr/>
          </p:nvSpPr>
          <p:spPr>
            <a:xfrm>
              <a:off x="7291052" y="688040"/>
              <a:ext cx="2232000" cy="2232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171" name="TextBox 3076">
            <a:extLst>
              <a:ext uri="{FF2B5EF4-FFF2-40B4-BE49-F238E27FC236}">
                <a16:creationId xmlns:a16="http://schemas.microsoft.com/office/drawing/2014/main" id="{721EFDDC-C6B6-72D8-45CE-FA7D7B62477E}"/>
              </a:ext>
            </a:extLst>
          </p:cNvPr>
          <p:cNvSpPr txBox="1">
            <a:spLocks noChangeArrowheads="1"/>
          </p:cNvSpPr>
          <p:nvPr/>
        </p:nvSpPr>
        <p:spPr bwMode="auto">
          <a:xfrm>
            <a:off x="7952889" y="2819400"/>
            <a:ext cx="1525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b="1">
                <a:solidFill>
                  <a:srgbClr val="617D64"/>
                </a:solidFill>
              </a:rPr>
              <a:t>Gerard Lande</a:t>
            </a:r>
          </a:p>
        </p:txBody>
      </p:sp>
      <p:sp>
        <p:nvSpPr>
          <p:cNvPr id="3" name="Rectangle 2">
            <a:extLst>
              <a:ext uri="{FF2B5EF4-FFF2-40B4-BE49-F238E27FC236}">
                <a16:creationId xmlns:a16="http://schemas.microsoft.com/office/drawing/2014/main" id="{682A1429-F1E5-AE17-B7E4-2812272EA5A3}"/>
              </a:ext>
            </a:extLst>
          </p:cNvPr>
          <p:cNvSpPr/>
          <p:nvPr/>
        </p:nvSpPr>
        <p:spPr>
          <a:xfrm>
            <a:off x="5468451" y="1073150"/>
            <a:ext cx="4492625" cy="437673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176" name="TextBox 3">
            <a:extLst>
              <a:ext uri="{FF2B5EF4-FFF2-40B4-BE49-F238E27FC236}">
                <a16:creationId xmlns:a16="http://schemas.microsoft.com/office/drawing/2014/main" id="{3AA6FD52-D171-7113-8679-0D2C72891BB5}"/>
              </a:ext>
            </a:extLst>
          </p:cNvPr>
          <p:cNvSpPr txBox="1">
            <a:spLocks noChangeArrowheads="1"/>
          </p:cNvSpPr>
          <p:nvPr/>
        </p:nvSpPr>
        <p:spPr bwMode="auto">
          <a:xfrm>
            <a:off x="6574939" y="781050"/>
            <a:ext cx="2016125" cy="369888"/>
          </a:xfrm>
          <a:prstGeom prst="rect">
            <a:avLst/>
          </a:prstGeom>
          <a:solidFill>
            <a:schemeClr val="bg1"/>
          </a:solidFill>
          <a:ln w="9525">
            <a:solidFill>
              <a:schemeClr val="tx1"/>
            </a:solidFill>
            <a:prstDash val="dash"/>
            <a:miter lim="800000"/>
            <a:headEnd/>
            <a:tailEnd/>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1">
                <a:solidFill>
                  <a:srgbClr val="044D46"/>
                </a:solidFill>
              </a:rPr>
              <a:t>Portfolio Managers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9ECE60E0-C23A-6DC3-C266-CC805DCDB63F}"/>
              </a:ext>
            </a:extLst>
          </p:cNvPr>
          <p:cNvSpPr txBox="1">
            <a:spLocks noChangeArrowheads="1"/>
          </p:cNvSpPr>
          <p:nvPr/>
        </p:nvSpPr>
        <p:spPr bwMode="auto">
          <a:xfrm>
            <a:off x="4481513" y="2428875"/>
            <a:ext cx="2621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800" b="1" dirty="0">
                <a:solidFill>
                  <a:srgbClr val="044D46"/>
                </a:solidFill>
              </a:rPr>
              <a:t>Appendix</a:t>
            </a:r>
          </a:p>
        </p:txBody>
      </p:sp>
      <p:pic>
        <p:nvPicPr>
          <p:cNvPr id="17412" name="Picture 3" descr="A close-up of a sign&#10;&#10;Description automatically generated">
            <a:extLst>
              <a:ext uri="{FF2B5EF4-FFF2-40B4-BE49-F238E27FC236}">
                <a16:creationId xmlns:a16="http://schemas.microsoft.com/office/drawing/2014/main" id="{283E51D5-1639-DCE9-3690-57848C069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603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A58FFBCA-0EC4-533C-C151-462CE745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838" y="6007100"/>
            <a:ext cx="17986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9ECE60E0-C23A-6DC3-C266-CC805DCDB63F}"/>
              </a:ext>
            </a:extLst>
          </p:cNvPr>
          <p:cNvSpPr txBox="1">
            <a:spLocks noChangeArrowheads="1"/>
          </p:cNvSpPr>
          <p:nvPr/>
        </p:nvSpPr>
        <p:spPr bwMode="auto">
          <a:xfrm>
            <a:off x="4481513" y="295275"/>
            <a:ext cx="402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b="1">
                <a:solidFill>
                  <a:srgbClr val="044D46"/>
                </a:solidFill>
              </a:rPr>
              <a:t>Thinking about applying? </a:t>
            </a:r>
          </a:p>
        </p:txBody>
      </p:sp>
      <p:sp>
        <p:nvSpPr>
          <p:cNvPr id="3" name="TextBox 2">
            <a:extLst>
              <a:ext uri="{FF2B5EF4-FFF2-40B4-BE49-F238E27FC236}">
                <a16:creationId xmlns:a16="http://schemas.microsoft.com/office/drawing/2014/main" id="{19558D6C-B4AC-B33A-9C12-DFD7059F784C}"/>
              </a:ext>
            </a:extLst>
          </p:cNvPr>
          <p:cNvSpPr txBox="1"/>
          <p:nvPr/>
        </p:nvSpPr>
        <p:spPr>
          <a:xfrm>
            <a:off x="122238" y="1336675"/>
            <a:ext cx="11947525" cy="2324100"/>
          </a:xfrm>
          <a:prstGeom prst="rect">
            <a:avLst/>
          </a:prstGeom>
          <a:noFill/>
        </p:spPr>
        <p:txBody>
          <a:bodyPr>
            <a:spAutoFit/>
          </a:bodyPr>
          <a:lstStyle/>
          <a:p>
            <a:pPr lvl="1" eaLnBrk="1" fontAlgn="auto" hangingPunct="1">
              <a:spcBef>
                <a:spcPts val="0"/>
              </a:spcBef>
              <a:spcAft>
                <a:spcPts val="600"/>
              </a:spcAft>
              <a:defRPr/>
            </a:pPr>
            <a:r>
              <a:rPr lang="en-US" sz="2000" b="1" dirty="0">
                <a:solidFill>
                  <a:srgbClr val="004B40"/>
                </a:solidFill>
                <a:latin typeface="+mn-lt"/>
              </a:rPr>
              <a:t>Consortium: </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The consortium must comprise at least </a:t>
            </a:r>
            <a:r>
              <a:rPr lang="en-US" sz="2000" b="1" dirty="0">
                <a:solidFill>
                  <a:srgbClr val="004B40"/>
                </a:solidFill>
                <a:latin typeface="+mn-lt"/>
              </a:rPr>
              <a:t>3 independent partners</a:t>
            </a:r>
            <a:r>
              <a:rPr lang="en-US" sz="2000" dirty="0">
                <a:solidFill>
                  <a:srgbClr val="004B40"/>
                </a:solidFill>
                <a:latin typeface="+mn-lt"/>
              </a:rPr>
              <a:t>.</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The consortium must comprise </a:t>
            </a:r>
            <a:r>
              <a:rPr lang="en-US" sz="2000" b="1" dirty="0">
                <a:solidFill>
                  <a:srgbClr val="004B40"/>
                </a:solidFill>
                <a:latin typeface="+mn-lt"/>
              </a:rPr>
              <a:t>at least one SME </a:t>
            </a:r>
            <a:r>
              <a:rPr lang="en-US" sz="2000" dirty="0">
                <a:latin typeface="+mn-lt"/>
              </a:rPr>
              <a:t>and one other enterprise partner.</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A consortium may consist of enterprises only or enterprises with one or more RPOs.</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All consortium partners collaborate to </a:t>
            </a:r>
            <a:r>
              <a:rPr lang="en-US" sz="2000" b="1" dirty="0">
                <a:solidFill>
                  <a:srgbClr val="004B40"/>
                </a:solidFill>
                <a:latin typeface="+mn-lt"/>
              </a:rPr>
              <a:t>common aims and objectives</a:t>
            </a:r>
            <a:r>
              <a:rPr lang="en-US" sz="2000" dirty="0">
                <a:latin typeface="+mn-lt"/>
              </a:rPr>
              <a:t>.  </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There should be a </a:t>
            </a:r>
            <a:r>
              <a:rPr lang="en-US" sz="2000" b="1" dirty="0">
                <a:solidFill>
                  <a:srgbClr val="004B40"/>
                </a:solidFill>
                <a:latin typeface="+mn-lt"/>
              </a:rPr>
              <a:t>strategic rationale </a:t>
            </a:r>
            <a:r>
              <a:rPr lang="en-US" sz="2000" dirty="0">
                <a:latin typeface="+mn-lt"/>
              </a:rPr>
              <a:t>for the consortium structure. </a:t>
            </a:r>
          </a:p>
        </p:txBody>
      </p:sp>
      <p:pic>
        <p:nvPicPr>
          <p:cNvPr id="17412" name="Picture 3" descr="A close-up of a sign&#10;&#10;Description automatically generated">
            <a:extLst>
              <a:ext uri="{FF2B5EF4-FFF2-40B4-BE49-F238E27FC236}">
                <a16:creationId xmlns:a16="http://schemas.microsoft.com/office/drawing/2014/main" id="{283E51D5-1639-DCE9-3690-57848C069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603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A58FFBCA-0EC4-533C-C151-462CE745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838" y="6007100"/>
            <a:ext cx="17986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C8773FE-2455-BE5E-6D06-9661824193BE}"/>
              </a:ext>
            </a:extLst>
          </p:cNvPr>
          <p:cNvSpPr txBox="1"/>
          <p:nvPr/>
        </p:nvSpPr>
        <p:spPr>
          <a:xfrm>
            <a:off x="122238" y="3894138"/>
            <a:ext cx="11953875" cy="2324100"/>
          </a:xfrm>
          <a:prstGeom prst="rect">
            <a:avLst/>
          </a:prstGeom>
          <a:noFill/>
        </p:spPr>
        <p:txBody>
          <a:bodyPr>
            <a:spAutoFit/>
          </a:bodyPr>
          <a:lstStyle/>
          <a:p>
            <a:pPr lvl="1" eaLnBrk="1" fontAlgn="auto" hangingPunct="1">
              <a:spcBef>
                <a:spcPts val="0"/>
              </a:spcBef>
              <a:spcAft>
                <a:spcPts val="600"/>
              </a:spcAft>
              <a:defRPr/>
            </a:pPr>
            <a:r>
              <a:rPr lang="en-US" sz="2000" b="1" dirty="0">
                <a:solidFill>
                  <a:srgbClr val="004B40"/>
                </a:solidFill>
                <a:latin typeface="+mn-lt"/>
              </a:rPr>
              <a:t>Funding Parameters: </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The consortium must request DTIF funding of at </a:t>
            </a:r>
            <a:r>
              <a:rPr lang="en-US" sz="2000" b="1" dirty="0">
                <a:solidFill>
                  <a:srgbClr val="004B40"/>
                </a:solidFill>
                <a:latin typeface="+mn-lt"/>
              </a:rPr>
              <a:t>least €1.5 million</a:t>
            </a:r>
            <a:r>
              <a:rPr lang="en-US" sz="2000" dirty="0">
                <a:solidFill>
                  <a:srgbClr val="004B40"/>
                </a:solidFill>
                <a:latin typeface="+mn-lt"/>
              </a:rPr>
              <a:t> </a:t>
            </a:r>
            <a:r>
              <a:rPr lang="en-US" sz="2000" dirty="0">
                <a:latin typeface="+mn-lt"/>
              </a:rPr>
              <a:t>over </a:t>
            </a:r>
            <a:r>
              <a:rPr lang="en-US" sz="2000" b="1" dirty="0">
                <a:solidFill>
                  <a:srgbClr val="004B40"/>
                </a:solidFill>
                <a:latin typeface="+mn-lt"/>
              </a:rPr>
              <a:t>3 years.</a:t>
            </a:r>
          </a:p>
          <a:p>
            <a:pPr marL="800100" lvl="1" indent="-342900" eaLnBrk="1" fontAlgn="auto" hangingPunct="1">
              <a:spcBef>
                <a:spcPts val="0"/>
              </a:spcBef>
              <a:spcAft>
                <a:spcPts val="600"/>
              </a:spcAft>
              <a:buFont typeface="Wingdings" panose="05000000000000000000" pitchFamily="2" charset="2"/>
              <a:buChar char="ü"/>
              <a:defRPr/>
            </a:pPr>
            <a:r>
              <a:rPr lang="en-US" sz="2000" b="1" dirty="0">
                <a:solidFill>
                  <a:srgbClr val="004B40"/>
                </a:solidFill>
                <a:latin typeface="+mn-lt"/>
              </a:rPr>
              <a:t>SMEs</a:t>
            </a:r>
            <a:r>
              <a:rPr lang="en-US" sz="2000" dirty="0">
                <a:latin typeface="+mn-lt"/>
              </a:rPr>
              <a:t> can claim up to </a:t>
            </a:r>
            <a:r>
              <a:rPr lang="en-US" sz="2000" b="1" dirty="0">
                <a:solidFill>
                  <a:srgbClr val="004B40"/>
                </a:solidFill>
                <a:latin typeface="+mn-lt"/>
              </a:rPr>
              <a:t>50% </a:t>
            </a:r>
            <a:r>
              <a:rPr lang="en-US" sz="2000" dirty="0">
                <a:latin typeface="+mn-lt"/>
              </a:rPr>
              <a:t>of their eligible costs</a:t>
            </a:r>
          </a:p>
          <a:p>
            <a:pPr marL="800100" lvl="1" indent="-342900" eaLnBrk="1" fontAlgn="auto" hangingPunct="1">
              <a:spcBef>
                <a:spcPts val="0"/>
              </a:spcBef>
              <a:spcAft>
                <a:spcPts val="600"/>
              </a:spcAft>
              <a:buFont typeface="Wingdings" panose="05000000000000000000" pitchFamily="2" charset="2"/>
              <a:buChar char="ü"/>
              <a:defRPr/>
            </a:pPr>
            <a:r>
              <a:rPr lang="en-US" sz="2000" b="1" dirty="0">
                <a:solidFill>
                  <a:srgbClr val="004B40"/>
                </a:solidFill>
                <a:latin typeface="+mn-lt"/>
              </a:rPr>
              <a:t>Large companies </a:t>
            </a:r>
            <a:r>
              <a:rPr lang="en-US" sz="2000" dirty="0">
                <a:latin typeface="+mn-lt"/>
              </a:rPr>
              <a:t>can claim up to </a:t>
            </a:r>
            <a:r>
              <a:rPr lang="en-US" sz="2000" b="1" dirty="0">
                <a:solidFill>
                  <a:srgbClr val="004B40"/>
                </a:solidFill>
                <a:latin typeface="+mn-lt"/>
              </a:rPr>
              <a:t>40%</a:t>
            </a:r>
            <a:r>
              <a:rPr lang="en-US" sz="2000" dirty="0">
                <a:solidFill>
                  <a:srgbClr val="004B40"/>
                </a:solidFill>
                <a:latin typeface="+mn-lt"/>
              </a:rPr>
              <a:t> </a:t>
            </a:r>
            <a:r>
              <a:rPr lang="en-US" sz="2000" dirty="0">
                <a:latin typeface="+mn-lt"/>
              </a:rPr>
              <a:t>of their eligible costs</a:t>
            </a:r>
          </a:p>
          <a:p>
            <a:pPr marL="800100" lvl="1" indent="-342900" eaLnBrk="1" fontAlgn="auto" hangingPunct="1">
              <a:spcBef>
                <a:spcPts val="0"/>
              </a:spcBef>
              <a:spcAft>
                <a:spcPts val="600"/>
              </a:spcAft>
              <a:buFont typeface="Wingdings" panose="05000000000000000000" pitchFamily="2" charset="2"/>
              <a:buChar char="ü"/>
              <a:defRPr/>
            </a:pPr>
            <a:r>
              <a:rPr lang="en-US" sz="2000" b="1" dirty="0">
                <a:solidFill>
                  <a:srgbClr val="004B40"/>
                </a:solidFill>
                <a:latin typeface="+mn-lt"/>
              </a:rPr>
              <a:t>RPOs</a:t>
            </a:r>
            <a:r>
              <a:rPr lang="en-US" sz="2000" dirty="0">
                <a:latin typeface="+mn-lt"/>
              </a:rPr>
              <a:t> can claim up to </a:t>
            </a:r>
            <a:r>
              <a:rPr lang="en-US" sz="2000" b="1" dirty="0">
                <a:solidFill>
                  <a:srgbClr val="004B40"/>
                </a:solidFill>
                <a:latin typeface="+mn-lt"/>
              </a:rPr>
              <a:t>100%</a:t>
            </a:r>
            <a:r>
              <a:rPr lang="en-US" sz="2000" dirty="0">
                <a:solidFill>
                  <a:srgbClr val="004B40"/>
                </a:solidFill>
                <a:latin typeface="+mn-lt"/>
              </a:rPr>
              <a:t> </a:t>
            </a:r>
            <a:r>
              <a:rPr lang="en-US" sz="2000" dirty="0">
                <a:latin typeface="+mn-lt"/>
              </a:rPr>
              <a:t> of their eligible costs</a:t>
            </a:r>
          </a:p>
          <a:p>
            <a:pPr marL="800100" lvl="1" indent="-342900" eaLnBrk="1" fontAlgn="auto" hangingPunct="1">
              <a:spcBef>
                <a:spcPts val="0"/>
              </a:spcBef>
              <a:spcAft>
                <a:spcPts val="600"/>
              </a:spcAft>
              <a:buFont typeface="Wingdings" panose="05000000000000000000" pitchFamily="2" charset="2"/>
              <a:buChar char="ü"/>
              <a:defRPr/>
            </a:pPr>
            <a:r>
              <a:rPr lang="en-US" sz="2000" dirty="0">
                <a:latin typeface="+mn-lt"/>
              </a:rPr>
              <a:t>RPOs cannot receive more than </a:t>
            </a:r>
            <a:r>
              <a:rPr lang="en-US" sz="2000" b="1" dirty="0">
                <a:solidFill>
                  <a:srgbClr val="004B40"/>
                </a:solidFill>
                <a:latin typeface="+mn-lt"/>
              </a:rPr>
              <a:t>50%</a:t>
            </a:r>
            <a:r>
              <a:rPr lang="en-US" sz="2000" dirty="0">
                <a:solidFill>
                  <a:srgbClr val="004B40"/>
                </a:solidFill>
                <a:latin typeface="+mn-lt"/>
              </a:rPr>
              <a:t> </a:t>
            </a:r>
            <a:r>
              <a:rPr lang="en-US" sz="2000" dirty="0">
                <a:latin typeface="+mn-lt"/>
              </a:rPr>
              <a:t>of the total DTIF grant aid to the project.</a:t>
            </a:r>
          </a:p>
        </p:txBody>
      </p:sp>
    </p:spTree>
    <p:extLst>
      <p:ext uri="{BB962C8B-B14F-4D97-AF65-F5344CB8AC3E}">
        <p14:creationId xmlns:p14="http://schemas.microsoft.com/office/powerpoint/2010/main" val="134521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A close-up of a sign&#10;&#10;Description automatically generated">
            <a:extLst>
              <a:ext uri="{FF2B5EF4-FFF2-40B4-BE49-F238E27FC236}">
                <a16:creationId xmlns:a16="http://schemas.microsoft.com/office/drawing/2014/main" id="{B24DED13-9CE9-0887-146B-5632C93D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77800"/>
            <a:ext cx="24495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a:extLst>
              <a:ext uri="{FF2B5EF4-FFF2-40B4-BE49-F238E27FC236}">
                <a16:creationId xmlns:a16="http://schemas.microsoft.com/office/drawing/2014/main" id="{A2EEF26F-33C6-AE46-960B-6CAC7E28BF7E}"/>
              </a:ext>
            </a:extLst>
          </p:cNvPr>
          <p:cNvSpPr txBox="1">
            <a:spLocks noChangeArrowheads="1"/>
          </p:cNvSpPr>
          <p:nvPr/>
        </p:nvSpPr>
        <p:spPr bwMode="auto">
          <a:xfrm>
            <a:off x="4052888" y="404813"/>
            <a:ext cx="3786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b="1">
                <a:solidFill>
                  <a:srgbClr val="044D46"/>
                </a:solidFill>
              </a:rPr>
              <a:t> </a:t>
            </a:r>
            <a:r>
              <a:rPr lang="en-IE" altLang="en-US" b="1">
                <a:solidFill>
                  <a:srgbClr val="044D46"/>
                </a:solidFill>
              </a:rPr>
              <a:t>Consortium agreement </a:t>
            </a:r>
          </a:p>
          <a:p>
            <a:pPr eaLnBrk="1" hangingPunct="1">
              <a:lnSpc>
                <a:spcPct val="100000"/>
              </a:lnSpc>
              <a:spcBef>
                <a:spcPct val="0"/>
              </a:spcBef>
              <a:buFontTx/>
              <a:buNone/>
            </a:pPr>
            <a:endParaRPr lang="en-GB" altLang="en-US" b="1">
              <a:solidFill>
                <a:srgbClr val="044D46"/>
              </a:solidFill>
            </a:endParaRPr>
          </a:p>
        </p:txBody>
      </p:sp>
      <p:pic>
        <p:nvPicPr>
          <p:cNvPr id="19460" name="Picture 2" descr="Enterprise Ireland Celebrates 25 Years - The Irish Advantage">
            <a:extLst>
              <a:ext uri="{FF2B5EF4-FFF2-40B4-BE49-F238E27FC236}">
                <a16:creationId xmlns:a16="http://schemas.microsoft.com/office/drawing/2014/main" id="{25CCE07C-DDB1-8E32-2D73-93A93DCD8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30913"/>
            <a:ext cx="1800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B5C159-332B-3ECB-80B3-543CBEC4E63D}"/>
              </a:ext>
            </a:extLst>
          </p:cNvPr>
          <p:cNvPicPr>
            <a:picLocks noChangeAspect="1"/>
          </p:cNvPicPr>
          <p:nvPr/>
        </p:nvPicPr>
        <p:blipFill>
          <a:blip r:embed="rId4"/>
          <a:stretch>
            <a:fillRect/>
          </a:stretch>
        </p:blipFill>
        <p:spPr>
          <a:xfrm>
            <a:off x="551351" y="1358900"/>
            <a:ext cx="3842850" cy="48139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438" name="TextBox 3">
            <a:extLst>
              <a:ext uri="{FF2B5EF4-FFF2-40B4-BE49-F238E27FC236}">
                <a16:creationId xmlns:a16="http://schemas.microsoft.com/office/drawing/2014/main" id="{DABBA594-3141-0D6B-8D62-ABF7CAA51344}"/>
              </a:ext>
            </a:extLst>
          </p:cNvPr>
          <p:cNvSpPr txBox="1">
            <a:spLocks noChangeArrowheads="1"/>
          </p:cNvSpPr>
          <p:nvPr/>
        </p:nvSpPr>
        <p:spPr bwMode="auto">
          <a:xfrm>
            <a:off x="5091113" y="1358900"/>
            <a:ext cx="6096000" cy="28622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IE" altLang="en-US" sz="1800" dirty="0">
                <a:latin typeface="+mn-lt"/>
                <a:cs typeface="Open Sans" panose="020B0606030504020204" pitchFamily="34" charset="0"/>
                <a:sym typeface="Open Sans" panose="020B0606030504020204" pitchFamily="34" charset="0"/>
              </a:rPr>
              <a:t>Each project partner in a collaborative partnership will be required to complete a Consortium Agreement</a:t>
            </a:r>
          </a:p>
          <a:p>
            <a:pPr>
              <a:lnSpc>
                <a:spcPct val="100000"/>
              </a:lnSpc>
              <a:spcBef>
                <a:spcPct val="0"/>
              </a:spcBef>
              <a:buFontTx/>
              <a:buNone/>
              <a:defRPr/>
            </a:pPr>
            <a:endParaRPr lang="en-IE" altLang="en-US" sz="1800" dirty="0">
              <a:latin typeface="+mn-lt"/>
              <a:cs typeface="Open Sans" panose="020B0606030504020204" pitchFamily="34" charset="0"/>
              <a:sym typeface="Open Sans" panose="020B0606030504020204" pitchFamily="34" charset="0"/>
            </a:endParaRPr>
          </a:p>
          <a:p>
            <a:pPr>
              <a:lnSpc>
                <a:spcPct val="100000"/>
              </a:lnSpc>
              <a:spcBef>
                <a:spcPct val="0"/>
              </a:spcBef>
              <a:buFontTx/>
              <a:buNone/>
              <a:defRPr/>
            </a:pPr>
            <a:r>
              <a:rPr lang="en-IE" altLang="en-US" sz="1800" dirty="0">
                <a:latin typeface="+mn-lt"/>
                <a:cs typeface="Open Sans" panose="020B0606030504020204" pitchFamily="34" charset="0"/>
                <a:sym typeface="Open Sans" panose="020B0606030504020204" pitchFamily="34" charset="0"/>
              </a:rPr>
              <a:t>Template provided now to show you what you will need to consider</a:t>
            </a:r>
          </a:p>
          <a:p>
            <a:pPr>
              <a:lnSpc>
                <a:spcPct val="100000"/>
              </a:lnSpc>
              <a:spcBef>
                <a:spcPct val="0"/>
              </a:spcBef>
              <a:buFontTx/>
              <a:buNone/>
              <a:defRPr/>
            </a:pPr>
            <a:endParaRPr lang="en-IE" altLang="en-US" sz="1800" b="1" dirty="0">
              <a:latin typeface="+mn-lt"/>
              <a:cs typeface="Open Sans" panose="020B0606030504020204" pitchFamily="34" charset="0"/>
              <a:sym typeface="Open Sans" panose="020B0606030504020204" pitchFamily="34" charset="0"/>
            </a:endParaRPr>
          </a:p>
          <a:p>
            <a:pPr>
              <a:lnSpc>
                <a:spcPct val="100000"/>
              </a:lnSpc>
              <a:spcBef>
                <a:spcPct val="0"/>
              </a:spcBef>
              <a:buFontTx/>
              <a:buNone/>
              <a:defRPr/>
            </a:pPr>
            <a:r>
              <a:rPr lang="en-IE" altLang="en-US" sz="1800" dirty="0">
                <a:latin typeface="+mn-lt"/>
                <a:cs typeface="Open Sans" panose="020B0606030504020204" pitchFamily="34" charset="0"/>
                <a:sym typeface="Open Sans" panose="020B0606030504020204" pitchFamily="34" charset="0"/>
              </a:rPr>
              <a:t>Note that use of this template will be mandatory, with modifications to be made for specific business reasons on an exceptional basis only</a:t>
            </a:r>
          </a:p>
          <a:p>
            <a:pPr>
              <a:lnSpc>
                <a:spcPct val="100000"/>
              </a:lnSpc>
              <a:spcBef>
                <a:spcPct val="0"/>
              </a:spcBef>
              <a:buFontTx/>
              <a:buNone/>
              <a:defRPr/>
            </a:pPr>
            <a:endParaRPr lang="en-IE" altLang="en-US" sz="1800" dirty="0">
              <a:latin typeface="Open Sans" panose="020B0606030504020204" pitchFamily="34" charset="0"/>
              <a:cs typeface="Open Sans" panose="020B0606030504020204" pitchFamily="34" charset="0"/>
              <a:sym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4" descr="A close-up of a sign&#10;&#10;Description automatically generated">
            <a:extLst>
              <a:ext uri="{FF2B5EF4-FFF2-40B4-BE49-F238E27FC236}">
                <a16:creationId xmlns:a16="http://schemas.microsoft.com/office/drawing/2014/main" id="{557FD490-1A42-F918-AEE4-633DF2FA1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508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Enterprise Ireland Celebrates 25 Years - The Irish Advantage">
            <a:extLst>
              <a:ext uri="{FF2B5EF4-FFF2-40B4-BE49-F238E27FC236}">
                <a16:creationId xmlns:a16="http://schemas.microsoft.com/office/drawing/2014/main" id="{E43152CF-C0B5-F04A-21EC-411221B24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6080125"/>
            <a:ext cx="18002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2" name="TextBox 5">
            <a:extLst>
              <a:ext uri="{FF2B5EF4-FFF2-40B4-BE49-F238E27FC236}">
                <a16:creationId xmlns:a16="http://schemas.microsoft.com/office/drawing/2014/main" id="{161D86AC-D7A8-AF78-EC62-C9D9A943E3DC}"/>
              </a:ext>
            </a:extLst>
          </p:cNvPr>
          <p:cNvSpPr txBox="1">
            <a:spLocks noChangeArrowheads="1"/>
          </p:cNvSpPr>
          <p:nvPr/>
        </p:nvSpPr>
        <p:spPr bwMode="auto">
          <a:xfrm>
            <a:off x="3924301" y="4365625"/>
            <a:ext cx="7912100" cy="1118255"/>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eaLnBrk="1" hangingPunct="1">
              <a:lnSpc>
                <a:spcPct val="102000"/>
              </a:lnSpc>
              <a:spcAft>
                <a:spcPts val="300"/>
              </a:spcAft>
              <a:defRPr/>
            </a:pPr>
            <a:r>
              <a:rPr lang="en-US" altLang="en-US" sz="3200" b="1" dirty="0">
                <a:solidFill>
                  <a:srgbClr val="222222"/>
                </a:solidFill>
              </a:rPr>
              <a:t>Open for applications until 30 April 2025</a:t>
            </a:r>
          </a:p>
          <a:p>
            <a:pPr marL="0" indent="0" algn="just" eaLnBrk="1" hangingPunct="1">
              <a:lnSpc>
                <a:spcPct val="102000"/>
              </a:lnSpc>
              <a:spcAft>
                <a:spcPts val="300"/>
              </a:spcAft>
              <a:defRPr/>
            </a:pPr>
            <a:r>
              <a:rPr lang="en-US" sz="3200" b="1" dirty="0">
                <a:solidFill>
                  <a:srgbClr val="FF0000"/>
                </a:solidFill>
                <a:latin typeface="+mn-lt"/>
              </a:rPr>
              <a:t>You can apply any time – **submit NOW**</a:t>
            </a:r>
          </a:p>
        </p:txBody>
      </p:sp>
      <p:sp>
        <p:nvSpPr>
          <p:cNvPr id="9244" name="Freeform 14">
            <a:extLst>
              <a:ext uri="{FF2B5EF4-FFF2-40B4-BE49-F238E27FC236}">
                <a16:creationId xmlns:a16="http://schemas.microsoft.com/office/drawing/2014/main" id="{9B893B09-FAC6-443F-F1FC-EF3A6C72CA7D}"/>
              </a:ext>
            </a:extLst>
          </p:cNvPr>
          <p:cNvSpPr>
            <a:spLocks/>
          </p:cNvSpPr>
          <p:nvPr/>
        </p:nvSpPr>
        <p:spPr bwMode="auto">
          <a:xfrm rot="-2610404">
            <a:off x="686003" y="1803471"/>
            <a:ext cx="2034190" cy="1644107"/>
          </a:xfrm>
          <a:custGeom>
            <a:avLst/>
            <a:gdLst>
              <a:gd name="T0" fmla="*/ 0 w 781495"/>
              <a:gd name="T1" fmla="*/ 0 h 527509"/>
              <a:gd name="T2" fmla="*/ 154018 w 781495"/>
              <a:gd name="T3" fmla="*/ 0 h 527509"/>
              <a:gd name="T4" fmla="*/ 154018 w 781495"/>
              <a:gd name="T5" fmla="*/ 105094 h 527509"/>
              <a:gd name="T6" fmla="*/ 0 w 781495"/>
              <a:gd name="T7" fmla="*/ 105094 h 527509"/>
              <a:gd name="T8" fmla="*/ 0 w 781495"/>
              <a:gd name="T9" fmla="*/ 0 h 5275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1495" h="527509">
                <a:moveTo>
                  <a:pt x="0" y="0"/>
                </a:moveTo>
                <a:lnTo>
                  <a:pt x="781495" y="0"/>
                </a:lnTo>
                <a:lnTo>
                  <a:pt x="781495" y="527509"/>
                </a:lnTo>
                <a:lnTo>
                  <a:pt x="0" y="527509"/>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3200"/>
          </a:p>
        </p:txBody>
      </p:sp>
      <p:sp>
        <p:nvSpPr>
          <p:cNvPr id="9247" name="TextBox 8">
            <a:extLst>
              <a:ext uri="{FF2B5EF4-FFF2-40B4-BE49-F238E27FC236}">
                <a16:creationId xmlns:a16="http://schemas.microsoft.com/office/drawing/2014/main" id="{42806408-6394-A557-25FD-3B142F8C42CA}"/>
              </a:ext>
            </a:extLst>
          </p:cNvPr>
          <p:cNvSpPr txBox="1">
            <a:spLocks noChangeArrowheads="1"/>
          </p:cNvSpPr>
          <p:nvPr/>
        </p:nvSpPr>
        <p:spPr bwMode="auto">
          <a:xfrm>
            <a:off x="3173413" y="1849438"/>
            <a:ext cx="733266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8800" dirty="0">
                <a:solidFill>
                  <a:srgbClr val="085D4D"/>
                </a:solidFill>
                <a:latin typeface="Arial Bold" panose="020B0704020202020204" pitchFamily="34" charset="0"/>
              </a:rPr>
              <a:t>Call 7 is open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6">
            <a:extLst>
              <a:ext uri="{FF2B5EF4-FFF2-40B4-BE49-F238E27FC236}">
                <a16:creationId xmlns:a16="http://schemas.microsoft.com/office/drawing/2014/main" id="{F49FA50D-80A9-9D89-1D48-89E687761C43}"/>
              </a:ext>
            </a:extLst>
          </p:cNvPr>
          <p:cNvGrpSpPr>
            <a:grpSpLocks/>
          </p:cNvGrpSpPr>
          <p:nvPr/>
        </p:nvGrpSpPr>
        <p:grpSpPr bwMode="auto">
          <a:xfrm>
            <a:off x="969963" y="1633538"/>
            <a:ext cx="9696450" cy="4162425"/>
            <a:chOff x="1045027" y="1278291"/>
            <a:chExt cx="9696661" cy="4161455"/>
          </a:xfrm>
        </p:grpSpPr>
        <p:sp>
          <p:nvSpPr>
            <p:cNvPr id="20" name="Rectangle 19">
              <a:extLst>
                <a:ext uri="{FF2B5EF4-FFF2-40B4-BE49-F238E27FC236}">
                  <a16:creationId xmlns:a16="http://schemas.microsoft.com/office/drawing/2014/main" id="{3A099A51-09AD-74BB-7148-3C940D17D0F4}"/>
                </a:ext>
              </a:extLst>
            </p:cNvPr>
            <p:cNvSpPr/>
            <p:nvPr/>
          </p:nvSpPr>
          <p:spPr>
            <a:xfrm>
              <a:off x="7504705" y="1278291"/>
              <a:ext cx="3236983" cy="2080727"/>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a:extLst>
                <a:ext uri="{FF2B5EF4-FFF2-40B4-BE49-F238E27FC236}">
                  <a16:creationId xmlns:a16="http://schemas.microsoft.com/office/drawing/2014/main" id="{DB2D7866-FD4B-A5B4-5B09-55E28BD6B049}"/>
                </a:ext>
              </a:extLst>
            </p:cNvPr>
            <p:cNvSpPr/>
            <p:nvPr/>
          </p:nvSpPr>
          <p:spPr>
            <a:xfrm>
              <a:off x="4282009" y="3359018"/>
              <a:ext cx="3238570" cy="2080728"/>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0" name="Group 9">
              <a:extLst>
                <a:ext uri="{FF2B5EF4-FFF2-40B4-BE49-F238E27FC236}">
                  <a16:creationId xmlns:a16="http://schemas.microsoft.com/office/drawing/2014/main" id="{BCDAE9C1-8670-EF43-0CBE-7F98D343532D}"/>
                </a:ext>
              </a:extLst>
            </p:cNvPr>
            <p:cNvGrpSpPr/>
            <p:nvPr/>
          </p:nvGrpSpPr>
          <p:grpSpPr>
            <a:xfrm>
              <a:off x="4282750" y="1278293"/>
              <a:ext cx="3890866" cy="2080727"/>
              <a:chOff x="1091681" y="1212979"/>
              <a:chExt cx="3890866" cy="2080727"/>
            </a:xfrm>
            <a:solidFill>
              <a:srgbClr val="004B40"/>
            </a:solidFill>
          </p:grpSpPr>
          <p:sp>
            <p:nvSpPr>
              <p:cNvPr id="11" name="Oval 10">
                <a:extLst>
                  <a:ext uri="{FF2B5EF4-FFF2-40B4-BE49-F238E27FC236}">
                    <a16:creationId xmlns:a16="http://schemas.microsoft.com/office/drawing/2014/main" id="{9072BD3B-4889-C8AF-EC27-79DE389F2D95}"/>
                  </a:ext>
                </a:extLst>
              </p:cNvPr>
              <p:cNvSpPr/>
              <p:nvPr/>
            </p:nvSpPr>
            <p:spPr>
              <a:xfrm>
                <a:off x="4040155" y="1824135"/>
                <a:ext cx="942392" cy="858416"/>
              </a:xfrm>
              <a:prstGeom prst="ellipse">
                <a:avLst/>
              </a:prstGeom>
              <a:solidFill>
                <a:srgbClr val="00D8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a:extLst>
                  <a:ext uri="{FF2B5EF4-FFF2-40B4-BE49-F238E27FC236}">
                    <a16:creationId xmlns:a16="http://schemas.microsoft.com/office/drawing/2014/main" id="{0A9531EE-065E-16ED-02B3-443B8F8D0A70}"/>
                  </a:ext>
                </a:extLst>
              </p:cNvPr>
              <p:cNvSpPr/>
              <p:nvPr/>
            </p:nvSpPr>
            <p:spPr>
              <a:xfrm>
                <a:off x="1091681" y="1212979"/>
                <a:ext cx="3237723" cy="2080727"/>
              </a:xfrm>
              <a:prstGeom prst="rect">
                <a:avLst/>
              </a:prstGeom>
              <a:solidFill>
                <a:srgbClr val="00D8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8" name="Oval 7">
              <a:extLst>
                <a:ext uri="{FF2B5EF4-FFF2-40B4-BE49-F238E27FC236}">
                  <a16:creationId xmlns:a16="http://schemas.microsoft.com/office/drawing/2014/main" id="{04A9FA49-3AD5-1325-BAAD-01A96786EE2E}"/>
                </a:ext>
              </a:extLst>
            </p:cNvPr>
            <p:cNvSpPr/>
            <p:nvPr/>
          </p:nvSpPr>
          <p:spPr>
            <a:xfrm>
              <a:off x="3993078" y="1889336"/>
              <a:ext cx="942996" cy="858638"/>
            </a:xfrm>
            <a:prstGeom prst="ellipse">
              <a:avLst/>
            </a:prstGeom>
            <a:solidFill>
              <a:srgbClr val="004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2B5C4BB-C6CD-0C9B-8FA5-2C7D83D053D5}"/>
                </a:ext>
              </a:extLst>
            </p:cNvPr>
            <p:cNvSpPr/>
            <p:nvPr/>
          </p:nvSpPr>
          <p:spPr>
            <a:xfrm>
              <a:off x="1045027" y="1278291"/>
              <a:ext cx="3236982" cy="2080727"/>
            </a:xfrm>
            <a:prstGeom prst="rect">
              <a:avLst/>
            </a:prstGeom>
            <a:solidFill>
              <a:srgbClr val="004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C503AB2C-FA5B-D232-32C2-BB5103338BE8}"/>
                </a:ext>
              </a:extLst>
            </p:cNvPr>
            <p:cNvSpPr/>
            <p:nvPr/>
          </p:nvSpPr>
          <p:spPr>
            <a:xfrm>
              <a:off x="9150978" y="3065399"/>
              <a:ext cx="941407" cy="858637"/>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153A9F3C-E47D-6FCF-1656-E386C846BC59}"/>
                </a:ext>
              </a:extLst>
            </p:cNvPr>
            <p:cNvSpPr/>
            <p:nvPr/>
          </p:nvSpPr>
          <p:spPr>
            <a:xfrm>
              <a:off x="2226153" y="2635287"/>
              <a:ext cx="941407" cy="858638"/>
            </a:xfrm>
            <a:prstGeom prst="ellipse">
              <a:avLst/>
            </a:prstGeom>
            <a:solidFill>
              <a:srgbClr val="00D8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Rectangle 17">
              <a:extLst>
                <a:ext uri="{FF2B5EF4-FFF2-40B4-BE49-F238E27FC236}">
                  <a16:creationId xmlns:a16="http://schemas.microsoft.com/office/drawing/2014/main" id="{7DBA1B7D-4053-7E4F-C9F6-AD16C746C746}"/>
                </a:ext>
              </a:extLst>
            </p:cNvPr>
            <p:cNvSpPr/>
            <p:nvPr/>
          </p:nvSpPr>
          <p:spPr>
            <a:xfrm>
              <a:off x="1045027" y="3359018"/>
              <a:ext cx="3236982" cy="2080728"/>
            </a:xfrm>
            <a:prstGeom prst="rect">
              <a:avLst/>
            </a:prstGeom>
            <a:solidFill>
              <a:srgbClr val="00D8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a:extLst>
                <a:ext uri="{FF2B5EF4-FFF2-40B4-BE49-F238E27FC236}">
                  <a16:creationId xmlns:a16="http://schemas.microsoft.com/office/drawing/2014/main" id="{7630D177-92AF-E056-084C-86BBE4316569}"/>
                </a:ext>
              </a:extLst>
            </p:cNvPr>
            <p:cNvSpPr/>
            <p:nvPr/>
          </p:nvSpPr>
          <p:spPr>
            <a:xfrm>
              <a:off x="3521581" y="3952605"/>
              <a:ext cx="942996" cy="85863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Rectangle 20">
              <a:extLst>
                <a:ext uri="{FF2B5EF4-FFF2-40B4-BE49-F238E27FC236}">
                  <a16:creationId xmlns:a16="http://schemas.microsoft.com/office/drawing/2014/main" id="{21C2166F-09A0-15BC-DF01-84BDA8978888}"/>
                </a:ext>
              </a:extLst>
            </p:cNvPr>
            <p:cNvSpPr/>
            <p:nvPr/>
          </p:nvSpPr>
          <p:spPr>
            <a:xfrm>
              <a:off x="7504705" y="3359018"/>
              <a:ext cx="3236983" cy="2080728"/>
            </a:xfrm>
            <a:prstGeom prst="rect">
              <a:avLst/>
            </a:prstGeom>
            <a:solidFill>
              <a:srgbClr val="004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Oval 21">
              <a:extLst>
                <a:ext uri="{FF2B5EF4-FFF2-40B4-BE49-F238E27FC236}">
                  <a16:creationId xmlns:a16="http://schemas.microsoft.com/office/drawing/2014/main" id="{388841DC-D317-D85D-0635-F4C33139594A}"/>
                </a:ext>
              </a:extLst>
            </p:cNvPr>
            <p:cNvSpPr/>
            <p:nvPr/>
          </p:nvSpPr>
          <p:spPr>
            <a:xfrm>
              <a:off x="6836353" y="3924036"/>
              <a:ext cx="942996" cy="858638"/>
            </a:xfrm>
            <a:prstGeom prst="ellipse">
              <a:avLst/>
            </a:prstGeom>
            <a:solidFill>
              <a:srgbClr val="004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Oval 22">
              <a:extLst>
                <a:ext uri="{FF2B5EF4-FFF2-40B4-BE49-F238E27FC236}">
                  <a16:creationId xmlns:a16="http://schemas.microsoft.com/office/drawing/2014/main" id="{87890B03-2F69-E668-64B0-D78959B9525F}"/>
                </a:ext>
              </a:extLst>
            </p:cNvPr>
            <p:cNvSpPr/>
            <p:nvPr/>
          </p:nvSpPr>
          <p:spPr>
            <a:xfrm>
              <a:off x="8679480" y="3200305"/>
              <a:ext cx="941408" cy="85863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8195" name="Picture 23" descr="A close-up of a sign&#10;&#10;Description automatically generated">
            <a:extLst>
              <a:ext uri="{FF2B5EF4-FFF2-40B4-BE49-F238E27FC236}">
                <a16:creationId xmlns:a16="http://schemas.microsoft.com/office/drawing/2014/main" id="{91DB6B0F-BD8D-F289-51E9-B9F680ABD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603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24">
            <a:extLst>
              <a:ext uri="{FF2B5EF4-FFF2-40B4-BE49-F238E27FC236}">
                <a16:creationId xmlns:a16="http://schemas.microsoft.com/office/drawing/2014/main" id="{C2EDEB48-BF70-0A84-6DC6-024A05E36172}"/>
              </a:ext>
            </a:extLst>
          </p:cNvPr>
          <p:cNvSpPr txBox="1">
            <a:spLocks noChangeArrowheads="1"/>
          </p:cNvSpPr>
          <p:nvPr/>
        </p:nvSpPr>
        <p:spPr bwMode="auto">
          <a:xfrm>
            <a:off x="4481513" y="638175"/>
            <a:ext cx="38021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400" b="1" dirty="0">
                <a:solidFill>
                  <a:srgbClr val="044D46"/>
                </a:solidFill>
              </a:rPr>
              <a:t>DTIF Objectives</a:t>
            </a:r>
          </a:p>
        </p:txBody>
      </p:sp>
      <p:pic>
        <p:nvPicPr>
          <p:cNvPr id="8197" name="Picture 2" descr="Enterprise Ireland Celebrates 25 Years - The Irish Advantage">
            <a:extLst>
              <a:ext uri="{FF2B5EF4-FFF2-40B4-BE49-F238E27FC236}">
                <a16:creationId xmlns:a16="http://schemas.microsoft.com/office/drawing/2014/main" id="{294DDE0A-92C9-0C13-8509-E6E332BC1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6080125"/>
            <a:ext cx="18002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30">
            <a:extLst>
              <a:ext uri="{FF2B5EF4-FFF2-40B4-BE49-F238E27FC236}">
                <a16:creationId xmlns:a16="http://schemas.microsoft.com/office/drawing/2014/main" id="{01415E45-85DF-9FA9-0542-86A907C01244}"/>
              </a:ext>
            </a:extLst>
          </p:cNvPr>
          <p:cNvSpPr txBox="1">
            <a:spLocks noChangeArrowheads="1"/>
          </p:cNvSpPr>
          <p:nvPr/>
        </p:nvSpPr>
        <p:spPr bwMode="auto">
          <a:xfrm>
            <a:off x="1368425" y="2319338"/>
            <a:ext cx="2293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rPr>
              <a:t>ALTER MARKETS </a:t>
            </a:r>
            <a:endParaRPr lang="en-GB" altLang="en-US" sz="1800">
              <a:solidFill>
                <a:schemeClr val="bg1"/>
              </a:solidFill>
            </a:endParaRPr>
          </a:p>
        </p:txBody>
      </p:sp>
      <p:sp>
        <p:nvSpPr>
          <p:cNvPr id="8199" name="TextBox 1024">
            <a:extLst>
              <a:ext uri="{FF2B5EF4-FFF2-40B4-BE49-F238E27FC236}">
                <a16:creationId xmlns:a16="http://schemas.microsoft.com/office/drawing/2014/main" id="{7C0252A2-5591-8B38-24A3-D264BE7FEB85}"/>
              </a:ext>
            </a:extLst>
          </p:cNvPr>
          <p:cNvSpPr txBox="1">
            <a:spLocks noChangeArrowheads="1"/>
          </p:cNvSpPr>
          <p:nvPr/>
        </p:nvSpPr>
        <p:spPr bwMode="auto">
          <a:xfrm>
            <a:off x="4741863" y="2179638"/>
            <a:ext cx="220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a:solidFill>
                  <a:schemeClr val="bg1"/>
                </a:solidFill>
              </a:rPr>
              <a:t>DE-RISK </a:t>
            </a:r>
          </a:p>
          <a:p>
            <a:pPr algn="ctr" eaLnBrk="1" hangingPunct="1">
              <a:lnSpc>
                <a:spcPct val="100000"/>
              </a:lnSpc>
              <a:spcBef>
                <a:spcPct val="0"/>
              </a:spcBef>
              <a:buFontTx/>
              <a:buNone/>
            </a:pPr>
            <a:r>
              <a:rPr lang="en-GB" altLang="en-US" sz="1800">
                <a:solidFill>
                  <a:schemeClr val="bg1"/>
                </a:solidFill>
              </a:rPr>
              <a:t>INNOVATION  </a:t>
            </a:r>
          </a:p>
        </p:txBody>
      </p:sp>
      <p:sp>
        <p:nvSpPr>
          <p:cNvPr id="8200" name="TextBox 1027">
            <a:extLst>
              <a:ext uri="{FF2B5EF4-FFF2-40B4-BE49-F238E27FC236}">
                <a16:creationId xmlns:a16="http://schemas.microsoft.com/office/drawing/2014/main" id="{E6C2C24A-2D6E-0986-AB3F-17025463C4B0}"/>
              </a:ext>
            </a:extLst>
          </p:cNvPr>
          <p:cNvSpPr txBox="1">
            <a:spLocks noChangeArrowheads="1"/>
          </p:cNvSpPr>
          <p:nvPr/>
        </p:nvSpPr>
        <p:spPr bwMode="auto">
          <a:xfrm>
            <a:off x="7974013" y="2401888"/>
            <a:ext cx="2535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t>COMMERCIAL IMPACTS</a:t>
            </a:r>
          </a:p>
        </p:txBody>
      </p:sp>
      <p:sp>
        <p:nvSpPr>
          <p:cNvPr id="8201" name="TextBox 1029">
            <a:extLst>
              <a:ext uri="{FF2B5EF4-FFF2-40B4-BE49-F238E27FC236}">
                <a16:creationId xmlns:a16="http://schemas.microsoft.com/office/drawing/2014/main" id="{48E984B2-9398-B1D9-8191-3197D08A97B8}"/>
              </a:ext>
            </a:extLst>
          </p:cNvPr>
          <p:cNvSpPr txBox="1">
            <a:spLocks noChangeArrowheads="1"/>
          </p:cNvSpPr>
          <p:nvPr/>
        </p:nvSpPr>
        <p:spPr bwMode="auto">
          <a:xfrm>
            <a:off x="1309688" y="4330700"/>
            <a:ext cx="2249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t>TECHNOLOGY-BASED SOLUTIONS</a:t>
            </a:r>
            <a:endParaRPr lang="en-GB" altLang="en-US" sz="1800"/>
          </a:p>
        </p:txBody>
      </p:sp>
      <p:sp>
        <p:nvSpPr>
          <p:cNvPr id="8202" name="TextBox 1031">
            <a:extLst>
              <a:ext uri="{FF2B5EF4-FFF2-40B4-BE49-F238E27FC236}">
                <a16:creationId xmlns:a16="http://schemas.microsoft.com/office/drawing/2014/main" id="{E2C00780-39EF-D61F-5522-78243D7B6E90}"/>
              </a:ext>
            </a:extLst>
          </p:cNvPr>
          <p:cNvSpPr txBox="1">
            <a:spLocks noChangeArrowheads="1"/>
          </p:cNvSpPr>
          <p:nvPr/>
        </p:nvSpPr>
        <p:spPr bwMode="auto">
          <a:xfrm>
            <a:off x="4746625" y="4279900"/>
            <a:ext cx="1958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t>RD&amp;I COLLABORATIONS</a:t>
            </a:r>
            <a:endParaRPr lang="en-GB" altLang="en-US" sz="1800"/>
          </a:p>
        </p:txBody>
      </p:sp>
      <p:sp>
        <p:nvSpPr>
          <p:cNvPr id="8203" name="TextBox 1033">
            <a:extLst>
              <a:ext uri="{FF2B5EF4-FFF2-40B4-BE49-F238E27FC236}">
                <a16:creationId xmlns:a16="http://schemas.microsoft.com/office/drawing/2014/main" id="{762B3137-16CD-8923-EE6C-D967A71087D3}"/>
              </a:ext>
            </a:extLst>
          </p:cNvPr>
          <p:cNvSpPr txBox="1">
            <a:spLocks noChangeArrowheads="1"/>
          </p:cNvSpPr>
          <p:nvPr/>
        </p:nvSpPr>
        <p:spPr bwMode="auto">
          <a:xfrm>
            <a:off x="7653338" y="4359275"/>
            <a:ext cx="27892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chemeClr val="bg1"/>
                </a:solidFill>
              </a:rPr>
              <a:t>PREPARE IRISH ENTERPRISES</a:t>
            </a:r>
          </a:p>
          <a:p>
            <a:pPr algn="ctr" eaLnBrk="1" hangingPunct="1">
              <a:lnSpc>
                <a:spcPct val="100000"/>
              </a:lnSpc>
              <a:spcBef>
                <a:spcPct val="0"/>
              </a:spcBef>
              <a:buFontTx/>
              <a:buNone/>
            </a:pPr>
            <a:r>
              <a:rPr lang="en-US" altLang="en-US" sz="1800">
                <a:solidFill>
                  <a:schemeClr val="bg1"/>
                </a:solidFill>
              </a:rPr>
              <a:t>FOR GROWTH/ COMPETIVENESS</a:t>
            </a:r>
            <a:endParaRPr lang="en-GB" altLang="en-US" sz="18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4" descr="A close-up of a sign&#10;&#10;Description automatically generated">
            <a:extLst>
              <a:ext uri="{FF2B5EF4-FFF2-40B4-BE49-F238E27FC236}">
                <a16:creationId xmlns:a16="http://schemas.microsoft.com/office/drawing/2014/main" id="{61D35CE4-4C96-DFA7-EDB9-BCEE36E77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508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Enterprise Ireland Celebrates 25 Years - The Irish Advantage">
            <a:extLst>
              <a:ext uri="{FF2B5EF4-FFF2-40B4-BE49-F238E27FC236}">
                <a16:creationId xmlns:a16="http://schemas.microsoft.com/office/drawing/2014/main" id="{A7D2701C-028A-070C-8822-F5A2F6885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6080125"/>
            <a:ext cx="18002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a:extLst>
              <a:ext uri="{FF2B5EF4-FFF2-40B4-BE49-F238E27FC236}">
                <a16:creationId xmlns:a16="http://schemas.microsoft.com/office/drawing/2014/main" id="{BDB5BEBA-5C0E-07C2-F3C7-E3CE04866600}"/>
              </a:ext>
            </a:extLst>
          </p:cNvPr>
          <p:cNvSpPr txBox="1">
            <a:spLocks noChangeArrowheads="1"/>
          </p:cNvSpPr>
          <p:nvPr/>
        </p:nvSpPr>
        <p:spPr bwMode="auto">
          <a:xfrm>
            <a:off x="149225" y="1016000"/>
            <a:ext cx="11715750" cy="381000"/>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2000"/>
              </a:lnSpc>
              <a:spcAft>
                <a:spcPts val="300"/>
              </a:spcAft>
              <a:buFont typeface="Arial" panose="020B0604020202020204" pitchFamily="34" charset="0"/>
              <a:buChar char="•"/>
              <a:defRPr/>
            </a:pPr>
            <a:endParaRPr lang="en-US" sz="1900" b="1" dirty="0">
              <a:solidFill>
                <a:srgbClr val="222222"/>
              </a:solidFill>
              <a:latin typeface="+mn-lt"/>
            </a:endParaRPr>
          </a:p>
        </p:txBody>
      </p:sp>
      <p:sp>
        <p:nvSpPr>
          <p:cNvPr id="12294" name="TextBox 4">
            <a:extLst>
              <a:ext uri="{FF2B5EF4-FFF2-40B4-BE49-F238E27FC236}">
                <a16:creationId xmlns:a16="http://schemas.microsoft.com/office/drawing/2014/main" id="{01048F8D-8503-8E6A-8569-FE0A999CE585}"/>
              </a:ext>
            </a:extLst>
          </p:cNvPr>
          <p:cNvSpPr txBox="1">
            <a:spLocks noChangeArrowheads="1"/>
          </p:cNvSpPr>
          <p:nvPr/>
        </p:nvSpPr>
        <p:spPr bwMode="auto">
          <a:xfrm>
            <a:off x="762000" y="1677988"/>
            <a:ext cx="1083945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IE" altLang="en-US" sz="3200" b="1">
                <a:solidFill>
                  <a:srgbClr val="004C40"/>
                </a:solidFill>
              </a:rPr>
              <a:t>Disruptive technology </a:t>
            </a:r>
            <a:r>
              <a:rPr lang="en-IE" altLang="en-US" sz="3200"/>
              <a:t>is that which has the potential to drastically alter markets and their functioning and significantly alter the way that businesses operate. While it involves a new product or process, it can also involve the emergence of a new business model.</a:t>
            </a:r>
          </a:p>
          <a:p>
            <a:pPr>
              <a:lnSpc>
                <a:spcPct val="100000"/>
              </a:lnSpc>
              <a:spcBef>
                <a:spcPct val="0"/>
              </a:spcBef>
              <a:buFontTx/>
              <a:buNone/>
            </a:pPr>
            <a:endParaRPr lang="en-IE" altLang="en-US" sz="3200"/>
          </a:p>
          <a:p>
            <a:pPr>
              <a:lnSpc>
                <a:spcPct val="100000"/>
              </a:lnSpc>
              <a:spcBef>
                <a:spcPct val="0"/>
              </a:spcBef>
              <a:buFontTx/>
              <a:buNone/>
            </a:pPr>
            <a:r>
              <a:rPr lang="en-IE" altLang="en-US" sz="3200"/>
              <a:t>Disruption is not about technology alone but the combination of technology and business model innovation.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 close-up of a sign&#10;&#10;Description automatically generated">
            <a:extLst>
              <a:ext uri="{FF2B5EF4-FFF2-40B4-BE49-F238E27FC236}">
                <a16:creationId xmlns:a16="http://schemas.microsoft.com/office/drawing/2014/main" id="{A5C55A5A-0241-CC05-6C30-9B73EB6EC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508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6EFC6599-3254-EB7E-B1FD-66E4EF6393B3}"/>
              </a:ext>
            </a:extLst>
          </p:cNvPr>
          <p:cNvSpPr txBox="1">
            <a:spLocks noChangeArrowheads="1"/>
          </p:cNvSpPr>
          <p:nvPr/>
        </p:nvSpPr>
        <p:spPr bwMode="auto">
          <a:xfrm>
            <a:off x="4367213" y="303213"/>
            <a:ext cx="27828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b="1">
                <a:solidFill>
                  <a:srgbClr val="044D46"/>
                </a:solidFill>
              </a:rPr>
              <a:t>Fundable Activity</a:t>
            </a:r>
          </a:p>
        </p:txBody>
      </p:sp>
      <p:sp>
        <p:nvSpPr>
          <p:cNvPr id="13316" name="TextBox 6">
            <a:extLst>
              <a:ext uri="{FF2B5EF4-FFF2-40B4-BE49-F238E27FC236}">
                <a16:creationId xmlns:a16="http://schemas.microsoft.com/office/drawing/2014/main" id="{5DE06017-9988-F62E-C226-0536E5D28879}"/>
              </a:ext>
            </a:extLst>
          </p:cNvPr>
          <p:cNvSpPr txBox="1">
            <a:spLocks noChangeArrowheads="1"/>
          </p:cNvSpPr>
          <p:nvPr/>
        </p:nvSpPr>
        <p:spPr bwMode="auto">
          <a:xfrm>
            <a:off x="1463675" y="1042988"/>
            <a:ext cx="9904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IE" altLang="en-US" sz="1800" b="1">
                <a:solidFill>
                  <a:srgbClr val="044D46"/>
                </a:solidFill>
              </a:rPr>
              <a:t>Project must be within the scope of Industrial Research and/or Experimental Development</a:t>
            </a:r>
            <a:endParaRPr lang="en-GB" altLang="en-US" sz="1800"/>
          </a:p>
        </p:txBody>
      </p:sp>
      <p:graphicFrame>
        <p:nvGraphicFramePr>
          <p:cNvPr id="8" name="Table 7">
            <a:extLst>
              <a:ext uri="{FF2B5EF4-FFF2-40B4-BE49-F238E27FC236}">
                <a16:creationId xmlns:a16="http://schemas.microsoft.com/office/drawing/2014/main" id="{CD0FF07D-B491-EA1F-CF03-E0BAEA14C45D}"/>
              </a:ext>
            </a:extLst>
          </p:cNvPr>
          <p:cNvGraphicFramePr>
            <a:graphicFrameLocks noGrp="1"/>
          </p:cNvGraphicFramePr>
          <p:nvPr/>
        </p:nvGraphicFramePr>
        <p:xfrm>
          <a:off x="1143000" y="1520825"/>
          <a:ext cx="9582150" cy="4257675"/>
        </p:xfrm>
        <a:graphic>
          <a:graphicData uri="http://schemas.openxmlformats.org/drawingml/2006/table">
            <a:tbl>
              <a:tblPr firstRow="1" firstCol="1" bandRow="1"/>
              <a:tblGrid>
                <a:gridCol w="4791075">
                  <a:extLst>
                    <a:ext uri="{9D8B030D-6E8A-4147-A177-3AD203B41FA5}">
                      <a16:colId xmlns:a16="http://schemas.microsoft.com/office/drawing/2014/main" val="20000"/>
                    </a:ext>
                  </a:extLst>
                </a:gridCol>
                <a:gridCol w="4791075">
                  <a:extLst>
                    <a:ext uri="{9D8B030D-6E8A-4147-A177-3AD203B41FA5}">
                      <a16:colId xmlns:a16="http://schemas.microsoft.com/office/drawing/2014/main" val="20001"/>
                    </a:ext>
                  </a:extLst>
                </a:gridCol>
              </a:tblGrid>
              <a:tr h="336714">
                <a:tc>
                  <a:txBody>
                    <a:bodyPr/>
                    <a:lstStyle/>
                    <a:p>
                      <a:pPr algn="ctr">
                        <a:lnSpc>
                          <a:spcPct val="100000"/>
                        </a:lnSpc>
                        <a:spcAft>
                          <a:spcPts val="600"/>
                        </a:spcAf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INDUSTRIAL RESEARCH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9050" cap="flat" cmpd="sng" algn="ctr">
                      <a:solidFill>
                        <a:srgbClr val="005850"/>
                      </a:solidFill>
                      <a:prstDash val="solid"/>
                      <a:round/>
                      <a:headEnd type="none" w="med" len="med"/>
                      <a:tailEnd type="none" w="med" len="med"/>
                    </a:lnL>
                    <a:lnR w="19050" cap="flat" cmpd="sng" algn="ctr">
                      <a:solidFill>
                        <a:srgbClr val="005850"/>
                      </a:solidFill>
                      <a:prstDash val="solid"/>
                      <a:round/>
                      <a:headEnd type="none" w="med" len="med"/>
                      <a:tailEnd type="none" w="med" len="med"/>
                    </a:lnR>
                    <a:lnT w="19050" cap="flat" cmpd="sng" algn="ctr">
                      <a:solidFill>
                        <a:srgbClr val="005850"/>
                      </a:solidFill>
                      <a:prstDash val="solid"/>
                      <a:round/>
                      <a:headEnd type="none" w="med" len="med"/>
                      <a:tailEnd type="none" w="med" len="med"/>
                    </a:lnT>
                    <a:lnB w="19050" cap="flat" cmpd="sng" algn="ctr">
                      <a:solidFill>
                        <a:srgbClr val="005850"/>
                      </a:solidFill>
                      <a:prstDash val="solid"/>
                      <a:round/>
                      <a:headEnd type="none" w="med" len="med"/>
                      <a:tailEnd type="none" w="med" len="med"/>
                    </a:lnB>
                    <a:solidFill>
                      <a:srgbClr val="005850"/>
                    </a:solidFill>
                  </a:tcPr>
                </a:tc>
                <a:tc>
                  <a:txBody>
                    <a:bodyPr/>
                    <a:lstStyle/>
                    <a:p>
                      <a:pPr algn="ctr">
                        <a:lnSpc>
                          <a:spcPct val="100000"/>
                        </a:lnSpc>
                        <a:spcAft>
                          <a:spcPts val="60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EXPERIMENTAL DEVELOPMENT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9050" cap="flat" cmpd="sng" algn="ctr">
                      <a:solidFill>
                        <a:srgbClr val="005850"/>
                      </a:solidFill>
                      <a:prstDash val="solid"/>
                      <a:round/>
                      <a:headEnd type="none" w="med" len="med"/>
                      <a:tailEnd type="none" w="med" len="med"/>
                    </a:lnL>
                    <a:lnR w="19050" cap="flat" cmpd="sng" algn="ctr">
                      <a:solidFill>
                        <a:srgbClr val="005850"/>
                      </a:solidFill>
                      <a:prstDash val="solid"/>
                      <a:round/>
                      <a:headEnd type="none" w="med" len="med"/>
                      <a:tailEnd type="none" w="med" len="med"/>
                    </a:lnR>
                    <a:lnT w="19050" cap="flat" cmpd="sng" algn="ctr">
                      <a:solidFill>
                        <a:srgbClr val="005850"/>
                      </a:solidFill>
                      <a:prstDash val="solid"/>
                      <a:round/>
                      <a:headEnd type="none" w="med" len="med"/>
                      <a:tailEnd type="none" w="med" len="med"/>
                    </a:lnT>
                    <a:lnB w="19050" cap="flat" cmpd="sng" algn="ctr">
                      <a:solidFill>
                        <a:srgbClr val="005850"/>
                      </a:solidFill>
                      <a:prstDash val="solid"/>
                      <a:round/>
                      <a:headEnd type="none" w="med" len="med"/>
                      <a:tailEnd type="none" w="med" len="med"/>
                    </a:lnB>
                    <a:solidFill>
                      <a:srgbClr val="005850"/>
                    </a:solidFill>
                  </a:tcPr>
                </a:tc>
                <a:extLst>
                  <a:ext uri="{0D108BD9-81ED-4DB2-BD59-A6C34878D82A}">
                    <a16:rowId xmlns:a16="http://schemas.microsoft.com/office/drawing/2014/main" val="10000"/>
                  </a:ext>
                </a:extLst>
              </a:tr>
              <a:tr h="3920961">
                <a:tc>
                  <a:txBody>
                    <a:bodyPr/>
                    <a:lstStyle/>
                    <a:p>
                      <a:pPr>
                        <a:lnSpc>
                          <a:spcPct val="100000"/>
                        </a:lnSpc>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Industrial research, means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planned research or critical investigation aimed at the acquisition of new knowledge and skills for developing new products, processes or services or for bringing about a significant improvement in existing products, processes or services.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It comprises the creation of component parts of complex systems and may include the construction of prototypes in a laboratory environment or in an environment with simulated  interfaces to existing systems as well as of pilot lines, when necessary for the industrial research and notably for generic technology validation.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9050" cap="flat" cmpd="sng" algn="ctr">
                      <a:solidFill>
                        <a:srgbClr val="005850"/>
                      </a:solidFill>
                      <a:prstDash val="solid"/>
                      <a:round/>
                      <a:headEnd type="none" w="med" len="med"/>
                      <a:tailEnd type="none" w="med" len="med"/>
                    </a:lnL>
                    <a:lnR w="19050" cap="flat" cmpd="sng" algn="ctr">
                      <a:solidFill>
                        <a:srgbClr val="005850"/>
                      </a:solidFill>
                      <a:prstDash val="solid"/>
                      <a:round/>
                      <a:headEnd type="none" w="med" len="med"/>
                      <a:tailEnd type="none" w="med" len="med"/>
                    </a:lnR>
                    <a:lnT w="19050" cap="flat" cmpd="sng" algn="ctr">
                      <a:solidFill>
                        <a:srgbClr val="005850"/>
                      </a:solidFill>
                      <a:prstDash val="solid"/>
                      <a:round/>
                      <a:headEnd type="none" w="med" len="med"/>
                      <a:tailEnd type="none" w="med" len="med"/>
                    </a:lnT>
                    <a:lnB w="19050" cap="flat" cmpd="sng" algn="ctr">
                      <a:solidFill>
                        <a:srgbClr val="005850"/>
                      </a:solidFill>
                      <a:prstDash val="solid"/>
                      <a:round/>
                      <a:headEnd type="none" w="med" len="med"/>
                      <a:tailEnd type="none" w="med" len="med"/>
                    </a:lnB>
                  </a:tcPr>
                </a:tc>
                <a:tc>
                  <a:txBody>
                    <a:bodyPr/>
                    <a:lstStyle/>
                    <a:p>
                      <a:pPr>
                        <a:lnSpc>
                          <a:spcPct val="100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Experimental development,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means the acquiring, combining, shaping and using existing scientific, technological, business and other relevant knowledge and skills for the purpose of producing plans and arrangements or designs for new, altered or improved products, processes or services.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may also include, for instance, other activities aiming at the conceptual definition, planning and documentation of new products, processes or services. The activities may comprise producing drafts, drawings, plans and other documentation, provided that they are not intended for commercial 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lnL w="19050" cap="flat" cmpd="sng" algn="ctr">
                      <a:solidFill>
                        <a:srgbClr val="005850"/>
                      </a:solidFill>
                      <a:prstDash val="solid"/>
                      <a:round/>
                      <a:headEnd type="none" w="med" len="med"/>
                      <a:tailEnd type="none" w="med" len="med"/>
                    </a:lnL>
                    <a:lnR w="19050" cap="flat" cmpd="sng" algn="ctr">
                      <a:solidFill>
                        <a:srgbClr val="005850"/>
                      </a:solidFill>
                      <a:prstDash val="solid"/>
                      <a:round/>
                      <a:headEnd type="none" w="med" len="med"/>
                      <a:tailEnd type="none" w="med" len="med"/>
                    </a:lnR>
                    <a:lnT w="19050" cap="flat" cmpd="sng" algn="ctr">
                      <a:solidFill>
                        <a:srgbClr val="005850"/>
                      </a:solidFill>
                      <a:prstDash val="solid"/>
                      <a:round/>
                      <a:headEnd type="none" w="med" len="med"/>
                      <a:tailEnd type="none" w="med" len="med"/>
                    </a:lnT>
                    <a:lnB w="19050" cap="flat" cmpd="sng" algn="ctr">
                      <a:solidFill>
                        <a:srgbClr val="00585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3328" name="Picture 2" descr="Enterprise Ireland Celebrates 25 Years - The Irish Advantage">
            <a:extLst>
              <a:ext uri="{FF2B5EF4-FFF2-40B4-BE49-F238E27FC236}">
                <a16:creationId xmlns:a16="http://schemas.microsoft.com/office/drawing/2014/main" id="{6571EBBC-318A-F990-9162-6DA3404A8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30913"/>
            <a:ext cx="1800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77D4076D-7FD8-882B-66F8-B8D30D6DBE7D}"/>
              </a:ext>
            </a:extLst>
          </p:cNvPr>
          <p:cNvSpPr/>
          <p:nvPr/>
        </p:nvSpPr>
        <p:spPr>
          <a:xfrm>
            <a:off x="538163" y="2005013"/>
            <a:ext cx="473075" cy="3124200"/>
          </a:xfrm>
          <a:prstGeom prst="roundRect">
            <a:avLst/>
          </a:prstGeom>
          <a:solidFill>
            <a:srgbClr val="E20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330" name="TextBox 9">
            <a:extLst>
              <a:ext uri="{FF2B5EF4-FFF2-40B4-BE49-F238E27FC236}">
                <a16:creationId xmlns:a16="http://schemas.microsoft.com/office/drawing/2014/main" id="{A08A9C63-9832-64C5-07C2-77C231812A99}"/>
              </a:ext>
            </a:extLst>
          </p:cNvPr>
          <p:cNvSpPr txBox="1">
            <a:spLocks noChangeArrowheads="1"/>
          </p:cNvSpPr>
          <p:nvPr/>
        </p:nvSpPr>
        <p:spPr bwMode="auto">
          <a:xfrm rot="-5400000">
            <a:off x="-700881" y="3374232"/>
            <a:ext cx="2949575" cy="369887"/>
          </a:xfrm>
          <a:prstGeom prst="rect">
            <a:avLst/>
          </a:prstGeom>
          <a:solidFill>
            <a:srgbClr val="E200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chemeClr val="bg1"/>
                </a:solidFill>
              </a:rPr>
              <a:t>FUNDAMENTAL RESEARCH</a:t>
            </a:r>
          </a:p>
        </p:txBody>
      </p:sp>
      <p:grpSp>
        <p:nvGrpSpPr>
          <p:cNvPr id="13331" name="Group 11">
            <a:extLst>
              <a:ext uri="{FF2B5EF4-FFF2-40B4-BE49-F238E27FC236}">
                <a16:creationId xmlns:a16="http://schemas.microsoft.com/office/drawing/2014/main" id="{C9779A46-EE43-FA5D-2D69-CF482BF8924F}"/>
              </a:ext>
            </a:extLst>
          </p:cNvPr>
          <p:cNvGrpSpPr>
            <a:grpSpLocks/>
          </p:cNvGrpSpPr>
          <p:nvPr/>
        </p:nvGrpSpPr>
        <p:grpSpPr bwMode="auto">
          <a:xfrm>
            <a:off x="10969625" y="1970088"/>
            <a:ext cx="473075" cy="3179762"/>
            <a:chOff x="133351" y="2239347"/>
            <a:chExt cx="473140" cy="3580428"/>
          </a:xfrm>
        </p:grpSpPr>
        <p:sp>
          <p:nvSpPr>
            <p:cNvPr id="13" name="Rectangle: Rounded Corners 12">
              <a:extLst>
                <a:ext uri="{FF2B5EF4-FFF2-40B4-BE49-F238E27FC236}">
                  <a16:creationId xmlns:a16="http://schemas.microsoft.com/office/drawing/2014/main" id="{FD4E0686-538D-428C-DCBF-CE0D68EF7E9E}"/>
                </a:ext>
              </a:extLst>
            </p:cNvPr>
            <p:cNvSpPr/>
            <p:nvPr/>
          </p:nvSpPr>
          <p:spPr>
            <a:xfrm>
              <a:off x="133351" y="2239347"/>
              <a:ext cx="473140" cy="3580428"/>
            </a:xfrm>
            <a:prstGeom prst="roundRect">
              <a:avLst/>
            </a:prstGeom>
            <a:solidFill>
              <a:srgbClr val="E20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341" name="TextBox 13">
              <a:extLst>
                <a:ext uri="{FF2B5EF4-FFF2-40B4-BE49-F238E27FC236}">
                  <a16:creationId xmlns:a16="http://schemas.microsoft.com/office/drawing/2014/main" id="{0EE8E1EB-3946-4C73-5D07-7F67922B068D}"/>
                </a:ext>
              </a:extLst>
            </p:cNvPr>
            <p:cNvSpPr txBox="1">
              <a:spLocks noChangeArrowheads="1"/>
            </p:cNvSpPr>
            <p:nvPr/>
          </p:nvSpPr>
          <p:spPr bwMode="auto">
            <a:xfrm rot="-5400000">
              <a:off x="-1253054" y="3677659"/>
              <a:ext cx="3245953" cy="369332"/>
            </a:xfrm>
            <a:prstGeom prst="rect">
              <a:avLst/>
            </a:prstGeom>
            <a:solidFill>
              <a:srgbClr val="E200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chemeClr val="bg1"/>
                  </a:solidFill>
                </a:rPr>
                <a:t>PRODUCT DEVELOPMENT</a:t>
              </a:r>
            </a:p>
          </p:txBody>
        </p:sp>
      </p:grpSp>
      <p:pic>
        <p:nvPicPr>
          <p:cNvPr id="13332" name="Picture 18">
            <a:extLst>
              <a:ext uri="{FF2B5EF4-FFF2-40B4-BE49-F238E27FC236}">
                <a16:creationId xmlns:a16="http://schemas.microsoft.com/office/drawing/2014/main" id="{7D0CBE5C-10EF-DA80-5B97-74C4C4966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5199063"/>
            <a:ext cx="4222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9">
            <a:extLst>
              <a:ext uri="{FF2B5EF4-FFF2-40B4-BE49-F238E27FC236}">
                <a16:creationId xmlns:a16="http://schemas.microsoft.com/office/drawing/2014/main" id="{613D14FE-24D8-5930-E6D4-84D1BEC3E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5188" y="5272088"/>
            <a:ext cx="423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34" name="Group 21">
            <a:extLst>
              <a:ext uri="{FF2B5EF4-FFF2-40B4-BE49-F238E27FC236}">
                <a16:creationId xmlns:a16="http://schemas.microsoft.com/office/drawing/2014/main" id="{80EA52FA-9590-315E-E840-2C18E3AC1303}"/>
              </a:ext>
            </a:extLst>
          </p:cNvPr>
          <p:cNvGrpSpPr>
            <a:grpSpLocks/>
          </p:cNvGrpSpPr>
          <p:nvPr/>
        </p:nvGrpSpPr>
        <p:grpSpPr bwMode="auto">
          <a:xfrm>
            <a:off x="5111750" y="5130800"/>
            <a:ext cx="319088" cy="439738"/>
            <a:chOff x="3648269" y="5336863"/>
            <a:chExt cx="317952" cy="440867"/>
          </a:xfrm>
        </p:grpSpPr>
        <p:cxnSp>
          <p:nvCxnSpPr>
            <p:cNvPr id="3" name="Straight Connector 2">
              <a:extLst>
                <a:ext uri="{FF2B5EF4-FFF2-40B4-BE49-F238E27FC236}">
                  <a16:creationId xmlns:a16="http://schemas.microsoft.com/office/drawing/2014/main" id="{9ED40660-6E19-B14D-40C4-8D13D921B340}"/>
                </a:ext>
              </a:extLst>
            </p:cNvPr>
            <p:cNvCxnSpPr/>
            <p:nvPr/>
          </p:nvCxnSpPr>
          <p:spPr>
            <a:xfrm>
              <a:off x="3648269" y="5532627"/>
              <a:ext cx="158185" cy="245103"/>
            </a:xfrm>
            <a:prstGeom prst="line">
              <a:avLst/>
            </a:prstGeom>
            <a:ln w="76200">
              <a:solidFill>
                <a:srgbClr val="0058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46246F-C58F-E8FE-2532-D5B2AE46326E}"/>
                </a:ext>
              </a:extLst>
            </p:cNvPr>
            <p:cNvCxnSpPr>
              <a:cxnSpLocks/>
            </p:cNvCxnSpPr>
            <p:nvPr/>
          </p:nvCxnSpPr>
          <p:spPr>
            <a:xfrm flipH="1">
              <a:off x="3777981" y="5336863"/>
              <a:ext cx="188240" cy="437684"/>
            </a:xfrm>
            <a:prstGeom prst="line">
              <a:avLst/>
            </a:prstGeom>
            <a:ln w="76200">
              <a:solidFill>
                <a:srgbClr val="005850"/>
              </a:solidFill>
            </a:ln>
          </p:spPr>
          <p:style>
            <a:lnRef idx="1">
              <a:schemeClr val="accent1"/>
            </a:lnRef>
            <a:fillRef idx="0">
              <a:schemeClr val="accent1"/>
            </a:fillRef>
            <a:effectRef idx="0">
              <a:schemeClr val="accent1"/>
            </a:effectRef>
            <a:fontRef idx="minor">
              <a:schemeClr val="tx1"/>
            </a:fontRef>
          </p:style>
        </p:cxnSp>
      </p:grpSp>
      <p:grpSp>
        <p:nvGrpSpPr>
          <p:cNvPr id="13335" name="Group 22">
            <a:extLst>
              <a:ext uri="{FF2B5EF4-FFF2-40B4-BE49-F238E27FC236}">
                <a16:creationId xmlns:a16="http://schemas.microsoft.com/office/drawing/2014/main" id="{2BBEB1B6-6204-68C1-5B44-18FAF24EC5A1}"/>
              </a:ext>
            </a:extLst>
          </p:cNvPr>
          <p:cNvGrpSpPr>
            <a:grpSpLocks/>
          </p:cNvGrpSpPr>
          <p:nvPr/>
        </p:nvGrpSpPr>
        <p:grpSpPr bwMode="auto">
          <a:xfrm>
            <a:off x="10028238" y="5229225"/>
            <a:ext cx="319087" cy="439738"/>
            <a:chOff x="3648269" y="5336863"/>
            <a:chExt cx="317952" cy="440867"/>
          </a:xfrm>
        </p:grpSpPr>
        <p:cxnSp>
          <p:nvCxnSpPr>
            <p:cNvPr id="24" name="Straight Connector 23">
              <a:extLst>
                <a:ext uri="{FF2B5EF4-FFF2-40B4-BE49-F238E27FC236}">
                  <a16:creationId xmlns:a16="http://schemas.microsoft.com/office/drawing/2014/main" id="{5642F598-296C-7D7D-6949-510F47B98210}"/>
                </a:ext>
              </a:extLst>
            </p:cNvPr>
            <p:cNvCxnSpPr/>
            <p:nvPr/>
          </p:nvCxnSpPr>
          <p:spPr>
            <a:xfrm>
              <a:off x="3648269" y="5532627"/>
              <a:ext cx="158185" cy="245103"/>
            </a:xfrm>
            <a:prstGeom prst="line">
              <a:avLst/>
            </a:prstGeom>
            <a:ln w="76200">
              <a:solidFill>
                <a:srgbClr val="0058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4AE5CF-1233-F3B5-34C2-622B837E88A6}"/>
                </a:ext>
              </a:extLst>
            </p:cNvPr>
            <p:cNvCxnSpPr>
              <a:cxnSpLocks/>
            </p:cNvCxnSpPr>
            <p:nvPr/>
          </p:nvCxnSpPr>
          <p:spPr>
            <a:xfrm flipH="1">
              <a:off x="3777981" y="5336863"/>
              <a:ext cx="188240" cy="437684"/>
            </a:xfrm>
            <a:prstGeom prst="line">
              <a:avLst/>
            </a:prstGeom>
            <a:ln w="76200">
              <a:solidFill>
                <a:srgbClr val="0058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4" descr="A close-up of a sign&#10;&#10;Description automatically generated">
            <a:extLst>
              <a:ext uri="{FF2B5EF4-FFF2-40B4-BE49-F238E27FC236}">
                <a16:creationId xmlns:a16="http://schemas.microsoft.com/office/drawing/2014/main" id="{B651588F-02A6-E84C-933F-8F4B90AD4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5088"/>
            <a:ext cx="24495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Enterprise Ireland Celebrates 25 Years - The Irish Advantage">
            <a:extLst>
              <a:ext uri="{FF2B5EF4-FFF2-40B4-BE49-F238E27FC236}">
                <a16:creationId xmlns:a16="http://schemas.microsoft.com/office/drawing/2014/main" id="{E39DC21B-85E6-453C-4477-EBF8A131D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0" y="6080125"/>
            <a:ext cx="18002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1">
            <a:extLst>
              <a:ext uri="{FF2B5EF4-FFF2-40B4-BE49-F238E27FC236}">
                <a16:creationId xmlns:a16="http://schemas.microsoft.com/office/drawing/2014/main" id="{D472E9BF-B013-703A-C321-FF3C0ADFDB56}"/>
              </a:ext>
            </a:extLst>
          </p:cNvPr>
          <p:cNvSpPr txBox="1">
            <a:spLocks noChangeArrowheads="1"/>
          </p:cNvSpPr>
          <p:nvPr/>
        </p:nvSpPr>
        <p:spPr bwMode="auto">
          <a:xfrm>
            <a:off x="3136900" y="211138"/>
            <a:ext cx="527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b="1">
                <a:solidFill>
                  <a:srgbClr val="044D46"/>
                </a:solidFill>
              </a:rPr>
              <a:t>How will the proposals be scored?</a:t>
            </a:r>
          </a:p>
        </p:txBody>
      </p:sp>
      <p:sp>
        <p:nvSpPr>
          <p:cNvPr id="7173" name="TextBox 5">
            <a:extLst>
              <a:ext uri="{FF2B5EF4-FFF2-40B4-BE49-F238E27FC236}">
                <a16:creationId xmlns:a16="http://schemas.microsoft.com/office/drawing/2014/main" id="{E4D084CA-E007-845E-0F91-3D8C44C3354F}"/>
              </a:ext>
            </a:extLst>
          </p:cNvPr>
          <p:cNvSpPr txBox="1">
            <a:spLocks noChangeArrowheads="1"/>
          </p:cNvSpPr>
          <p:nvPr/>
        </p:nvSpPr>
        <p:spPr bwMode="auto">
          <a:xfrm>
            <a:off x="149225" y="1016000"/>
            <a:ext cx="11715750" cy="381000"/>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02000"/>
              </a:lnSpc>
              <a:spcAft>
                <a:spcPts val="300"/>
              </a:spcAft>
              <a:buFont typeface="Arial" panose="020B0604020202020204" pitchFamily="34" charset="0"/>
              <a:buChar char="•"/>
              <a:defRPr/>
            </a:pPr>
            <a:endParaRPr lang="en-US" sz="1900" b="1" dirty="0">
              <a:solidFill>
                <a:srgbClr val="222222"/>
              </a:solidFill>
              <a:latin typeface="+mn-lt"/>
            </a:endParaRPr>
          </a:p>
        </p:txBody>
      </p:sp>
      <p:pic>
        <p:nvPicPr>
          <p:cNvPr id="16390" name="Picture 11">
            <a:extLst>
              <a:ext uri="{FF2B5EF4-FFF2-40B4-BE49-F238E27FC236}">
                <a16:creationId xmlns:a16="http://schemas.microsoft.com/office/drawing/2014/main" id="{58A38CE7-938D-8EF9-8338-4A5F95E77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789113"/>
            <a:ext cx="934085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6">
            <a:extLst>
              <a:ext uri="{FF2B5EF4-FFF2-40B4-BE49-F238E27FC236}">
                <a16:creationId xmlns:a16="http://schemas.microsoft.com/office/drawing/2014/main" id="{7CCDF608-8105-F7D1-7C57-44D281D41A51}"/>
              </a:ext>
            </a:extLst>
          </p:cNvPr>
          <p:cNvSpPr txBox="1">
            <a:spLocks noChangeArrowheads="1"/>
          </p:cNvSpPr>
          <p:nvPr/>
        </p:nvSpPr>
        <p:spPr bwMode="auto">
          <a:xfrm>
            <a:off x="1104900" y="4416425"/>
            <a:ext cx="9340850" cy="860425"/>
          </a:xfrm>
          <a:prstGeom prst="rect">
            <a:avLst/>
          </a:prstGeom>
          <a:noFill/>
          <a:ln>
            <a:noFill/>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lnSpc>
                <a:spcPts val="2000"/>
              </a:lnSpc>
              <a:spcAft>
                <a:spcPts val="0"/>
              </a:spcAft>
              <a:defRPr/>
            </a:pPr>
            <a:r>
              <a:rPr lang="en-US" altLang="en-US" dirty="0">
                <a:latin typeface="+mn-lt"/>
              </a:rPr>
              <a:t>Eligible written applications are reviewed by a minimum of three independent international technical/commercialisation experts. Written proposals meeting the required standard result in the DTIF consortia being invited for interview with expert panels.</a:t>
            </a:r>
            <a:endParaRPr lang="en-GB" altLang="en-US"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891"/>
            <a:ext cx="12171646" cy="1193343"/>
            <a:chOff x="0" y="0"/>
            <a:chExt cx="4894082" cy="479830"/>
          </a:xfrm>
        </p:grpSpPr>
        <p:sp>
          <p:nvSpPr>
            <p:cNvPr id="3" name="Freeform 3"/>
            <p:cNvSpPr/>
            <p:nvPr/>
          </p:nvSpPr>
          <p:spPr>
            <a:xfrm>
              <a:off x="0" y="0"/>
              <a:ext cx="4894082" cy="479830"/>
            </a:xfrm>
            <a:custGeom>
              <a:avLst/>
              <a:gdLst/>
              <a:ahLst/>
              <a:cxnLst/>
              <a:rect l="l" t="t" r="r" b="b"/>
              <a:pathLst>
                <a:path w="4894082" h="479830">
                  <a:moveTo>
                    <a:pt x="0" y="0"/>
                  </a:moveTo>
                  <a:lnTo>
                    <a:pt x="4894082" y="0"/>
                  </a:lnTo>
                  <a:lnTo>
                    <a:pt x="4894082" y="479830"/>
                  </a:lnTo>
                  <a:lnTo>
                    <a:pt x="0" y="479830"/>
                  </a:lnTo>
                  <a:close/>
                </a:path>
              </a:pathLst>
            </a:custGeom>
            <a:solidFill>
              <a:srgbClr val="003626"/>
            </a:solidFill>
          </p:spPr>
          <p:txBody>
            <a:bodyPr/>
            <a:lstStyle/>
            <a:p>
              <a:endParaRPr lang="en-GB"/>
            </a:p>
          </p:txBody>
        </p:sp>
        <p:sp>
          <p:nvSpPr>
            <p:cNvPr id="4" name="TextBox 4"/>
            <p:cNvSpPr txBox="1"/>
            <p:nvPr/>
          </p:nvSpPr>
          <p:spPr>
            <a:xfrm>
              <a:off x="0" y="-38100"/>
              <a:ext cx="4894082" cy="517930"/>
            </a:xfrm>
            <a:prstGeom prst="rect">
              <a:avLst/>
            </a:prstGeom>
          </p:spPr>
          <p:txBody>
            <a:bodyPr lIns="33867" tIns="33867" rIns="33867" bIns="33867" rtlCol="0" anchor="ctr"/>
            <a:lstStyle/>
            <a:p>
              <a:pPr algn="ctr">
                <a:lnSpc>
                  <a:spcPts val="1773"/>
                </a:lnSpc>
              </a:pPr>
              <a:endParaRPr/>
            </a:p>
          </p:txBody>
        </p:sp>
      </p:grpSp>
      <p:grpSp>
        <p:nvGrpSpPr>
          <p:cNvPr id="5" name="Group 5"/>
          <p:cNvGrpSpPr/>
          <p:nvPr/>
        </p:nvGrpSpPr>
        <p:grpSpPr>
          <a:xfrm>
            <a:off x="6848764" y="170318"/>
            <a:ext cx="5310483" cy="3157008"/>
            <a:chOff x="0" y="0"/>
            <a:chExt cx="3430414" cy="2039333"/>
          </a:xfrm>
        </p:grpSpPr>
        <p:sp>
          <p:nvSpPr>
            <p:cNvPr id="6" name="Freeform 6"/>
            <p:cNvSpPr/>
            <p:nvPr/>
          </p:nvSpPr>
          <p:spPr>
            <a:xfrm>
              <a:off x="0" y="0"/>
              <a:ext cx="3430414" cy="2039333"/>
            </a:xfrm>
            <a:custGeom>
              <a:avLst/>
              <a:gdLst/>
              <a:ahLst/>
              <a:cxnLst/>
              <a:rect l="l" t="t" r="r" b="b"/>
              <a:pathLst>
                <a:path w="3430414" h="2039333">
                  <a:moveTo>
                    <a:pt x="1715207" y="0"/>
                  </a:moveTo>
                  <a:cubicBezTo>
                    <a:pt x="767924" y="0"/>
                    <a:pt x="0" y="456520"/>
                    <a:pt x="0" y="1019667"/>
                  </a:cubicBezTo>
                  <a:cubicBezTo>
                    <a:pt x="0" y="1582813"/>
                    <a:pt x="767924" y="2039333"/>
                    <a:pt x="1715207" y="2039333"/>
                  </a:cubicBezTo>
                  <a:cubicBezTo>
                    <a:pt x="2662489" y="2039333"/>
                    <a:pt x="3430414" y="1582813"/>
                    <a:pt x="3430414" y="1019667"/>
                  </a:cubicBezTo>
                  <a:cubicBezTo>
                    <a:pt x="3430414" y="456520"/>
                    <a:pt x="2662489" y="0"/>
                    <a:pt x="1715207" y="0"/>
                  </a:cubicBezTo>
                  <a:close/>
                </a:path>
              </a:pathLst>
            </a:custGeom>
            <a:solidFill>
              <a:srgbClr val="EFFFC9"/>
            </a:solidFill>
          </p:spPr>
          <p:txBody>
            <a:bodyPr/>
            <a:lstStyle/>
            <a:p>
              <a:endParaRPr lang="en-GB"/>
            </a:p>
          </p:txBody>
        </p:sp>
        <p:sp>
          <p:nvSpPr>
            <p:cNvPr id="7" name="TextBox 7"/>
            <p:cNvSpPr txBox="1"/>
            <p:nvPr/>
          </p:nvSpPr>
          <p:spPr>
            <a:xfrm>
              <a:off x="321601" y="153087"/>
              <a:ext cx="2787211" cy="1695058"/>
            </a:xfrm>
            <a:prstGeom prst="rect">
              <a:avLst/>
            </a:prstGeom>
          </p:spPr>
          <p:txBody>
            <a:bodyPr lIns="33867" tIns="33867" rIns="33867" bIns="33867" rtlCol="0" anchor="ctr"/>
            <a:lstStyle/>
            <a:p>
              <a:pPr algn="ctr">
                <a:lnSpc>
                  <a:spcPts val="1773"/>
                </a:lnSpc>
              </a:pPr>
              <a:endParaRPr/>
            </a:p>
          </p:txBody>
        </p:sp>
      </p:grpSp>
      <p:sp>
        <p:nvSpPr>
          <p:cNvPr id="8" name="TextBox 8"/>
          <p:cNvSpPr txBox="1"/>
          <p:nvPr/>
        </p:nvSpPr>
        <p:spPr>
          <a:xfrm>
            <a:off x="7244984" y="1151478"/>
            <a:ext cx="309909" cy="714811"/>
          </a:xfrm>
          <a:prstGeom prst="rect">
            <a:avLst/>
          </a:prstGeom>
        </p:spPr>
        <p:txBody>
          <a:bodyPr lIns="0" tIns="0" rIns="0" bIns="0" rtlCol="0" anchor="t">
            <a:spAutoFit/>
          </a:bodyPr>
          <a:lstStyle/>
          <a:p>
            <a:pPr algn="ctr">
              <a:lnSpc>
                <a:spcPts val="6144"/>
              </a:lnSpc>
            </a:pPr>
            <a:r>
              <a:rPr lang="en-US" sz="4388">
                <a:solidFill>
                  <a:srgbClr val="085D4D"/>
                </a:solidFill>
                <a:latin typeface="Arial Bold"/>
              </a:rPr>
              <a:t>6</a:t>
            </a:r>
          </a:p>
        </p:txBody>
      </p:sp>
      <p:sp>
        <p:nvSpPr>
          <p:cNvPr id="9" name="AutoShape 9"/>
          <p:cNvSpPr/>
          <p:nvPr/>
        </p:nvSpPr>
        <p:spPr>
          <a:xfrm>
            <a:off x="7262105" y="1925943"/>
            <a:ext cx="1042275" cy="0"/>
          </a:xfrm>
          <a:prstGeom prst="line">
            <a:avLst/>
          </a:prstGeom>
          <a:ln w="28575" cap="flat">
            <a:solidFill>
              <a:srgbClr val="CAD6BB"/>
            </a:solidFill>
            <a:prstDash val="sysDash"/>
            <a:headEnd type="none" w="sm" len="sm"/>
            <a:tailEnd type="none" w="sm" len="sm"/>
          </a:ln>
        </p:spPr>
        <p:txBody>
          <a:bodyPr/>
          <a:lstStyle/>
          <a:p>
            <a:endParaRPr lang="en-GB"/>
          </a:p>
        </p:txBody>
      </p:sp>
      <p:sp>
        <p:nvSpPr>
          <p:cNvPr id="10" name="AutoShape 10"/>
          <p:cNvSpPr/>
          <p:nvPr/>
        </p:nvSpPr>
        <p:spPr>
          <a:xfrm flipH="1" flipV="1">
            <a:off x="6932242" y="1614101"/>
            <a:ext cx="346262" cy="309137"/>
          </a:xfrm>
          <a:prstGeom prst="line">
            <a:avLst/>
          </a:prstGeom>
          <a:ln w="28575" cap="flat">
            <a:solidFill>
              <a:srgbClr val="CAD6BB"/>
            </a:solidFill>
            <a:prstDash val="sysDash"/>
            <a:headEnd type="none" w="sm" len="sm"/>
            <a:tailEnd type="none" w="sm" len="sm"/>
          </a:ln>
        </p:spPr>
        <p:txBody>
          <a:bodyPr/>
          <a:lstStyle/>
          <a:p>
            <a:endParaRPr lang="en-GB"/>
          </a:p>
        </p:txBody>
      </p:sp>
      <p:grpSp>
        <p:nvGrpSpPr>
          <p:cNvPr id="11" name="Group 11"/>
          <p:cNvGrpSpPr/>
          <p:nvPr/>
        </p:nvGrpSpPr>
        <p:grpSpPr>
          <a:xfrm>
            <a:off x="6190709" y="1243334"/>
            <a:ext cx="741533" cy="7415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F4B7"/>
            </a:solidFill>
          </p:spPr>
          <p:txBody>
            <a:bodyPr/>
            <a:lstStyle/>
            <a:p>
              <a:endParaRPr lang="en-GB"/>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a:p>
          </p:txBody>
        </p:sp>
      </p:grpSp>
      <p:sp>
        <p:nvSpPr>
          <p:cNvPr id="14" name="Freeform 14"/>
          <p:cNvSpPr/>
          <p:nvPr/>
        </p:nvSpPr>
        <p:spPr>
          <a:xfrm rot="-2610404">
            <a:off x="6300977" y="1454494"/>
            <a:ext cx="520997" cy="351673"/>
          </a:xfrm>
          <a:custGeom>
            <a:avLst/>
            <a:gdLst/>
            <a:ahLst/>
            <a:cxnLst/>
            <a:rect l="l" t="t" r="r" b="b"/>
            <a:pathLst>
              <a:path w="781495" h="527509">
                <a:moveTo>
                  <a:pt x="0" y="0"/>
                </a:moveTo>
                <a:lnTo>
                  <a:pt x="781495" y="0"/>
                </a:lnTo>
                <a:lnTo>
                  <a:pt x="781495" y="527509"/>
                </a:lnTo>
                <a:lnTo>
                  <a:pt x="0" y="5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5" name="Group 15"/>
          <p:cNvGrpSpPr/>
          <p:nvPr/>
        </p:nvGrpSpPr>
        <p:grpSpPr>
          <a:xfrm>
            <a:off x="8452272" y="618081"/>
            <a:ext cx="741533" cy="74153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F4B7"/>
            </a:solidFill>
          </p:spPr>
          <p:txBody>
            <a:bodyPr/>
            <a:lstStyle/>
            <a:p>
              <a:endParaRPr lang="en-GB"/>
            </a:p>
          </p:txBody>
        </p:sp>
        <p:sp>
          <p:nvSpPr>
            <p:cNvPr id="17" name="TextBox 17"/>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a:p>
          </p:txBody>
        </p:sp>
      </p:grpSp>
      <p:sp>
        <p:nvSpPr>
          <p:cNvPr id="18" name="Freeform 18"/>
          <p:cNvSpPr/>
          <p:nvPr/>
        </p:nvSpPr>
        <p:spPr>
          <a:xfrm>
            <a:off x="8545524" y="698187"/>
            <a:ext cx="555029" cy="539892"/>
          </a:xfrm>
          <a:custGeom>
            <a:avLst/>
            <a:gdLst/>
            <a:ahLst/>
            <a:cxnLst/>
            <a:rect l="l" t="t" r="r" b="b"/>
            <a:pathLst>
              <a:path w="832543" h="809838">
                <a:moveTo>
                  <a:pt x="0" y="0"/>
                </a:moveTo>
                <a:lnTo>
                  <a:pt x="832543" y="0"/>
                </a:lnTo>
                <a:lnTo>
                  <a:pt x="832543" y="809837"/>
                </a:lnTo>
                <a:lnTo>
                  <a:pt x="0" y="809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AutoShape 19"/>
          <p:cNvSpPr/>
          <p:nvPr/>
        </p:nvSpPr>
        <p:spPr>
          <a:xfrm flipV="1">
            <a:off x="8269998" y="1359614"/>
            <a:ext cx="553041" cy="560268"/>
          </a:xfrm>
          <a:prstGeom prst="line">
            <a:avLst/>
          </a:prstGeom>
          <a:ln w="28575" cap="flat">
            <a:solidFill>
              <a:srgbClr val="CAD6BB"/>
            </a:solidFill>
            <a:prstDash val="sysDash"/>
            <a:headEnd type="none" w="sm" len="sm"/>
            <a:tailEnd type="none" w="sm" len="sm"/>
          </a:ln>
        </p:spPr>
        <p:txBody>
          <a:bodyPr/>
          <a:lstStyle/>
          <a:p>
            <a:endParaRPr lang="en-GB"/>
          </a:p>
        </p:txBody>
      </p:sp>
      <p:sp>
        <p:nvSpPr>
          <p:cNvPr id="20" name="AutoShape 20"/>
          <p:cNvSpPr/>
          <p:nvPr/>
        </p:nvSpPr>
        <p:spPr>
          <a:xfrm flipV="1">
            <a:off x="8271623" y="1875464"/>
            <a:ext cx="421327" cy="61737"/>
          </a:xfrm>
          <a:prstGeom prst="line">
            <a:avLst/>
          </a:prstGeom>
          <a:ln w="28575" cap="flat">
            <a:solidFill>
              <a:srgbClr val="CAD6BB"/>
            </a:solidFill>
            <a:prstDash val="sysDash"/>
            <a:headEnd type="none" w="sm" len="sm"/>
            <a:tailEnd type="none" w="sm" len="sm"/>
          </a:ln>
        </p:spPr>
        <p:txBody>
          <a:bodyPr/>
          <a:lstStyle/>
          <a:p>
            <a:endParaRPr lang="en-GB"/>
          </a:p>
        </p:txBody>
      </p:sp>
      <p:sp>
        <p:nvSpPr>
          <p:cNvPr id="21" name="AutoShape 21"/>
          <p:cNvSpPr/>
          <p:nvPr/>
        </p:nvSpPr>
        <p:spPr>
          <a:xfrm flipV="1">
            <a:off x="8894912" y="1625288"/>
            <a:ext cx="390152" cy="71710"/>
          </a:xfrm>
          <a:prstGeom prst="line">
            <a:avLst/>
          </a:prstGeom>
          <a:ln w="28575" cap="flat">
            <a:solidFill>
              <a:srgbClr val="CAD6BB"/>
            </a:solidFill>
            <a:prstDash val="sysDash"/>
            <a:headEnd type="none" w="sm" len="sm"/>
            <a:tailEnd type="none" w="sm" len="sm"/>
          </a:ln>
        </p:spPr>
        <p:txBody>
          <a:bodyPr/>
          <a:lstStyle/>
          <a:p>
            <a:endParaRPr lang="en-GB"/>
          </a:p>
        </p:txBody>
      </p:sp>
      <p:grpSp>
        <p:nvGrpSpPr>
          <p:cNvPr id="22" name="Group 22"/>
          <p:cNvGrpSpPr/>
          <p:nvPr/>
        </p:nvGrpSpPr>
        <p:grpSpPr>
          <a:xfrm>
            <a:off x="8689081" y="1450936"/>
            <a:ext cx="741533" cy="74153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F4B7"/>
            </a:solidFill>
          </p:spPr>
          <p:txBody>
            <a:bodyPr/>
            <a:lstStyle/>
            <a:p>
              <a:endParaRPr lang="en-GB"/>
            </a:p>
          </p:txBody>
        </p:sp>
        <p:sp>
          <p:nvSpPr>
            <p:cNvPr id="24" name="TextBox 24"/>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a:p>
          </p:txBody>
        </p:sp>
      </p:grpSp>
      <p:sp>
        <p:nvSpPr>
          <p:cNvPr id="25" name="Freeform 25"/>
          <p:cNvSpPr/>
          <p:nvPr/>
        </p:nvSpPr>
        <p:spPr>
          <a:xfrm>
            <a:off x="8749243" y="1506431"/>
            <a:ext cx="603075" cy="603075"/>
          </a:xfrm>
          <a:custGeom>
            <a:avLst/>
            <a:gdLst/>
            <a:ahLst/>
            <a:cxnLst/>
            <a:rect l="l" t="t" r="r" b="b"/>
            <a:pathLst>
              <a:path w="904613" h="904613">
                <a:moveTo>
                  <a:pt x="0" y="0"/>
                </a:moveTo>
                <a:lnTo>
                  <a:pt x="904613" y="0"/>
                </a:lnTo>
                <a:lnTo>
                  <a:pt x="904613" y="904613"/>
                </a:lnTo>
                <a:lnTo>
                  <a:pt x="0" y="9046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6" name="AutoShape 26"/>
          <p:cNvSpPr/>
          <p:nvPr/>
        </p:nvSpPr>
        <p:spPr>
          <a:xfrm>
            <a:off x="8258109" y="1946823"/>
            <a:ext cx="430972" cy="669055"/>
          </a:xfrm>
          <a:prstGeom prst="line">
            <a:avLst/>
          </a:prstGeom>
          <a:ln w="28575" cap="flat">
            <a:solidFill>
              <a:srgbClr val="CAD6BB"/>
            </a:solidFill>
            <a:prstDash val="sysDash"/>
            <a:headEnd type="none" w="sm" len="sm"/>
            <a:tailEnd type="none" w="sm" len="sm"/>
          </a:ln>
        </p:spPr>
        <p:txBody>
          <a:bodyPr/>
          <a:lstStyle/>
          <a:p>
            <a:endParaRPr lang="en-GB"/>
          </a:p>
        </p:txBody>
      </p:sp>
      <p:grpSp>
        <p:nvGrpSpPr>
          <p:cNvPr id="27" name="Group 27"/>
          <p:cNvGrpSpPr/>
          <p:nvPr/>
        </p:nvGrpSpPr>
        <p:grpSpPr>
          <a:xfrm>
            <a:off x="8524146" y="2402899"/>
            <a:ext cx="741533" cy="74153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F4B7"/>
            </a:solidFill>
          </p:spPr>
          <p:txBody>
            <a:bodyPr/>
            <a:lstStyle/>
            <a:p>
              <a:endParaRPr lang="en-GB"/>
            </a:p>
          </p:txBody>
        </p:sp>
        <p:sp>
          <p:nvSpPr>
            <p:cNvPr id="29" name="TextBox 29"/>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a:p>
          </p:txBody>
        </p:sp>
      </p:grpSp>
      <p:sp>
        <p:nvSpPr>
          <p:cNvPr id="30" name="AutoShape 30"/>
          <p:cNvSpPr/>
          <p:nvPr/>
        </p:nvSpPr>
        <p:spPr>
          <a:xfrm flipV="1">
            <a:off x="9163791" y="2717379"/>
            <a:ext cx="2115206" cy="9359"/>
          </a:xfrm>
          <a:prstGeom prst="line">
            <a:avLst/>
          </a:prstGeom>
          <a:ln w="28575" cap="flat">
            <a:solidFill>
              <a:srgbClr val="CAD6BB"/>
            </a:solidFill>
            <a:prstDash val="sysDash"/>
            <a:headEnd type="none" w="sm" len="sm"/>
            <a:tailEnd type="none" w="sm" len="sm"/>
          </a:ln>
        </p:spPr>
        <p:txBody>
          <a:bodyPr/>
          <a:lstStyle/>
          <a:p>
            <a:endParaRPr lang="en-GB"/>
          </a:p>
        </p:txBody>
      </p:sp>
      <p:sp>
        <p:nvSpPr>
          <p:cNvPr id="31" name="Freeform 31"/>
          <p:cNvSpPr/>
          <p:nvPr/>
        </p:nvSpPr>
        <p:spPr>
          <a:xfrm>
            <a:off x="8605792" y="2490194"/>
            <a:ext cx="588014" cy="589694"/>
          </a:xfrm>
          <a:custGeom>
            <a:avLst/>
            <a:gdLst/>
            <a:ahLst/>
            <a:cxnLst/>
            <a:rect l="l" t="t" r="r" b="b"/>
            <a:pathLst>
              <a:path w="882021" h="884541">
                <a:moveTo>
                  <a:pt x="0" y="0"/>
                </a:moveTo>
                <a:lnTo>
                  <a:pt x="882021" y="0"/>
                </a:lnTo>
                <a:lnTo>
                  <a:pt x="882021" y="884541"/>
                </a:lnTo>
                <a:lnTo>
                  <a:pt x="0" y="8845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2" name="AutoShape 32"/>
          <p:cNvSpPr/>
          <p:nvPr/>
        </p:nvSpPr>
        <p:spPr>
          <a:xfrm>
            <a:off x="9352318" y="1807968"/>
            <a:ext cx="1554202" cy="0"/>
          </a:xfrm>
          <a:prstGeom prst="line">
            <a:avLst/>
          </a:prstGeom>
          <a:ln w="28575" cap="flat">
            <a:solidFill>
              <a:srgbClr val="CAD6BB"/>
            </a:solidFill>
            <a:prstDash val="sysDash"/>
            <a:headEnd type="none" w="sm" len="sm"/>
            <a:tailEnd type="none" w="sm" len="sm"/>
          </a:ln>
        </p:spPr>
        <p:txBody>
          <a:bodyPr/>
          <a:lstStyle/>
          <a:p>
            <a:endParaRPr lang="en-GB"/>
          </a:p>
        </p:txBody>
      </p:sp>
      <p:sp>
        <p:nvSpPr>
          <p:cNvPr id="33" name="AutoShape 33"/>
          <p:cNvSpPr/>
          <p:nvPr/>
        </p:nvSpPr>
        <p:spPr>
          <a:xfrm>
            <a:off x="9151626" y="874559"/>
            <a:ext cx="1253911" cy="0"/>
          </a:xfrm>
          <a:prstGeom prst="line">
            <a:avLst/>
          </a:prstGeom>
          <a:ln w="19050" cap="flat">
            <a:solidFill>
              <a:srgbClr val="CAD6BB"/>
            </a:solidFill>
            <a:prstDash val="sysDash"/>
            <a:headEnd type="none" w="sm" len="sm"/>
            <a:tailEnd type="none" w="sm" len="sm"/>
          </a:ln>
        </p:spPr>
        <p:txBody>
          <a:bodyPr/>
          <a:lstStyle/>
          <a:p>
            <a:endParaRPr lang="en-GB"/>
          </a:p>
        </p:txBody>
      </p:sp>
      <p:grpSp>
        <p:nvGrpSpPr>
          <p:cNvPr id="34" name="Group 34"/>
          <p:cNvGrpSpPr/>
          <p:nvPr/>
        </p:nvGrpSpPr>
        <p:grpSpPr>
          <a:xfrm>
            <a:off x="359842" y="1125339"/>
            <a:ext cx="1312106" cy="1201297"/>
            <a:chOff x="0" y="0"/>
            <a:chExt cx="887773" cy="812800"/>
          </a:xfrm>
        </p:grpSpPr>
        <p:sp>
          <p:nvSpPr>
            <p:cNvPr id="35" name="Freeform 35"/>
            <p:cNvSpPr/>
            <p:nvPr/>
          </p:nvSpPr>
          <p:spPr>
            <a:xfrm>
              <a:off x="0" y="0"/>
              <a:ext cx="887773" cy="812800"/>
            </a:xfrm>
            <a:custGeom>
              <a:avLst/>
              <a:gdLst/>
              <a:ahLst/>
              <a:cxnLst/>
              <a:rect l="l" t="t" r="r" b="b"/>
              <a:pathLst>
                <a:path w="887773" h="812800">
                  <a:moveTo>
                    <a:pt x="443887" y="0"/>
                  </a:moveTo>
                  <a:cubicBezTo>
                    <a:pt x="198735" y="0"/>
                    <a:pt x="0" y="181951"/>
                    <a:pt x="0" y="406400"/>
                  </a:cubicBezTo>
                  <a:cubicBezTo>
                    <a:pt x="0" y="630849"/>
                    <a:pt x="198735" y="812800"/>
                    <a:pt x="443887" y="812800"/>
                  </a:cubicBezTo>
                  <a:cubicBezTo>
                    <a:pt x="689039" y="812800"/>
                    <a:pt x="887773" y="630849"/>
                    <a:pt x="887773" y="406400"/>
                  </a:cubicBezTo>
                  <a:cubicBezTo>
                    <a:pt x="887773" y="181951"/>
                    <a:pt x="689039" y="0"/>
                    <a:pt x="443887" y="0"/>
                  </a:cubicBezTo>
                  <a:close/>
                </a:path>
              </a:pathLst>
            </a:custGeom>
            <a:solidFill>
              <a:srgbClr val="3D8978"/>
            </a:solidFill>
          </p:spPr>
          <p:txBody>
            <a:bodyPr/>
            <a:lstStyle/>
            <a:p>
              <a:endParaRPr lang="en-GB"/>
            </a:p>
          </p:txBody>
        </p:sp>
        <p:sp>
          <p:nvSpPr>
            <p:cNvPr id="36" name="TextBox 36"/>
            <p:cNvSpPr txBox="1"/>
            <p:nvPr/>
          </p:nvSpPr>
          <p:spPr>
            <a:xfrm>
              <a:off x="83229" y="38100"/>
              <a:ext cx="721316" cy="698500"/>
            </a:xfrm>
            <a:prstGeom prst="rect">
              <a:avLst/>
            </a:prstGeom>
          </p:spPr>
          <p:txBody>
            <a:bodyPr lIns="33867" tIns="33867" rIns="33867" bIns="33867" rtlCol="0" anchor="ctr"/>
            <a:lstStyle/>
            <a:p>
              <a:pPr algn="ctr">
                <a:lnSpc>
                  <a:spcPts val="1773"/>
                </a:lnSpc>
              </a:pPr>
              <a:endParaRPr/>
            </a:p>
          </p:txBody>
        </p:sp>
      </p:grpSp>
      <p:sp>
        <p:nvSpPr>
          <p:cNvPr id="37" name="TextBox 37"/>
          <p:cNvSpPr txBox="1"/>
          <p:nvPr/>
        </p:nvSpPr>
        <p:spPr>
          <a:xfrm>
            <a:off x="484124" y="1300053"/>
            <a:ext cx="1063541" cy="760978"/>
          </a:xfrm>
          <a:prstGeom prst="rect">
            <a:avLst/>
          </a:prstGeom>
        </p:spPr>
        <p:txBody>
          <a:bodyPr lIns="0" tIns="0" rIns="0" bIns="0" rtlCol="0" anchor="t">
            <a:spAutoFit/>
          </a:bodyPr>
          <a:lstStyle/>
          <a:p>
            <a:pPr algn="ctr">
              <a:lnSpc>
                <a:spcPts val="3131"/>
              </a:lnSpc>
            </a:pPr>
            <a:r>
              <a:rPr lang="en-US" sz="2236">
                <a:solidFill>
                  <a:srgbClr val="FFFFFF"/>
                </a:solidFill>
                <a:latin typeface="Arial Bold"/>
              </a:rPr>
              <a:t>€500</a:t>
            </a:r>
          </a:p>
          <a:p>
            <a:pPr algn="ctr">
              <a:lnSpc>
                <a:spcPts val="3131"/>
              </a:lnSpc>
            </a:pPr>
            <a:r>
              <a:rPr lang="en-US" sz="2236">
                <a:solidFill>
                  <a:srgbClr val="FFFFFF"/>
                </a:solidFill>
                <a:latin typeface="Arial Bold"/>
              </a:rPr>
              <a:t>million</a:t>
            </a:r>
          </a:p>
        </p:txBody>
      </p:sp>
      <p:sp>
        <p:nvSpPr>
          <p:cNvPr id="38" name="AutoShape 38"/>
          <p:cNvSpPr/>
          <p:nvPr/>
        </p:nvSpPr>
        <p:spPr>
          <a:xfrm>
            <a:off x="1448043" y="1528843"/>
            <a:ext cx="3980717" cy="6376"/>
          </a:xfrm>
          <a:prstGeom prst="line">
            <a:avLst/>
          </a:prstGeom>
          <a:ln w="104775" cap="flat">
            <a:solidFill>
              <a:srgbClr val="3D8978"/>
            </a:solidFill>
            <a:prstDash val="solid"/>
            <a:headEnd type="none" w="sm" len="sm"/>
            <a:tailEnd type="arrow" w="med" len="sm"/>
          </a:ln>
        </p:spPr>
        <p:txBody>
          <a:bodyPr/>
          <a:lstStyle/>
          <a:p>
            <a:endParaRPr lang="en-GB"/>
          </a:p>
        </p:txBody>
      </p:sp>
      <p:sp>
        <p:nvSpPr>
          <p:cNvPr id="39" name="Freeform 39"/>
          <p:cNvSpPr/>
          <p:nvPr/>
        </p:nvSpPr>
        <p:spPr>
          <a:xfrm>
            <a:off x="1100613" y="2755429"/>
            <a:ext cx="5729101" cy="4124044"/>
          </a:xfrm>
          <a:custGeom>
            <a:avLst/>
            <a:gdLst/>
            <a:ahLst/>
            <a:cxnLst/>
            <a:rect l="l" t="t" r="r" b="b"/>
            <a:pathLst>
              <a:path w="8593652" h="6186066">
                <a:moveTo>
                  <a:pt x="0" y="0"/>
                </a:moveTo>
                <a:lnTo>
                  <a:pt x="8593652" y="0"/>
                </a:lnTo>
                <a:lnTo>
                  <a:pt x="8593652" y="6186066"/>
                </a:lnTo>
                <a:lnTo>
                  <a:pt x="0" y="6186066"/>
                </a:lnTo>
                <a:lnTo>
                  <a:pt x="0" y="0"/>
                </a:lnTo>
                <a:close/>
              </a:path>
            </a:pathLst>
          </a:custGeom>
          <a:blipFill>
            <a:blip r:embed="rId10"/>
            <a:stretch>
              <a:fillRect l="-3365"/>
            </a:stretch>
          </a:blipFill>
        </p:spPr>
        <p:txBody>
          <a:bodyPr/>
          <a:lstStyle/>
          <a:p>
            <a:endParaRPr lang="en-GB"/>
          </a:p>
        </p:txBody>
      </p:sp>
      <p:grpSp>
        <p:nvGrpSpPr>
          <p:cNvPr id="40" name="Group 40"/>
          <p:cNvGrpSpPr/>
          <p:nvPr/>
        </p:nvGrpSpPr>
        <p:grpSpPr>
          <a:xfrm>
            <a:off x="1" y="2426438"/>
            <a:ext cx="3202067" cy="347605"/>
            <a:chOff x="0" y="0"/>
            <a:chExt cx="2016731" cy="218929"/>
          </a:xfrm>
        </p:grpSpPr>
        <p:sp>
          <p:nvSpPr>
            <p:cNvPr id="41" name="Freeform 41"/>
            <p:cNvSpPr/>
            <p:nvPr/>
          </p:nvSpPr>
          <p:spPr>
            <a:xfrm>
              <a:off x="0" y="0"/>
              <a:ext cx="2016731" cy="218929"/>
            </a:xfrm>
            <a:custGeom>
              <a:avLst/>
              <a:gdLst/>
              <a:ahLst/>
              <a:cxnLst/>
              <a:rect l="l" t="t" r="r" b="b"/>
              <a:pathLst>
                <a:path w="2016731" h="218929">
                  <a:moveTo>
                    <a:pt x="0" y="0"/>
                  </a:moveTo>
                  <a:lnTo>
                    <a:pt x="2016731" y="0"/>
                  </a:lnTo>
                  <a:lnTo>
                    <a:pt x="2016731" y="218929"/>
                  </a:lnTo>
                  <a:lnTo>
                    <a:pt x="0" y="218929"/>
                  </a:lnTo>
                  <a:close/>
                </a:path>
              </a:pathLst>
            </a:custGeom>
            <a:solidFill>
              <a:srgbClr val="3D8978"/>
            </a:solidFill>
          </p:spPr>
          <p:txBody>
            <a:bodyPr/>
            <a:lstStyle/>
            <a:p>
              <a:endParaRPr lang="en-GB"/>
            </a:p>
          </p:txBody>
        </p:sp>
        <p:sp>
          <p:nvSpPr>
            <p:cNvPr id="42" name="TextBox 42"/>
            <p:cNvSpPr txBox="1"/>
            <p:nvPr/>
          </p:nvSpPr>
          <p:spPr>
            <a:xfrm>
              <a:off x="0" y="-38100"/>
              <a:ext cx="2016731" cy="257029"/>
            </a:xfrm>
            <a:prstGeom prst="rect">
              <a:avLst/>
            </a:prstGeom>
          </p:spPr>
          <p:txBody>
            <a:bodyPr lIns="33867" tIns="33867" rIns="33867" bIns="33867" rtlCol="0" anchor="ctr"/>
            <a:lstStyle/>
            <a:p>
              <a:pPr algn="ctr">
                <a:lnSpc>
                  <a:spcPts val="1773"/>
                </a:lnSpc>
              </a:pPr>
              <a:endParaRPr/>
            </a:p>
          </p:txBody>
        </p:sp>
      </p:grpSp>
      <p:grpSp>
        <p:nvGrpSpPr>
          <p:cNvPr id="43" name="Group 43"/>
          <p:cNvGrpSpPr/>
          <p:nvPr/>
        </p:nvGrpSpPr>
        <p:grpSpPr>
          <a:xfrm>
            <a:off x="7149279" y="3094026"/>
            <a:ext cx="643622" cy="2428946"/>
            <a:chOff x="0" y="0"/>
            <a:chExt cx="215376" cy="812800"/>
          </a:xfrm>
        </p:grpSpPr>
        <p:sp>
          <p:nvSpPr>
            <p:cNvPr id="44" name="Freeform 44"/>
            <p:cNvSpPr/>
            <p:nvPr/>
          </p:nvSpPr>
          <p:spPr>
            <a:xfrm>
              <a:off x="0" y="0"/>
              <a:ext cx="215376" cy="812800"/>
            </a:xfrm>
            <a:custGeom>
              <a:avLst/>
              <a:gdLst/>
              <a:ahLst/>
              <a:cxnLst/>
              <a:rect l="l" t="t" r="r" b="b"/>
              <a:pathLst>
                <a:path w="215376" h="812800">
                  <a:moveTo>
                    <a:pt x="0" y="0"/>
                  </a:moveTo>
                  <a:lnTo>
                    <a:pt x="215376" y="0"/>
                  </a:lnTo>
                  <a:lnTo>
                    <a:pt x="215376" y="812800"/>
                  </a:lnTo>
                  <a:lnTo>
                    <a:pt x="0" y="812800"/>
                  </a:lnTo>
                  <a:close/>
                </a:path>
              </a:pathLst>
            </a:custGeom>
            <a:solidFill>
              <a:srgbClr val="B7DFCE"/>
            </a:solidFill>
          </p:spPr>
          <p:txBody>
            <a:bodyPr/>
            <a:lstStyle/>
            <a:p>
              <a:endParaRPr lang="en-GB"/>
            </a:p>
          </p:txBody>
        </p:sp>
        <p:sp>
          <p:nvSpPr>
            <p:cNvPr id="45" name="TextBox 45"/>
            <p:cNvSpPr txBox="1"/>
            <p:nvPr/>
          </p:nvSpPr>
          <p:spPr>
            <a:xfrm>
              <a:off x="0" y="-38100"/>
              <a:ext cx="215376" cy="850900"/>
            </a:xfrm>
            <a:prstGeom prst="rect">
              <a:avLst/>
            </a:prstGeom>
          </p:spPr>
          <p:txBody>
            <a:bodyPr lIns="33867" tIns="33867" rIns="33867" bIns="33867" rtlCol="0" anchor="ctr"/>
            <a:lstStyle/>
            <a:p>
              <a:pPr algn="ctr">
                <a:lnSpc>
                  <a:spcPts val="1773"/>
                </a:lnSpc>
              </a:pPr>
              <a:endParaRPr/>
            </a:p>
          </p:txBody>
        </p:sp>
      </p:grpSp>
      <p:grpSp>
        <p:nvGrpSpPr>
          <p:cNvPr id="46" name="Group 46"/>
          <p:cNvGrpSpPr/>
          <p:nvPr/>
        </p:nvGrpSpPr>
        <p:grpSpPr>
          <a:xfrm>
            <a:off x="7149279" y="5423490"/>
            <a:ext cx="3807698" cy="208812"/>
            <a:chOff x="0" y="0"/>
            <a:chExt cx="1274173" cy="69875"/>
          </a:xfrm>
        </p:grpSpPr>
        <p:sp>
          <p:nvSpPr>
            <p:cNvPr id="47" name="Freeform 47"/>
            <p:cNvSpPr/>
            <p:nvPr/>
          </p:nvSpPr>
          <p:spPr>
            <a:xfrm>
              <a:off x="0" y="0"/>
              <a:ext cx="1274173" cy="69875"/>
            </a:xfrm>
            <a:custGeom>
              <a:avLst/>
              <a:gdLst/>
              <a:ahLst/>
              <a:cxnLst/>
              <a:rect l="l" t="t" r="r" b="b"/>
              <a:pathLst>
                <a:path w="1274173" h="69875">
                  <a:moveTo>
                    <a:pt x="0" y="0"/>
                  </a:moveTo>
                  <a:lnTo>
                    <a:pt x="1274173" y="0"/>
                  </a:lnTo>
                  <a:lnTo>
                    <a:pt x="1274173" y="69875"/>
                  </a:lnTo>
                  <a:lnTo>
                    <a:pt x="0" y="69875"/>
                  </a:lnTo>
                  <a:close/>
                </a:path>
              </a:pathLst>
            </a:custGeom>
            <a:solidFill>
              <a:srgbClr val="B7DFCE"/>
            </a:solidFill>
          </p:spPr>
          <p:txBody>
            <a:bodyPr/>
            <a:lstStyle/>
            <a:p>
              <a:endParaRPr lang="en-GB"/>
            </a:p>
          </p:txBody>
        </p:sp>
        <p:sp>
          <p:nvSpPr>
            <p:cNvPr id="48" name="TextBox 48"/>
            <p:cNvSpPr txBox="1"/>
            <p:nvPr/>
          </p:nvSpPr>
          <p:spPr>
            <a:xfrm>
              <a:off x="0" y="-38100"/>
              <a:ext cx="1274173" cy="107975"/>
            </a:xfrm>
            <a:prstGeom prst="rect">
              <a:avLst/>
            </a:prstGeom>
          </p:spPr>
          <p:txBody>
            <a:bodyPr lIns="33867" tIns="33867" rIns="33867" bIns="33867" rtlCol="0" anchor="ctr"/>
            <a:lstStyle/>
            <a:p>
              <a:pPr algn="ctr">
                <a:lnSpc>
                  <a:spcPts val="1773"/>
                </a:lnSpc>
              </a:pPr>
              <a:endParaRPr/>
            </a:p>
          </p:txBody>
        </p:sp>
      </p:grpSp>
      <p:sp>
        <p:nvSpPr>
          <p:cNvPr id="49" name="Freeform 49"/>
          <p:cNvSpPr/>
          <p:nvPr/>
        </p:nvSpPr>
        <p:spPr>
          <a:xfrm>
            <a:off x="7987966" y="3762944"/>
            <a:ext cx="410943" cy="399985"/>
          </a:xfrm>
          <a:custGeom>
            <a:avLst/>
            <a:gdLst/>
            <a:ahLst/>
            <a:cxnLst/>
            <a:rect l="l" t="t" r="r" b="b"/>
            <a:pathLst>
              <a:path w="616414" h="599977">
                <a:moveTo>
                  <a:pt x="0" y="0"/>
                </a:moveTo>
                <a:lnTo>
                  <a:pt x="616415" y="0"/>
                </a:lnTo>
                <a:lnTo>
                  <a:pt x="616415" y="599976"/>
                </a:lnTo>
                <a:lnTo>
                  <a:pt x="0" y="599976"/>
                </a:lnTo>
                <a:lnTo>
                  <a:pt x="0" y="0"/>
                </a:lnTo>
                <a:close/>
              </a:path>
            </a:pathLst>
          </a:custGeom>
          <a:blipFill>
            <a:blip r:embed="rId11"/>
            <a:stretch>
              <a:fillRect/>
            </a:stretch>
          </a:blipFill>
        </p:spPr>
        <p:txBody>
          <a:bodyPr/>
          <a:lstStyle/>
          <a:p>
            <a:endParaRPr lang="en-GB"/>
          </a:p>
        </p:txBody>
      </p:sp>
      <p:sp>
        <p:nvSpPr>
          <p:cNvPr id="50" name="Freeform 50"/>
          <p:cNvSpPr/>
          <p:nvPr/>
        </p:nvSpPr>
        <p:spPr>
          <a:xfrm>
            <a:off x="8613246" y="3933770"/>
            <a:ext cx="468654" cy="356177"/>
          </a:xfrm>
          <a:custGeom>
            <a:avLst/>
            <a:gdLst/>
            <a:ahLst/>
            <a:cxnLst/>
            <a:rect l="l" t="t" r="r" b="b"/>
            <a:pathLst>
              <a:path w="702981" h="534266">
                <a:moveTo>
                  <a:pt x="0" y="0"/>
                </a:moveTo>
                <a:lnTo>
                  <a:pt x="702981" y="0"/>
                </a:lnTo>
                <a:lnTo>
                  <a:pt x="702981" y="534265"/>
                </a:lnTo>
                <a:lnTo>
                  <a:pt x="0" y="534265"/>
                </a:lnTo>
                <a:lnTo>
                  <a:pt x="0" y="0"/>
                </a:lnTo>
                <a:close/>
              </a:path>
            </a:pathLst>
          </a:custGeom>
          <a:blipFill>
            <a:blip r:embed="rId12"/>
            <a:stretch>
              <a:fillRect/>
            </a:stretch>
          </a:blipFill>
        </p:spPr>
        <p:txBody>
          <a:bodyPr/>
          <a:lstStyle/>
          <a:p>
            <a:endParaRPr lang="en-GB"/>
          </a:p>
        </p:txBody>
      </p:sp>
      <p:sp>
        <p:nvSpPr>
          <p:cNvPr id="51" name="Freeform 51"/>
          <p:cNvSpPr/>
          <p:nvPr/>
        </p:nvSpPr>
        <p:spPr>
          <a:xfrm>
            <a:off x="9190881" y="4032164"/>
            <a:ext cx="546663" cy="276335"/>
          </a:xfrm>
          <a:custGeom>
            <a:avLst/>
            <a:gdLst/>
            <a:ahLst/>
            <a:cxnLst/>
            <a:rect l="l" t="t" r="r" b="b"/>
            <a:pathLst>
              <a:path w="819994" h="414502">
                <a:moveTo>
                  <a:pt x="0" y="0"/>
                </a:moveTo>
                <a:lnTo>
                  <a:pt x="819994" y="0"/>
                </a:lnTo>
                <a:lnTo>
                  <a:pt x="819994" y="414503"/>
                </a:lnTo>
                <a:lnTo>
                  <a:pt x="0" y="414503"/>
                </a:lnTo>
                <a:lnTo>
                  <a:pt x="0" y="0"/>
                </a:lnTo>
                <a:close/>
              </a:path>
            </a:pathLst>
          </a:custGeom>
          <a:blipFill>
            <a:blip r:embed="rId13"/>
            <a:stretch>
              <a:fillRect/>
            </a:stretch>
          </a:blipFill>
        </p:spPr>
        <p:txBody>
          <a:bodyPr/>
          <a:lstStyle/>
          <a:p>
            <a:endParaRPr lang="en-GB"/>
          </a:p>
        </p:txBody>
      </p:sp>
      <p:sp>
        <p:nvSpPr>
          <p:cNvPr id="52" name="Freeform 52"/>
          <p:cNvSpPr/>
          <p:nvPr/>
        </p:nvSpPr>
        <p:spPr>
          <a:xfrm>
            <a:off x="9934394" y="4095226"/>
            <a:ext cx="306353" cy="306353"/>
          </a:xfrm>
          <a:custGeom>
            <a:avLst/>
            <a:gdLst/>
            <a:ahLst/>
            <a:cxnLst/>
            <a:rect l="l" t="t" r="r" b="b"/>
            <a:pathLst>
              <a:path w="459529" h="459529">
                <a:moveTo>
                  <a:pt x="0" y="0"/>
                </a:moveTo>
                <a:lnTo>
                  <a:pt x="459529" y="0"/>
                </a:lnTo>
                <a:lnTo>
                  <a:pt x="459529" y="459529"/>
                </a:lnTo>
                <a:lnTo>
                  <a:pt x="0" y="4595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53" name="Freeform 53"/>
          <p:cNvSpPr/>
          <p:nvPr/>
        </p:nvSpPr>
        <p:spPr>
          <a:xfrm>
            <a:off x="10549333" y="4095226"/>
            <a:ext cx="279861" cy="305405"/>
          </a:xfrm>
          <a:custGeom>
            <a:avLst/>
            <a:gdLst/>
            <a:ahLst/>
            <a:cxnLst/>
            <a:rect l="l" t="t" r="r" b="b"/>
            <a:pathLst>
              <a:path w="419792" h="458107">
                <a:moveTo>
                  <a:pt x="0" y="0"/>
                </a:moveTo>
                <a:lnTo>
                  <a:pt x="419793" y="0"/>
                </a:lnTo>
                <a:lnTo>
                  <a:pt x="419793" y="458107"/>
                </a:lnTo>
                <a:lnTo>
                  <a:pt x="0" y="4581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54" name="TextBox 54"/>
          <p:cNvSpPr txBox="1"/>
          <p:nvPr/>
        </p:nvSpPr>
        <p:spPr>
          <a:xfrm>
            <a:off x="9202388" y="414087"/>
            <a:ext cx="587746" cy="397673"/>
          </a:xfrm>
          <a:prstGeom prst="rect">
            <a:avLst/>
          </a:prstGeom>
        </p:spPr>
        <p:txBody>
          <a:bodyPr wrap="square" lIns="0" tIns="0" rIns="0" bIns="0" rtlCol="0" anchor="t">
            <a:spAutoFit/>
          </a:bodyPr>
          <a:lstStyle/>
          <a:p>
            <a:pPr algn="ctr">
              <a:lnSpc>
                <a:spcPts val="3390"/>
              </a:lnSpc>
            </a:pPr>
            <a:r>
              <a:rPr lang="en-US" sz="2421" dirty="0">
                <a:solidFill>
                  <a:srgbClr val="085D4D"/>
                </a:solidFill>
                <a:latin typeface="Arial Bold"/>
              </a:rPr>
              <a:t>393</a:t>
            </a:r>
          </a:p>
        </p:txBody>
      </p:sp>
      <p:sp>
        <p:nvSpPr>
          <p:cNvPr id="55" name="TextBox 55"/>
          <p:cNvSpPr txBox="1"/>
          <p:nvPr/>
        </p:nvSpPr>
        <p:spPr>
          <a:xfrm>
            <a:off x="9790135" y="1341951"/>
            <a:ext cx="598947" cy="397738"/>
          </a:xfrm>
          <a:prstGeom prst="rect">
            <a:avLst/>
          </a:prstGeom>
        </p:spPr>
        <p:txBody>
          <a:bodyPr lIns="0" tIns="0" rIns="0" bIns="0" rtlCol="0" anchor="t">
            <a:spAutoFit/>
          </a:bodyPr>
          <a:lstStyle/>
          <a:p>
            <a:pPr algn="ctr">
              <a:lnSpc>
                <a:spcPts val="3393"/>
              </a:lnSpc>
            </a:pPr>
            <a:r>
              <a:rPr lang="en-US" sz="2423">
                <a:solidFill>
                  <a:srgbClr val="085D4D"/>
                </a:solidFill>
                <a:latin typeface="Arial Bold"/>
              </a:rPr>
              <a:t>104 </a:t>
            </a:r>
          </a:p>
        </p:txBody>
      </p:sp>
      <p:sp>
        <p:nvSpPr>
          <p:cNvPr id="56" name="TextBox 56"/>
          <p:cNvSpPr txBox="1"/>
          <p:nvPr/>
        </p:nvSpPr>
        <p:spPr>
          <a:xfrm>
            <a:off x="10089608" y="1798857"/>
            <a:ext cx="924809" cy="281808"/>
          </a:xfrm>
          <a:prstGeom prst="rect">
            <a:avLst/>
          </a:prstGeom>
        </p:spPr>
        <p:txBody>
          <a:bodyPr lIns="0" tIns="0" rIns="0" bIns="0" rtlCol="0" anchor="t">
            <a:spAutoFit/>
          </a:bodyPr>
          <a:lstStyle/>
          <a:p>
            <a:pPr algn="ctr">
              <a:lnSpc>
                <a:spcPts val="2446"/>
              </a:lnSpc>
            </a:pPr>
            <a:r>
              <a:rPr lang="en-US" sz="1747">
                <a:solidFill>
                  <a:srgbClr val="085D4D"/>
                </a:solidFill>
                <a:latin typeface="Arial Bold"/>
              </a:rPr>
              <a:t>projects </a:t>
            </a:r>
          </a:p>
        </p:txBody>
      </p:sp>
      <p:sp>
        <p:nvSpPr>
          <p:cNvPr id="57" name="TextBox 57"/>
          <p:cNvSpPr txBox="1"/>
          <p:nvPr/>
        </p:nvSpPr>
        <p:spPr>
          <a:xfrm>
            <a:off x="9265658" y="2271911"/>
            <a:ext cx="1967925" cy="397738"/>
          </a:xfrm>
          <a:prstGeom prst="rect">
            <a:avLst/>
          </a:prstGeom>
        </p:spPr>
        <p:txBody>
          <a:bodyPr lIns="0" tIns="0" rIns="0" bIns="0" rtlCol="0" anchor="t">
            <a:spAutoFit/>
          </a:bodyPr>
          <a:lstStyle/>
          <a:p>
            <a:pPr algn="ctr">
              <a:lnSpc>
                <a:spcPts val="3393"/>
              </a:lnSpc>
            </a:pPr>
            <a:r>
              <a:rPr lang="en-US" sz="2423">
                <a:solidFill>
                  <a:srgbClr val="085D4D"/>
                </a:solidFill>
                <a:latin typeface="Arial Bold"/>
              </a:rPr>
              <a:t>€ 371,598,117</a:t>
            </a:r>
          </a:p>
        </p:txBody>
      </p:sp>
      <p:sp>
        <p:nvSpPr>
          <p:cNvPr id="58" name="TextBox 58"/>
          <p:cNvSpPr txBox="1"/>
          <p:nvPr/>
        </p:nvSpPr>
        <p:spPr>
          <a:xfrm>
            <a:off x="7650322" y="1563658"/>
            <a:ext cx="555223" cy="281808"/>
          </a:xfrm>
          <a:prstGeom prst="rect">
            <a:avLst/>
          </a:prstGeom>
        </p:spPr>
        <p:txBody>
          <a:bodyPr lIns="0" tIns="0" rIns="0" bIns="0" rtlCol="0" anchor="t">
            <a:spAutoFit/>
          </a:bodyPr>
          <a:lstStyle/>
          <a:p>
            <a:pPr algn="ctr">
              <a:lnSpc>
                <a:spcPts val="2446"/>
              </a:lnSpc>
            </a:pPr>
            <a:r>
              <a:rPr lang="en-US" sz="1747">
                <a:solidFill>
                  <a:srgbClr val="085D4D"/>
                </a:solidFill>
                <a:latin typeface="Arial Bold"/>
              </a:rPr>
              <a:t>calls </a:t>
            </a:r>
          </a:p>
        </p:txBody>
      </p:sp>
      <p:sp>
        <p:nvSpPr>
          <p:cNvPr id="59" name="TextBox 59"/>
          <p:cNvSpPr txBox="1"/>
          <p:nvPr/>
        </p:nvSpPr>
        <p:spPr>
          <a:xfrm>
            <a:off x="7375959" y="1946963"/>
            <a:ext cx="727264" cy="589585"/>
          </a:xfrm>
          <a:prstGeom prst="rect">
            <a:avLst/>
          </a:prstGeom>
        </p:spPr>
        <p:txBody>
          <a:bodyPr lIns="0" tIns="0" rIns="0" bIns="0" rtlCol="0" anchor="t">
            <a:spAutoFit/>
          </a:bodyPr>
          <a:lstStyle/>
          <a:p>
            <a:pPr algn="ctr">
              <a:lnSpc>
                <a:spcPts val="2446"/>
              </a:lnSpc>
            </a:pPr>
            <a:r>
              <a:rPr lang="en-US" sz="1747">
                <a:solidFill>
                  <a:srgbClr val="085D4D"/>
                </a:solidFill>
                <a:latin typeface="Arial Bold"/>
              </a:rPr>
              <a:t>to date</a:t>
            </a:r>
          </a:p>
        </p:txBody>
      </p:sp>
      <p:sp>
        <p:nvSpPr>
          <p:cNvPr id="60" name="TextBox 60"/>
          <p:cNvSpPr txBox="1"/>
          <p:nvPr/>
        </p:nvSpPr>
        <p:spPr>
          <a:xfrm>
            <a:off x="9352318" y="584673"/>
            <a:ext cx="1765469" cy="589585"/>
          </a:xfrm>
          <a:prstGeom prst="rect">
            <a:avLst/>
          </a:prstGeom>
        </p:spPr>
        <p:txBody>
          <a:bodyPr wrap="square" lIns="0" tIns="0" rIns="0" bIns="0" rtlCol="0" anchor="t">
            <a:spAutoFit/>
          </a:bodyPr>
          <a:lstStyle/>
          <a:p>
            <a:pPr algn="ctr">
              <a:lnSpc>
                <a:spcPts val="2446"/>
              </a:lnSpc>
            </a:pPr>
            <a:r>
              <a:rPr lang="en-US" sz="1747" dirty="0">
                <a:solidFill>
                  <a:srgbClr val="085D4D"/>
                </a:solidFill>
                <a:latin typeface="Arial Bold"/>
              </a:rPr>
              <a:t>partner investments </a:t>
            </a:r>
          </a:p>
        </p:txBody>
      </p:sp>
      <p:sp>
        <p:nvSpPr>
          <p:cNvPr id="61" name="TextBox 61"/>
          <p:cNvSpPr txBox="1"/>
          <p:nvPr/>
        </p:nvSpPr>
        <p:spPr>
          <a:xfrm>
            <a:off x="72324" y="2426438"/>
            <a:ext cx="2895974" cy="304250"/>
          </a:xfrm>
          <a:prstGeom prst="rect">
            <a:avLst/>
          </a:prstGeom>
        </p:spPr>
        <p:txBody>
          <a:bodyPr lIns="0" tIns="0" rIns="0" bIns="0" rtlCol="0" anchor="t">
            <a:spAutoFit/>
          </a:bodyPr>
          <a:lstStyle/>
          <a:p>
            <a:pPr algn="ctr">
              <a:lnSpc>
                <a:spcPts val="2601"/>
              </a:lnSpc>
            </a:pPr>
            <a:r>
              <a:rPr lang="en-US" sz="1858" dirty="0">
                <a:solidFill>
                  <a:srgbClr val="FFFFFF"/>
                </a:solidFill>
                <a:latin typeface="Arial Bold"/>
              </a:rPr>
              <a:t>Distribution by sector</a:t>
            </a:r>
          </a:p>
        </p:txBody>
      </p:sp>
      <p:sp>
        <p:nvSpPr>
          <p:cNvPr id="62" name="TextBox 62"/>
          <p:cNvSpPr txBox="1"/>
          <p:nvPr/>
        </p:nvSpPr>
        <p:spPr>
          <a:xfrm>
            <a:off x="246559" y="124957"/>
            <a:ext cx="7224531" cy="408830"/>
          </a:xfrm>
          <a:prstGeom prst="rect">
            <a:avLst/>
          </a:prstGeom>
        </p:spPr>
        <p:txBody>
          <a:bodyPr lIns="0" tIns="0" rIns="0" bIns="0" rtlCol="0" anchor="t">
            <a:spAutoFit/>
          </a:bodyPr>
          <a:lstStyle/>
          <a:p>
            <a:pPr algn="ctr">
              <a:lnSpc>
                <a:spcPts val="3463"/>
              </a:lnSpc>
            </a:pPr>
            <a:r>
              <a:rPr lang="en-US" sz="2473">
                <a:solidFill>
                  <a:srgbClr val="FFFFFF"/>
                </a:solidFill>
                <a:latin typeface="Arial Bold"/>
              </a:rPr>
              <a:t>DTIF : Disruptive Technologies Innovation Fund  </a:t>
            </a:r>
          </a:p>
        </p:txBody>
      </p:sp>
      <p:sp>
        <p:nvSpPr>
          <p:cNvPr id="63" name="TextBox 63"/>
          <p:cNvSpPr txBox="1"/>
          <p:nvPr/>
        </p:nvSpPr>
        <p:spPr>
          <a:xfrm>
            <a:off x="409899" y="609600"/>
            <a:ext cx="6432515" cy="305212"/>
          </a:xfrm>
          <a:prstGeom prst="rect">
            <a:avLst/>
          </a:prstGeom>
        </p:spPr>
        <p:txBody>
          <a:bodyPr lIns="0" tIns="0" rIns="0" bIns="0" rtlCol="0" anchor="t">
            <a:spAutoFit/>
          </a:bodyPr>
          <a:lstStyle/>
          <a:p>
            <a:pPr algn="ctr">
              <a:lnSpc>
                <a:spcPts val="2647"/>
              </a:lnSpc>
            </a:pPr>
            <a:r>
              <a:rPr lang="en-US" sz="1891">
                <a:solidFill>
                  <a:srgbClr val="FFFFFF"/>
                </a:solidFill>
                <a:latin typeface="Arial Bold"/>
              </a:rPr>
              <a:t>A Project Ireland 2040 National Development Plan Fund </a:t>
            </a:r>
          </a:p>
        </p:txBody>
      </p:sp>
      <p:sp>
        <p:nvSpPr>
          <p:cNvPr id="65" name="TextBox 65"/>
          <p:cNvSpPr txBox="1"/>
          <p:nvPr/>
        </p:nvSpPr>
        <p:spPr>
          <a:xfrm rot="-5400000">
            <a:off x="6948886" y="6020178"/>
            <a:ext cx="963846" cy="367152"/>
          </a:xfrm>
          <a:prstGeom prst="rect">
            <a:avLst/>
          </a:prstGeom>
        </p:spPr>
        <p:txBody>
          <a:bodyPr lIns="0" tIns="0" rIns="0" bIns="0" rtlCol="0" anchor="t">
            <a:spAutoFit/>
          </a:bodyPr>
          <a:lstStyle/>
          <a:p>
            <a:pPr algn="ctr">
              <a:lnSpc>
                <a:spcPts val="1464"/>
              </a:lnSpc>
            </a:pPr>
            <a:r>
              <a:rPr lang="en-US" sz="1045">
                <a:solidFill>
                  <a:srgbClr val="015951"/>
                </a:solidFill>
                <a:latin typeface="Canva Sans Bold"/>
              </a:rPr>
              <a:t>HEALTH &amp; WELLBEING</a:t>
            </a:r>
            <a:r>
              <a:rPr lang="en-US" sz="1045">
                <a:solidFill>
                  <a:srgbClr val="015951"/>
                </a:solidFill>
                <a:latin typeface="Canva Sans Bold Italics"/>
              </a:rPr>
              <a:t> </a:t>
            </a:r>
          </a:p>
        </p:txBody>
      </p:sp>
      <p:sp>
        <p:nvSpPr>
          <p:cNvPr id="66" name="TextBox 66"/>
          <p:cNvSpPr txBox="1"/>
          <p:nvPr/>
        </p:nvSpPr>
        <p:spPr>
          <a:xfrm rot="-5400000">
            <a:off x="7568560" y="5940829"/>
            <a:ext cx="1039572" cy="601575"/>
          </a:xfrm>
          <a:prstGeom prst="rect">
            <a:avLst/>
          </a:prstGeom>
        </p:spPr>
        <p:txBody>
          <a:bodyPr lIns="0" tIns="0" rIns="0" bIns="0" rtlCol="0" anchor="t">
            <a:spAutoFit/>
          </a:bodyPr>
          <a:lstStyle/>
          <a:p>
            <a:pPr algn="ctr">
              <a:lnSpc>
                <a:spcPts val="1174"/>
              </a:lnSpc>
            </a:pPr>
            <a:r>
              <a:rPr lang="en-US" sz="839">
                <a:solidFill>
                  <a:srgbClr val="015951"/>
                </a:solidFill>
                <a:latin typeface="Canva Sans Bold"/>
              </a:rPr>
              <a:t>ICT, DIGITAL PLATFORMS, CONTENT &amp; APPLICATIONS </a:t>
            </a:r>
          </a:p>
        </p:txBody>
      </p:sp>
      <p:sp>
        <p:nvSpPr>
          <p:cNvPr id="67" name="TextBox 67"/>
          <p:cNvSpPr txBox="1"/>
          <p:nvPr/>
        </p:nvSpPr>
        <p:spPr>
          <a:xfrm rot="-5400000">
            <a:off x="8366138" y="6006918"/>
            <a:ext cx="1036565" cy="447558"/>
          </a:xfrm>
          <a:prstGeom prst="rect">
            <a:avLst/>
          </a:prstGeom>
        </p:spPr>
        <p:txBody>
          <a:bodyPr lIns="0" tIns="0" rIns="0" bIns="0" rtlCol="0" anchor="t">
            <a:spAutoFit/>
          </a:bodyPr>
          <a:lstStyle/>
          <a:p>
            <a:pPr algn="ctr">
              <a:lnSpc>
                <a:spcPts val="1169"/>
              </a:lnSpc>
            </a:pPr>
            <a:r>
              <a:rPr lang="en-US" sz="835">
                <a:solidFill>
                  <a:srgbClr val="015951"/>
                </a:solidFill>
                <a:latin typeface="Canva Sans Bold"/>
              </a:rPr>
              <a:t>ADVANCED MANUFACTURING  &amp; MATERIALS </a:t>
            </a:r>
          </a:p>
        </p:txBody>
      </p:sp>
      <p:sp>
        <p:nvSpPr>
          <p:cNvPr id="68" name="TextBox 68"/>
          <p:cNvSpPr txBox="1"/>
          <p:nvPr/>
        </p:nvSpPr>
        <p:spPr>
          <a:xfrm rot="-5400000">
            <a:off x="9097774" y="6016940"/>
            <a:ext cx="827147" cy="373628"/>
          </a:xfrm>
          <a:prstGeom prst="rect">
            <a:avLst/>
          </a:prstGeom>
        </p:spPr>
        <p:txBody>
          <a:bodyPr lIns="0" tIns="0" rIns="0" bIns="0" rtlCol="0" anchor="t">
            <a:spAutoFit/>
          </a:bodyPr>
          <a:lstStyle/>
          <a:p>
            <a:pPr algn="ctr">
              <a:lnSpc>
                <a:spcPts val="1004"/>
              </a:lnSpc>
            </a:pPr>
            <a:r>
              <a:rPr lang="en-US" sz="717">
                <a:solidFill>
                  <a:srgbClr val="015951"/>
                </a:solidFill>
                <a:latin typeface="Canva Sans Bold"/>
              </a:rPr>
              <a:t>ENERGY, CLIMATE ACTION &amp;  SUSTAINABILITY </a:t>
            </a:r>
          </a:p>
        </p:txBody>
      </p:sp>
      <p:sp>
        <p:nvSpPr>
          <p:cNvPr id="69" name="TextBox 69"/>
          <p:cNvSpPr txBox="1"/>
          <p:nvPr/>
        </p:nvSpPr>
        <p:spPr>
          <a:xfrm rot="-5400000">
            <a:off x="9810755" y="6076835"/>
            <a:ext cx="602872" cy="174791"/>
          </a:xfrm>
          <a:prstGeom prst="rect">
            <a:avLst/>
          </a:prstGeom>
        </p:spPr>
        <p:txBody>
          <a:bodyPr lIns="0" tIns="0" rIns="0" bIns="0" rtlCol="0" anchor="t">
            <a:spAutoFit/>
          </a:bodyPr>
          <a:lstStyle/>
          <a:p>
            <a:pPr algn="ctr">
              <a:lnSpc>
                <a:spcPts val="1464"/>
              </a:lnSpc>
            </a:pPr>
            <a:r>
              <a:rPr lang="en-US" sz="1045">
                <a:solidFill>
                  <a:srgbClr val="015951"/>
                </a:solidFill>
                <a:latin typeface="Canva Sans Bold"/>
              </a:rPr>
              <a:t>FOOD</a:t>
            </a:r>
          </a:p>
        </p:txBody>
      </p:sp>
      <p:sp>
        <p:nvSpPr>
          <p:cNvPr id="70" name="TextBox 70"/>
          <p:cNvSpPr txBox="1"/>
          <p:nvPr/>
        </p:nvSpPr>
        <p:spPr>
          <a:xfrm rot="-5400000">
            <a:off x="10336854" y="6029097"/>
            <a:ext cx="748098" cy="270267"/>
          </a:xfrm>
          <a:prstGeom prst="rect">
            <a:avLst/>
          </a:prstGeom>
        </p:spPr>
        <p:txBody>
          <a:bodyPr lIns="0" tIns="0" rIns="0" bIns="0" rtlCol="0" anchor="t">
            <a:spAutoFit/>
          </a:bodyPr>
          <a:lstStyle/>
          <a:p>
            <a:pPr algn="ctr">
              <a:lnSpc>
                <a:spcPts val="1124"/>
              </a:lnSpc>
            </a:pPr>
            <a:r>
              <a:rPr lang="en-US" sz="803">
                <a:solidFill>
                  <a:srgbClr val="015951"/>
                </a:solidFill>
                <a:latin typeface="Canva Sans Bold"/>
              </a:rPr>
              <a:t>INNOVATION  SERVICES  </a:t>
            </a:r>
          </a:p>
        </p:txBody>
      </p:sp>
      <p:grpSp>
        <p:nvGrpSpPr>
          <p:cNvPr id="71" name="Group 71"/>
          <p:cNvGrpSpPr/>
          <p:nvPr/>
        </p:nvGrpSpPr>
        <p:grpSpPr>
          <a:xfrm>
            <a:off x="7879217" y="4181168"/>
            <a:ext cx="658871" cy="1242322"/>
            <a:chOff x="0" y="0"/>
            <a:chExt cx="220479" cy="415719"/>
          </a:xfrm>
        </p:grpSpPr>
        <p:sp>
          <p:nvSpPr>
            <p:cNvPr id="72" name="Freeform 72"/>
            <p:cNvSpPr/>
            <p:nvPr/>
          </p:nvSpPr>
          <p:spPr>
            <a:xfrm>
              <a:off x="0" y="0"/>
              <a:ext cx="220479" cy="415719"/>
            </a:xfrm>
            <a:custGeom>
              <a:avLst/>
              <a:gdLst/>
              <a:ahLst/>
              <a:cxnLst/>
              <a:rect l="l" t="t" r="r" b="b"/>
              <a:pathLst>
                <a:path w="220479" h="415719">
                  <a:moveTo>
                    <a:pt x="0" y="0"/>
                  </a:moveTo>
                  <a:lnTo>
                    <a:pt x="220479" y="0"/>
                  </a:lnTo>
                  <a:lnTo>
                    <a:pt x="220479" y="415719"/>
                  </a:lnTo>
                  <a:lnTo>
                    <a:pt x="0" y="415719"/>
                  </a:lnTo>
                  <a:close/>
                </a:path>
              </a:pathLst>
            </a:custGeom>
            <a:solidFill>
              <a:srgbClr val="B7DFCE"/>
            </a:solidFill>
          </p:spPr>
          <p:txBody>
            <a:bodyPr/>
            <a:lstStyle/>
            <a:p>
              <a:endParaRPr lang="en-GB"/>
            </a:p>
          </p:txBody>
        </p:sp>
        <p:sp>
          <p:nvSpPr>
            <p:cNvPr id="73" name="TextBox 73"/>
            <p:cNvSpPr txBox="1"/>
            <p:nvPr/>
          </p:nvSpPr>
          <p:spPr>
            <a:xfrm>
              <a:off x="0" y="-38100"/>
              <a:ext cx="220479" cy="453819"/>
            </a:xfrm>
            <a:prstGeom prst="rect">
              <a:avLst/>
            </a:prstGeom>
          </p:spPr>
          <p:txBody>
            <a:bodyPr lIns="33867" tIns="33867" rIns="33867" bIns="33867" rtlCol="0" anchor="ctr"/>
            <a:lstStyle/>
            <a:p>
              <a:pPr algn="ctr">
                <a:lnSpc>
                  <a:spcPts val="1773"/>
                </a:lnSpc>
              </a:pPr>
              <a:endParaRPr/>
            </a:p>
          </p:txBody>
        </p:sp>
      </p:grpSp>
      <p:grpSp>
        <p:nvGrpSpPr>
          <p:cNvPr id="74" name="Group 74"/>
          <p:cNvGrpSpPr/>
          <p:nvPr/>
        </p:nvGrpSpPr>
        <p:grpSpPr>
          <a:xfrm>
            <a:off x="9270466" y="4624413"/>
            <a:ext cx="467077" cy="906731"/>
            <a:chOff x="0" y="0"/>
            <a:chExt cx="156298" cy="303420"/>
          </a:xfrm>
        </p:grpSpPr>
        <p:sp>
          <p:nvSpPr>
            <p:cNvPr id="75" name="Freeform 75"/>
            <p:cNvSpPr/>
            <p:nvPr/>
          </p:nvSpPr>
          <p:spPr>
            <a:xfrm>
              <a:off x="0" y="0"/>
              <a:ext cx="156298" cy="303420"/>
            </a:xfrm>
            <a:custGeom>
              <a:avLst/>
              <a:gdLst/>
              <a:ahLst/>
              <a:cxnLst/>
              <a:rect l="l" t="t" r="r" b="b"/>
              <a:pathLst>
                <a:path w="156298" h="303420">
                  <a:moveTo>
                    <a:pt x="0" y="0"/>
                  </a:moveTo>
                  <a:lnTo>
                    <a:pt x="156298" y="0"/>
                  </a:lnTo>
                  <a:lnTo>
                    <a:pt x="156298" y="303420"/>
                  </a:lnTo>
                  <a:lnTo>
                    <a:pt x="0" y="303420"/>
                  </a:lnTo>
                  <a:close/>
                </a:path>
              </a:pathLst>
            </a:custGeom>
            <a:solidFill>
              <a:srgbClr val="B7DFCE"/>
            </a:solidFill>
          </p:spPr>
          <p:txBody>
            <a:bodyPr/>
            <a:lstStyle/>
            <a:p>
              <a:endParaRPr lang="en-GB"/>
            </a:p>
          </p:txBody>
        </p:sp>
        <p:sp>
          <p:nvSpPr>
            <p:cNvPr id="76" name="TextBox 76"/>
            <p:cNvSpPr txBox="1"/>
            <p:nvPr/>
          </p:nvSpPr>
          <p:spPr>
            <a:xfrm>
              <a:off x="0" y="-38100"/>
              <a:ext cx="156298" cy="341520"/>
            </a:xfrm>
            <a:prstGeom prst="rect">
              <a:avLst/>
            </a:prstGeom>
          </p:spPr>
          <p:txBody>
            <a:bodyPr lIns="33867" tIns="33867" rIns="33867" bIns="33867" rtlCol="0" anchor="ctr"/>
            <a:lstStyle/>
            <a:p>
              <a:pPr algn="ctr">
                <a:lnSpc>
                  <a:spcPts val="1773"/>
                </a:lnSpc>
              </a:pPr>
              <a:endParaRPr/>
            </a:p>
          </p:txBody>
        </p:sp>
      </p:grpSp>
      <p:grpSp>
        <p:nvGrpSpPr>
          <p:cNvPr id="77" name="Group 77"/>
          <p:cNvGrpSpPr/>
          <p:nvPr/>
        </p:nvGrpSpPr>
        <p:grpSpPr>
          <a:xfrm>
            <a:off x="9902472" y="4741583"/>
            <a:ext cx="465112" cy="849535"/>
            <a:chOff x="0" y="0"/>
            <a:chExt cx="155641" cy="284280"/>
          </a:xfrm>
        </p:grpSpPr>
        <p:sp>
          <p:nvSpPr>
            <p:cNvPr id="78" name="Freeform 78"/>
            <p:cNvSpPr/>
            <p:nvPr/>
          </p:nvSpPr>
          <p:spPr>
            <a:xfrm>
              <a:off x="0" y="0"/>
              <a:ext cx="155641" cy="284280"/>
            </a:xfrm>
            <a:custGeom>
              <a:avLst/>
              <a:gdLst/>
              <a:ahLst/>
              <a:cxnLst/>
              <a:rect l="l" t="t" r="r" b="b"/>
              <a:pathLst>
                <a:path w="155641" h="284280">
                  <a:moveTo>
                    <a:pt x="0" y="0"/>
                  </a:moveTo>
                  <a:lnTo>
                    <a:pt x="155641" y="0"/>
                  </a:lnTo>
                  <a:lnTo>
                    <a:pt x="155641" y="284280"/>
                  </a:lnTo>
                  <a:lnTo>
                    <a:pt x="0" y="284280"/>
                  </a:lnTo>
                  <a:close/>
                </a:path>
              </a:pathLst>
            </a:custGeom>
            <a:solidFill>
              <a:srgbClr val="B7DFCE"/>
            </a:solidFill>
          </p:spPr>
          <p:txBody>
            <a:bodyPr/>
            <a:lstStyle/>
            <a:p>
              <a:endParaRPr lang="en-GB"/>
            </a:p>
          </p:txBody>
        </p:sp>
        <p:sp>
          <p:nvSpPr>
            <p:cNvPr id="79" name="TextBox 79"/>
            <p:cNvSpPr txBox="1"/>
            <p:nvPr/>
          </p:nvSpPr>
          <p:spPr>
            <a:xfrm>
              <a:off x="0" y="-38100"/>
              <a:ext cx="155641" cy="322380"/>
            </a:xfrm>
            <a:prstGeom prst="rect">
              <a:avLst/>
            </a:prstGeom>
          </p:spPr>
          <p:txBody>
            <a:bodyPr lIns="33867" tIns="33867" rIns="33867" bIns="33867" rtlCol="0" anchor="ctr"/>
            <a:lstStyle/>
            <a:p>
              <a:pPr algn="ctr">
                <a:lnSpc>
                  <a:spcPts val="1773"/>
                </a:lnSpc>
              </a:pPr>
              <a:endParaRPr/>
            </a:p>
          </p:txBody>
        </p:sp>
      </p:grpSp>
      <p:grpSp>
        <p:nvGrpSpPr>
          <p:cNvPr id="80" name="Group 80"/>
          <p:cNvGrpSpPr/>
          <p:nvPr/>
        </p:nvGrpSpPr>
        <p:grpSpPr>
          <a:xfrm>
            <a:off x="8604822" y="3228724"/>
            <a:ext cx="3577996" cy="401054"/>
            <a:chOff x="0" y="0"/>
            <a:chExt cx="2533792" cy="284010"/>
          </a:xfrm>
        </p:grpSpPr>
        <p:sp>
          <p:nvSpPr>
            <p:cNvPr id="81" name="Freeform 81"/>
            <p:cNvSpPr/>
            <p:nvPr/>
          </p:nvSpPr>
          <p:spPr>
            <a:xfrm>
              <a:off x="0" y="0"/>
              <a:ext cx="2533792" cy="284010"/>
            </a:xfrm>
            <a:custGeom>
              <a:avLst/>
              <a:gdLst/>
              <a:ahLst/>
              <a:cxnLst/>
              <a:rect l="l" t="t" r="r" b="b"/>
              <a:pathLst>
                <a:path w="2533792" h="284010">
                  <a:moveTo>
                    <a:pt x="0" y="0"/>
                  </a:moveTo>
                  <a:lnTo>
                    <a:pt x="2533792" y="0"/>
                  </a:lnTo>
                  <a:lnTo>
                    <a:pt x="2533792" y="284010"/>
                  </a:lnTo>
                  <a:lnTo>
                    <a:pt x="0" y="284010"/>
                  </a:lnTo>
                  <a:close/>
                </a:path>
              </a:pathLst>
            </a:custGeom>
            <a:solidFill>
              <a:srgbClr val="3D8978"/>
            </a:solidFill>
          </p:spPr>
          <p:txBody>
            <a:bodyPr/>
            <a:lstStyle/>
            <a:p>
              <a:endParaRPr lang="en-GB"/>
            </a:p>
          </p:txBody>
        </p:sp>
        <p:sp>
          <p:nvSpPr>
            <p:cNvPr id="82" name="TextBox 82"/>
            <p:cNvSpPr txBox="1"/>
            <p:nvPr/>
          </p:nvSpPr>
          <p:spPr>
            <a:xfrm>
              <a:off x="0" y="-38100"/>
              <a:ext cx="2533792" cy="322110"/>
            </a:xfrm>
            <a:prstGeom prst="rect">
              <a:avLst/>
            </a:prstGeom>
          </p:spPr>
          <p:txBody>
            <a:bodyPr lIns="33867" tIns="33867" rIns="33867" bIns="33867" rtlCol="0" anchor="ctr"/>
            <a:lstStyle/>
            <a:p>
              <a:pPr algn="ctr">
                <a:lnSpc>
                  <a:spcPts val="1773"/>
                </a:lnSpc>
              </a:pPr>
              <a:endParaRPr/>
            </a:p>
          </p:txBody>
        </p:sp>
      </p:grpSp>
      <p:sp>
        <p:nvSpPr>
          <p:cNvPr id="83" name="TextBox 83"/>
          <p:cNvSpPr txBox="1"/>
          <p:nvPr/>
        </p:nvSpPr>
        <p:spPr>
          <a:xfrm>
            <a:off x="8739751" y="3299957"/>
            <a:ext cx="3266779" cy="245645"/>
          </a:xfrm>
          <a:prstGeom prst="rect">
            <a:avLst/>
          </a:prstGeom>
        </p:spPr>
        <p:txBody>
          <a:bodyPr lIns="0" tIns="0" rIns="0" bIns="0" rtlCol="0" anchor="t">
            <a:spAutoFit/>
          </a:bodyPr>
          <a:lstStyle/>
          <a:p>
            <a:pPr algn="ctr">
              <a:lnSpc>
                <a:spcPts val="2093"/>
              </a:lnSpc>
            </a:pPr>
            <a:r>
              <a:rPr lang="en-US" sz="1495" dirty="0">
                <a:solidFill>
                  <a:srgbClr val="FFFFFF"/>
                </a:solidFill>
                <a:latin typeface="Arial Bold"/>
              </a:rPr>
              <a:t>Spend Commitment across Sectors</a:t>
            </a:r>
          </a:p>
        </p:txBody>
      </p:sp>
      <p:grpSp>
        <p:nvGrpSpPr>
          <p:cNvPr id="84" name="Group 84"/>
          <p:cNvGrpSpPr/>
          <p:nvPr/>
        </p:nvGrpSpPr>
        <p:grpSpPr>
          <a:xfrm>
            <a:off x="7276724" y="3069194"/>
            <a:ext cx="362597" cy="2548894"/>
            <a:chOff x="0" y="0"/>
            <a:chExt cx="121336" cy="852938"/>
          </a:xfrm>
        </p:grpSpPr>
        <p:sp>
          <p:nvSpPr>
            <p:cNvPr id="85" name="Freeform 85"/>
            <p:cNvSpPr/>
            <p:nvPr/>
          </p:nvSpPr>
          <p:spPr>
            <a:xfrm>
              <a:off x="0" y="0"/>
              <a:ext cx="121336" cy="852938"/>
            </a:xfrm>
            <a:custGeom>
              <a:avLst/>
              <a:gdLst/>
              <a:ahLst/>
              <a:cxnLst/>
              <a:rect l="l" t="t" r="r" b="b"/>
              <a:pathLst>
                <a:path w="121336" h="852938">
                  <a:moveTo>
                    <a:pt x="0" y="0"/>
                  </a:moveTo>
                  <a:lnTo>
                    <a:pt x="121336" y="0"/>
                  </a:lnTo>
                  <a:lnTo>
                    <a:pt x="121336" y="852938"/>
                  </a:lnTo>
                  <a:lnTo>
                    <a:pt x="0" y="852938"/>
                  </a:lnTo>
                  <a:close/>
                </a:path>
              </a:pathLst>
            </a:custGeom>
            <a:solidFill>
              <a:srgbClr val="FFFFFF"/>
            </a:solidFill>
          </p:spPr>
          <p:txBody>
            <a:bodyPr/>
            <a:lstStyle/>
            <a:p>
              <a:endParaRPr lang="en-GB"/>
            </a:p>
          </p:txBody>
        </p:sp>
        <p:sp>
          <p:nvSpPr>
            <p:cNvPr id="86" name="TextBox 86"/>
            <p:cNvSpPr txBox="1"/>
            <p:nvPr/>
          </p:nvSpPr>
          <p:spPr>
            <a:xfrm>
              <a:off x="0" y="-38100"/>
              <a:ext cx="121336" cy="891038"/>
            </a:xfrm>
            <a:prstGeom prst="rect">
              <a:avLst/>
            </a:prstGeom>
          </p:spPr>
          <p:txBody>
            <a:bodyPr lIns="33867" tIns="33867" rIns="33867" bIns="33867" rtlCol="0" anchor="ctr"/>
            <a:lstStyle/>
            <a:p>
              <a:pPr algn="ctr">
                <a:lnSpc>
                  <a:spcPts val="1773"/>
                </a:lnSpc>
              </a:pPr>
              <a:endParaRPr/>
            </a:p>
          </p:txBody>
        </p:sp>
      </p:grpSp>
      <p:sp>
        <p:nvSpPr>
          <p:cNvPr id="87" name="Freeform 87"/>
          <p:cNvSpPr/>
          <p:nvPr/>
        </p:nvSpPr>
        <p:spPr>
          <a:xfrm>
            <a:off x="7276724" y="3150783"/>
            <a:ext cx="334119" cy="391187"/>
          </a:xfrm>
          <a:custGeom>
            <a:avLst/>
            <a:gdLst/>
            <a:ahLst/>
            <a:cxnLst/>
            <a:rect l="l" t="t" r="r" b="b"/>
            <a:pathLst>
              <a:path w="501179" h="586780">
                <a:moveTo>
                  <a:pt x="0" y="0"/>
                </a:moveTo>
                <a:lnTo>
                  <a:pt x="501179" y="0"/>
                </a:lnTo>
                <a:lnTo>
                  <a:pt x="501179" y="586780"/>
                </a:lnTo>
                <a:lnTo>
                  <a:pt x="0" y="586780"/>
                </a:lnTo>
                <a:lnTo>
                  <a:pt x="0" y="0"/>
                </a:lnTo>
                <a:close/>
              </a:path>
            </a:pathLst>
          </a:custGeom>
          <a:blipFill>
            <a:blip r:embed="rId18"/>
            <a:stretch>
              <a:fillRect l="-14928" r="-17505"/>
            </a:stretch>
          </a:blipFill>
        </p:spPr>
        <p:txBody>
          <a:bodyPr/>
          <a:lstStyle/>
          <a:p>
            <a:endParaRPr lang="en-GB"/>
          </a:p>
        </p:txBody>
      </p:sp>
      <p:sp>
        <p:nvSpPr>
          <p:cNvPr id="88" name="TextBox 88"/>
          <p:cNvSpPr txBox="1"/>
          <p:nvPr/>
        </p:nvSpPr>
        <p:spPr>
          <a:xfrm rot="-5400000">
            <a:off x="6784817" y="4699983"/>
            <a:ext cx="1309045" cy="234936"/>
          </a:xfrm>
          <a:prstGeom prst="rect">
            <a:avLst/>
          </a:prstGeom>
        </p:spPr>
        <p:txBody>
          <a:bodyPr lIns="0" tIns="0" rIns="0" bIns="0" rtlCol="0" anchor="t">
            <a:spAutoFit/>
          </a:bodyPr>
          <a:lstStyle/>
          <a:p>
            <a:pPr algn="ctr">
              <a:lnSpc>
                <a:spcPts val="2043"/>
              </a:lnSpc>
            </a:pPr>
            <a:r>
              <a:rPr lang="en-US" sz="1459">
                <a:solidFill>
                  <a:srgbClr val="085D4D"/>
                </a:solidFill>
                <a:latin typeface="Arial Bold"/>
              </a:rPr>
              <a:t>€ 227,736,205</a:t>
            </a:r>
          </a:p>
        </p:txBody>
      </p:sp>
      <p:grpSp>
        <p:nvGrpSpPr>
          <p:cNvPr id="89" name="Group 89"/>
          <p:cNvGrpSpPr/>
          <p:nvPr/>
        </p:nvGrpSpPr>
        <p:grpSpPr>
          <a:xfrm>
            <a:off x="8012140" y="4162928"/>
            <a:ext cx="362597" cy="1479992"/>
            <a:chOff x="0" y="0"/>
            <a:chExt cx="121336" cy="495251"/>
          </a:xfrm>
        </p:grpSpPr>
        <p:sp>
          <p:nvSpPr>
            <p:cNvPr id="90" name="Freeform 90"/>
            <p:cNvSpPr/>
            <p:nvPr/>
          </p:nvSpPr>
          <p:spPr>
            <a:xfrm>
              <a:off x="0" y="0"/>
              <a:ext cx="121336" cy="495251"/>
            </a:xfrm>
            <a:custGeom>
              <a:avLst/>
              <a:gdLst/>
              <a:ahLst/>
              <a:cxnLst/>
              <a:rect l="l" t="t" r="r" b="b"/>
              <a:pathLst>
                <a:path w="121336" h="495251">
                  <a:moveTo>
                    <a:pt x="0" y="0"/>
                  </a:moveTo>
                  <a:lnTo>
                    <a:pt x="121336" y="0"/>
                  </a:lnTo>
                  <a:lnTo>
                    <a:pt x="121336" y="495251"/>
                  </a:lnTo>
                  <a:lnTo>
                    <a:pt x="0" y="495251"/>
                  </a:lnTo>
                  <a:close/>
                </a:path>
              </a:pathLst>
            </a:custGeom>
            <a:solidFill>
              <a:srgbClr val="FFFFFF"/>
            </a:solidFill>
          </p:spPr>
          <p:txBody>
            <a:bodyPr/>
            <a:lstStyle/>
            <a:p>
              <a:endParaRPr lang="en-GB"/>
            </a:p>
          </p:txBody>
        </p:sp>
        <p:sp>
          <p:nvSpPr>
            <p:cNvPr id="91" name="TextBox 91"/>
            <p:cNvSpPr txBox="1"/>
            <p:nvPr/>
          </p:nvSpPr>
          <p:spPr>
            <a:xfrm>
              <a:off x="0" y="-38100"/>
              <a:ext cx="121336" cy="533351"/>
            </a:xfrm>
            <a:prstGeom prst="rect">
              <a:avLst/>
            </a:prstGeom>
          </p:spPr>
          <p:txBody>
            <a:bodyPr lIns="33867" tIns="33867" rIns="33867" bIns="33867" rtlCol="0" anchor="ctr"/>
            <a:lstStyle/>
            <a:p>
              <a:pPr algn="ctr">
                <a:lnSpc>
                  <a:spcPts val="1773"/>
                </a:lnSpc>
              </a:pPr>
              <a:endParaRPr/>
            </a:p>
          </p:txBody>
        </p:sp>
      </p:grpSp>
      <p:sp>
        <p:nvSpPr>
          <p:cNvPr id="92" name="TextBox 92"/>
          <p:cNvSpPr txBox="1"/>
          <p:nvPr/>
        </p:nvSpPr>
        <p:spPr>
          <a:xfrm rot="-5400000">
            <a:off x="7519090" y="4787280"/>
            <a:ext cx="1309045" cy="234936"/>
          </a:xfrm>
          <a:prstGeom prst="rect">
            <a:avLst/>
          </a:prstGeom>
        </p:spPr>
        <p:txBody>
          <a:bodyPr lIns="0" tIns="0" rIns="0" bIns="0" rtlCol="0" anchor="t">
            <a:spAutoFit/>
          </a:bodyPr>
          <a:lstStyle/>
          <a:p>
            <a:pPr algn="ctr">
              <a:lnSpc>
                <a:spcPts val="2043"/>
              </a:lnSpc>
            </a:pPr>
            <a:r>
              <a:rPr lang="en-US" sz="1459">
                <a:solidFill>
                  <a:srgbClr val="085D4D"/>
                </a:solidFill>
                <a:latin typeface="Arial Bold"/>
              </a:rPr>
              <a:t>€ 70,380,617</a:t>
            </a:r>
          </a:p>
        </p:txBody>
      </p:sp>
      <p:grpSp>
        <p:nvGrpSpPr>
          <p:cNvPr id="93" name="Group 93"/>
          <p:cNvGrpSpPr/>
          <p:nvPr/>
        </p:nvGrpSpPr>
        <p:grpSpPr>
          <a:xfrm>
            <a:off x="8624403" y="4646351"/>
            <a:ext cx="481135" cy="781390"/>
            <a:chOff x="0" y="0"/>
            <a:chExt cx="161003" cy="261477"/>
          </a:xfrm>
        </p:grpSpPr>
        <p:sp>
          <p:nvSpPr>
            <p:cNvPr id="94" name="Freeform 94"/>
            <p:cNvSpPr/>
            <p:nvPr/>
          </p:nvSpPr>
          <p:spPr>
            <a:xfrm>
              <a:off x="0" y="0"/>
              <a:ext cx="161003" cy="261477"/>
            </a:xfrm>
            <a:custGeom>
              <a:avLst/>
              <a:gdLst/>
              <a:ahLst/>
              <a:cxnLst/>
              <a:rect l="l" t="t" r="r" b="b"/>
              <a:pathLst>
                <a:path w="161003" h="261477">
                  <a:moveTo>
                    <a:pt x="0" y="0"/>
                  </a:moveTo>
                  <a:lnTo>
                    <a:pt x="161003" y="0"/>
                  </a:lnTo>
                  <a:lnTo>
                    <a:pt x="161003" y="261477"/>
                  </a:lnTo>
                  <a:lnTo>
                    <a:pt x="0" y="261477"/>
                  </a:lnTo>
                  <a:close/>
                </a:path>
              </a:pathLst>
            </a:custGeom>
            <a:solidFill>
              <a:srgbClr val="B7DFCE"/>
            </a:solidFill>
          </p:spPr>
          <p:txBody>
            <a:bodyPr/>
            <a:lstStyle/>
            <a:p>
              <a:endParaRPr lang="en-GB"/>
            </a:p>
          </p:txBody>
        </p:sp>
        <p:sp>
          <p:nvSpPr>
            <p:cNvPr id="95" name="TextBox 95"/>
            <p:cNvSpPr txBox="1"/>
            <p:nvPr/>
          </p:nvSpPr>
          <p:spPr>
            <a:xfrm>
              <a:off x="0" y="-38100"/>
              <a:ext cx="161003" cy="299577"/>
            </a:xfrm>
            <a:prstGeom prst="rect">
              <a:avLst/>
            </a:prstGeom>
          </p:spPr>
          <p:txBody>
            <a:bodyPr lIns="33867" tIns="33867" rIns="33867" bIns="33867" rtlCol="0" anchor="ctr"/>
            <a:lstStyle/>
            <a:p>
              <a:pPr algn="ctr">
                <a:lnSpc>
                  <a:spcPts val="1773"/>
                </a:lnSpc>
              </a:pPr>
              <a:endParaRPr/>
            </a:p>
          </p:txBody>
        </p:sp>
      </p:grpSp>
      <p:grpSp>
        <p:nvGrpSpPr>
          <p:cNvPr id="96" name="Group 96"/>
          <p:cNvGrpSpPr/>
          <p:nvPr/>
        </p:nvGrpSpPr>
        <p:grpSpPr>
          <a:xfrm>
            <a:off x="8702439" y="4308500"/>
            <a:ext cx="301247" cy="1352661"/>
            <a:chOff x="0" y="0"/>
            <a:chExt cx="100806" cy="452642"/>
          </a:xfrm>
        </p:grpSpPr>
        <p:sp>
          <p:nvSpPr>
            <p:cNvPr id="97" name="Freeform 97"/>
            <p:cNvSpPr/>
            <p:nvPr/>
          </p:nvSpPr>
          <p:spPr>
            <a:xfrm>
              <a:off x="0" y="0"/>
              <a:ext cx="100806" cy="452642"/>
            </a:xfrm>
            <a:custGeom>
              <a:avLst/>
              <a:gdLst/>
              <a:ahLst/>
              <a:cxnLst/>
              <a:rect l="l" t="t" r="r" b="b"/>
              <a:pathLst>
                <a:path w="100806" h="452642">
                  <a:moveTo>
                    <a:pt x="0" y="0"/>
                  </a:moveTo>
                  <a:lnTo>
                    <a:pt x="100806" y="0"/>
                  </a:lnTo>
                  <a:lnTo>
                    <a:pt x="100806" y="452642"/>
                  </a:lnTo>
                  <a:lnTo>
                    <a:pt x="0" y="452642"/>
                  </a:lnTo>
                  <a:close/>
                </a:path>
              </a:pathLst>
            </a:custGeom>
            <a:solidFill>
              <a:srgbClr val="FFFFFF"/>
            </a:solidFill>
          </p:spPr>
          <p:txBody>
            <a:bodyPr/>
            <a:lstStyle/>
            <a:p>
              <a:endParaRPr lang="en-GB"/>
            </a:p>
          </p:txBody>
        </p:sp>
        <p:sp>
          <p:nvSpPr>
            <p:cNvPr id="98" name="TextBox 98"/>
            <p:cNvSpPr txBox="1"/>
            <p:nvPr/>
          </p:nvSpPr>
          <p:spPr>
            <a:xfrm>
              <a:off x="0" y="-38100"/>
              <a:ext cx="100806" cy="490742"/>
            </a:xfrm>
            <a:prstGeom prst="rect">
              <a:avLst/>
            </a:prstGeom>
          </p:spPr>
          <p:txBody>
            <a:bodyPr lIns="33867" tIns="33867" rIns="33867" bIns="33867" rtlCol="0" anchor="ctr"/>
            <a:lstStyle/>
            <a:p>
              <a:pPr algn="ctr">
                <a:lnSpc>
                  <a:spcPts val="1773"/>
                </a:lnSpc>
              </a:pPr>
              <a:endParaRPr/>
            </a:p>
          </p:txBody>
        </p:sp>
      </p:grpSp>
      <p:sp>
        <p:nvSpPr>
          <p:cNvPr id="99" name="TextBox 99"/>
          <p:cNvSpPr txBox="1"/>
          <p:nvPr/>
        </p:nvSpPr>
        <p:spPr>
          <a:xfrm rot="-5400000">
            <a:off x="8201451" y="4785456"/>
            <a:ext cx="1309045" cy="234936"/>
          </a:xfrm>
          <a:prstGeom prst="rect">
            <a:avLst/>
          </a:prstGeom>
        </p:spPr>
        <p:txBody>
          <a:bodyPr lIns="0" tIns="0" rIns="0" bIns="0" rtlCol="0" anchor="t">
            <a:spAutoFit/>
          </a:bodyPr>
          <a:lstStyle/>
          <a:p>
            <a:pPr algn="ctr">
              <a:lnSpc>
                <a:spcPts val="2043"/>
              </a:lnSpc>
            </a:pPr>
            <a:r>
              <a:rPr lang="en-US" sz="1459">
                <a:solidFill>
                  <a:srgbClr val="085D4D"/>
                </a:solidFill>
                <a:latin typeface="Arial Bold"/>
              </a:rPr>
              <a:t>€ 31,379,706</a:t>
            </a:r>
          </a:p>
        </p:txBody>
      </p:sp>
      <p:grpSp>
        <p:nvGrpSpPr>
          <p:cNvPr id="100" name="Group 100"/>
          <p:cNvGrpSpPr/>
          <p:nvPr/>
        </p:nvGrpSpPr>
        <p:grpSpPr>
          <a:xfrm>
            <a:off x="9367074" y="4265428"/>
            <a:ext cx="301247" cy="1352661"/>
            <a:chOff x="0" y="0"/>
            <a:chExt cx="100806" cy="452642"/>
          </a:xfrm>
        </p:grpSpPr>
        <p:sp>
          <p:nvSpPr>
            <p:cNvPr id="101" name="Freeform 101"/>
            <p:cNvSpPr/>
            <p:nvPr/>
          </p:nvSpPr>
          <p:spPr>
            <a:xfrm>
              <a:off x="0" y="0"/>
              <a:ext cx="100806" cy="452642"/>
            </a:xfrm>
            <a:custGeom>
              <a:avLst/>
              <a:gdLst/>
              <a:ahLst/>
              <a:cxnLst/>
              <a:rect l="l" t="t" r="r" b="b"/>
              <a:pathLst>
                <a:path w="100806" h="452642">
                  <a:moveTo>
                    <a:pt x="0" y="0"/>
                  </a:moveTo>
                  <a:lnTo>
                    <a:pt x="100806" y="0"/>
                  </a:lnTo>
                  <a:lnTo>
                    <a:pt x="100806" y="452642"/>
                  </a:lnTo>
                  <a:lnTo>
                    <a:pt x="0" y="452642"/>
                  </a:lnTo>
                  <a:close/>
                </a:path>
              </a:pathLst>
            </a:custGeom>
            <a:solidFill>
              <a:srgbClr val="FFFFFF"/>
            </a:solidFill>
          </p:spPr>
          <p:txBody>
            <a:bodyPr/>
            <a:lstStyle/>
            <a:p>
              <a:endParaRPr lang="en-GB"/>
            </a:p>
          </p:txBody>
        </p:sp>
        <p:sp>
          <p:nvSpPr>
            <p:cNvPr id="102" name="TextBox 102"/>
            <p:cNvSpPr txBox="1"/>
            <p:nvPr/>
          </p:nvSpPr>
          <p:spPr>
            <a:xfrm>
              <a:off x="0" y="-38100"/>
              <a:ext cx="100806" cy="490742"/>
            </a:xfrm>
            <a:prstGeom prst="rect">
              <a:avLst/>
            </a:prstGeom>
          </p:spPr>
          <p:txBody>
            <a:bodyPr lIns="33867" tIns="33867" rIns="33867" bIns="33867" rtlCol="0" anchor="ctr"/>
            <a:lstStyle/>
            <a:p>
              <a:pPr algn="ctr">
                <a:lnSpc>
                  <a:spcPts val="1773"/>
                </a:lnSpc>
              </a:pPr>
              <a:endParaRPr/>
            </a:p>
          </p:txBody>
        </p:sp>
      </p:grpSp>
      <p:sp>
        <p:nvSpPr>
          <p:cNvPr id="103" name="TextBox 103"/>
          <p:cNvSpPr txBox="1"/>
          <p:nvPr/>
        </p:nvSpPr>
        <p:spPr>
          <a:xfrm rot="-5400000">
            <a:off x="8858862" y="4802482"/>
            <a:ext cx="1309045" cy="234936"/>
          </a:xfrm>
          <a:prstGeom prst="rect">
            <a:avLst/>
          </a:prstGeom>
        </p:spPr>
        <p:txBody>
          <a:bodyPr lIns="0" tIns="0" rIns="0" bIns="0" rtlCol="0" anchor="t">
            <a:spAutoFit/>
          </a:bodyPr>
          <a:lstStyle/>
          <a:p>
            <a:pPr algn="ctr">
              <a:lnSpc>
                <a:spcPts val="2043"/>
              </a:lnSpc>
            </a:pPr>
            <a:r>
              <a:rPr lang="en-US" sz="1459">
                <a:solidFill>
                  <a:srgbClr val="085D4D"/>
                </a:solidFill>
                <a:latin typeface="Arial Bold"/>
              </a:rPr>
              <a:t>€ 29,436,796</a:t>
            </a:r>
          </a:p>
        </p:txBody>
      </p:sp>
      <p:grpSp>
        <p:nvGrpSpPr>
          <p:cNvPr id="104" name="Group 104"/>
          <p:cNvGrpSpPr/>
          <p:nvPr/>
        </p:nvGrpSpPr>
        <p:grpSpPr>
          <a:xfrm>
            <a:off x="9983657" y="4459227"/>
            <a:ext cx="301247" cy="1149456"/>
            <a:chOff x="0" y="0"/>
            <a:chExt cx="100806" cy="384643"/>
          </a:xfrm>
        </p:grpSpPr>
        <p:sp>
          <p:nvSpPr>
            <p:cNvPr id="105" name="Freeform 105"/>
            <p:cNvSpPr/>
            <p:nvPr/>
          </p:nvSpPr>
          <p:spPr>
            <a:xfrm>
              <a:off x="0" y="0"/>
              <a:ext cx="100806" cy="384643"/>
            </a:xfrm>
            <a:custGeom>
              <a:avLst/>
              <a:gdLst/>
              <a:ahLst/>
              <a:cxnLst/>
              <a:rect l="l" t="t" r="r" b="b"/>
              <a:pathLst>
                <a:path w="100806" h="384643">
                  <a:moveTo>
                    <a:pt x="0" y="0"/>
                  </a:moveTo>
                  <a:lnTo>
                    <a:pt x="100806" y="0"/>
                  </a:lnTo>
                  <a:lnTo>
                    <a:pt x="100806" y="384643"/>
                  </a:lnTo>
                  <a:lnTo>
                    <a:pt x="0" y="384643"/>
                  </a:lnTo>
                  <a:close/>
                </a:path>
              </a:pathLst>
            </a:custGeom>
            <a:solidFill>
              <a:srgbClr val="FFFFFF"/>
            </a:solidFill>
          </p:spPr>
          <p:txBody>
            <a:bodyPr/>
            <a:lstStyle/>
            <a:p>
              <a:endParaRPr lang="en-GB"/>
            </a:p>
          </p:txBody>
        </p:sp>
        <p:sp>
          <p:nvSpPr>
            <p:cNvPr id="106" name="TextBox 106"/>
            <p:cNvSpPr txBox="1"/>
            <p:nvPr/>
          </p:nvSpPr>
          <p:spPr>
            <a:xfrm>
              <a:off x="0" y="-38100"/>
              <a:ext cx="100806" cy="422743"/>
            </a:xfrm>
            <a:prstGeom prst="rect">
              <a:avLst/>
            </a:prstGeom>
          </p:spPr>
          <p:txBody>
            <a:bodyPr lIns="33867" tIns="33867" rIns="33867" bIns="33867" rtlCol="0" anchor="ctr"/>
            <a:lstStyle/>
            <a:p>
              <a:pPr algn="ctr">
                <a:lnSpc>
                  <a:spcPts val="1773"/>
                </a:lnSpc>
              </a:pPr>
              <a:endParaRPr/>
            </a:p>
          </p:txBody>
        </p:sp>
      </p:grpSp>
      <p:sp>
        <p:nvSpPr>
          <p:cNvPr id="107" name="TextBox 107"/>
          <p:cNvSpPr txBox="1"/>
          <p:nvPr/>
        </p:nvSpPr>
        <p:spPr>
          <a:xfrm rot="-5400000">
            <a:off x="9467571" y="4850463"/>
            <a:ext cx="1309045" cy="234936"/>
          </a:xfrm>
          <a:prstGeom prst="rect">
            <a:avLst/>
          </a:prstGeom>
        </p:spPr>
        <p:txBody>
          <a:bodyPr lIns="0" tIns="0" rIns="0" bIns="0" rtlCol="0" anchor="t">
            <a:spAutoFit/>
          </a:bodyPr>
          <a:lstStyle/>
          <a:p>
            <a:pPr algn="ctr">
              <a:lnSpc>
                <a:spcPts val="2043"/>
              </a:lnSpc>
            </a:pPr>
            <a:r>
              <a:rPr lang="en-US" sz="1459">
                <a:solidFill>
                  <a:srgbClr val="085D4D"/>
                </a:solidFill>
                <a:latin typeface="Arial Bold"/>
              </a:rPr>
              <a:t>€ 6,546,644</a:t>
            </a:r>
          </a:p>
        </p:txBody>
      </p:sp>
      <p:grpSp>
        <p:nvGrpSpPr>
          <p:cNvPr id="108" name="Group 108"/>
          <p:cNvGrpSpPr/>
          <p:nvPr/>
        </p:nvGrpSpPr>
        <p:grpSpPr>
          <a:xfrm>
            <a:off x="10491865" y="4759149"/>
            <a:ext cx="465112" cy="849535"/>
            <a:chOff x="0" y="0"/>
            <a:chExt cx="155641" cy="284280"/>
          </a:xfrm>
        </p:grpSpPr>
        <p:sp>
          <p:nvSpPr>
            <p:cNvPr id="109" name="Freeform 109"/>
            <p:cNvSpPr/>
            <p:nvPr/>
          </p:nvSpPr>
          <p:spPr>
            <a:xfrm>
              <a:off x="0" y="0"/>
              <a:ext cx="155641" cy="284280"/>
            </a:xfrm>
            <a:custGeom>
              <a:avLst/>
              <a:gdLst/>
              <a:ahLst/>
              <a:cxnLst/>
              <a:rect l="l" t="t" r="r" b="b"/>
              <a:pathLst>
                <a:path w="155641" h="284280">
                  <a:moveTo>
                    <a:pt x="0" y="0"/>
                  </a:moveTo>
                  <a:lnTo>
                    <a:pt x="155641" y="0"/>
                  </a:lnTo>
                  <a:lnTo>
                    <a:pt x="155641" y="284280"/>
                  </a:lnTo>
                  <a:lnTo>
                    <a:pt x="0" y="284280"/>
                  </a:lnTo>
                  <a:close/>
                </a:path>
              </a:pathLst>
            </a:custGeom>
            <a:solidFill>
              <a:srgbClr val="B7DFCE"/>
            </a:solidFill>
          </p:spPr>
          <p:txBody>
            <a:bodyPr/>
            <a:lstStyle/>
            <a:p>
              <a:endParaRPr lang="en-GB"/>
            </a:p>
          </p:txBody>
        </p:sp>
        <p:sp>
          <p:nvSpPr>
            <p:cNvPr id="110" name="TextBox 110"/>
            <p:cNvSpPr txBox="1"/>
            <p:nvPr/>
          </p:nvSpPr>
          <p:spPr>
            <a:xfrm>
              <a:off x="0" y="-38100"/>
              <a:ext cx="155641" cy="322380"/>
            </a:xfrm>
            <a:prstGeom prst="rect">
              <a:avLst/>
            </a:prstGeom>
          </p:spPr>
          <p:txBody>
            <a:bodyPr lIns="33867" tIns="33867" rIns="33867" bIns="33867" rtlCol="0" anchor="ctr"/>
            <a:lstStyle/>
            <a:p>
              <a:pPr algn="ctr">
                <a:lnSpc>
                  <a:spcPts val="1773"/>
                </a:lnSpc>
              </a:pPr>
              <a:endParaRPr/>
            </a:p>
          </p:txBody>
        </p:sp>
      </p:grpSp>
      <p:grpSp>
        <p:nvGrpSpPr>
          <p:cNvPr id="111" name="Group 111"/>
          <p:cNvGrpSpPr/>
          <p:nvPr/>
        </p:nvGrpSpPr>
        <p:grpSpPr>
          <a:xfrm>
            <a:off x="10573797" y="4428680"/>
            <a:ext cx="301247" cy="1193774"/>
            <a:chOff x="0" y="0"/>
            <a:chExt cx="100806" cy="399473"/>
          </a:xfrm>
        </p:grpSpPr>
        <p:sp>
          <p:nvSpPr>
            <p:cNvPr id="112" name="Freeform 112"/>
            <p:cNvSpPr/>
            <p:nvPr/>
          </p:nvSpPr>
          <p:spPr>
            <a:xfrm>
              <a:off x="0" y="0"/>
              <a:ext cx="100806" cy="399473"/>
            </a:xfrm>
            <a:custGeom>
              <a:avLst/>
              <a:gdLst/>
              <a:ahLst/>
              <a:cxnLst/>
              <a:rect l="l" t="t" r="r" b="b"/>
              <a:pathLst>
                <a:path w="100806" h="399473">
                  <a:moveTo>
                    <a:pt x="0" y="0"/>
                  </a:moveTo>
                  <a:lnTo>
                    <a:pt x="100806" y="0"/>
                  </a:lnTo>
                  <a:lnTo>
                    <a:pt x="100806" y="399473"/>
                  </a:lnTo>
                  <a:lnTo>
                    <a:pt x="0" y="399473"/>
                  </a:lnTo>
                  <a:close/>
                </a:path>
              </a:pathLst>
            </a:custGeom>
            <a:solidFill>
              <a:srgbClr val="FFFFFF"/>
            </a:solidFill>
          </p:spPr>
          <p:txBody>
            <a:bodyPr/>
            <a:lstStyle/>
            <a:p>
              <a:endParaRPr lang="en-GB"/>
            </a:p>
          </p:txBody>
        </p:sp>
        <p:sp>
          <p:nvSpPr>
            <p:cNvPr id="113" name="TextBox 113"/>
            <p:cNvSpPr txBox="1"/>
            <p:nvPr/>
          </p:nvSpPr>
          <p:spPr>
            <a:xfrm>
              <a:off x="0" y="-38100"/>
              <a:ext cx="100806" cy="437573"/>
            </a:xfrm>
            <a:prstGeom prst="rect">
              <a:avLst/>
            </a:prstGeom>
          </p:spPr>
          <p:txBody>
            <a:bodyPr lIns="33867" tIns="33867" rIns="33867" bIns="33867" rtlCol="0" anchor="ctr"/>
            <a:lstStyle/>
            <a:p>
              <a:pPr algn="ctr">
                <a:lnSpc>
                  <a:spcPts val="1773"/>
                </a:lnSpc>
              </a:pPr>
              <a:endParaRPr/>
            </a:p>
          </p:txBody>
        </p:sp>
      </p:grpSp>
      <p:sp>
        <p:nvSpPr>
          <p:cNvPr id="114" name="TextBox 114"/>
          <p:cNvSpPr txBox="1"/>
          <p:nvPr/>
        </p:nvSpPr>
        <p:spPr>
          <a:xfrm rot="-5400000">
            <a:off x="10053438" y="4850463"/>
            <a:ext cx="1309045" cy="234936"/>
          </a:xfrm>
          <a:prstGeom prst="rect">
            <a:avLst/>
          </a:prstGeom>
        </p:spPr>
        <p:txBody>
          <a:bodyPr lIns="0" tIns="0" rIns="0" bIns="0" rtlCol="0" anchor="t">
            <a:spAutoFit/>
          </a:bodyPr>
          <a:lstStyle/>
          <a:p>
            <a:pPr algn="ctr">
              <a:lnSpc>
                <a:spcPts val="2043"/>
              </a:lnSpc>
            </a:pPr>
            <a:r>
              <a:rPr lang="en-US" sz="1459">
                <a:solidFill>
                  <a:srgbClr val="085D4D"/>
                </a:solidFill>
                <a:latin typeface="Arial Bold"/>
              </a:rPr>
              <a:t>€ 6,118,149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824821" y="2308618"/>
            <a:ext cx="4388019" cy="4713649"/>
          </a:xfrm>
          <a:prstGeom prst="rect">
            <a:avLst/>
          </a:prstGeom>
        </p:spPr>
      </p:pic>
      <p:sp>
        <p:nvSpPr>
          <p:cNvPr id="3" name="Freeform 3"/>
          <p:cNvSpPr/>
          <p:nvPr/>
        </p:nvSpPr>
        <p:spPr>
          <a:xfrm>
            <a:off x="4378357" y="3611204"/>
            <a:ext cx="1457357" cy="420295"/>
          </a:xfrm>
          <a:custGeom>
            <a:avLst/>
            <a:gdLst/>
            <a:ahLst/>
            <a:cxnLst/>
            <a:rect l="l" t="t" r="r" b="b"/>
            <a:pathLst>
              <a:path w="2186035" h="630443">
                <a:moveTo>
                  <a:pt x="0" y="0"/>
                </a:moveTo>
                <a:lnTo>
                  <a:pt x="2186035" y="0"/>
                </a:lnTo>
                <a:lnTo>
                  <a:pt x="2186035" y="630443"/>
                </a:lnTo>
                <a:lnTo>
                  <a:pt x="0" y="630443"/>
                </a:lnTo>
                <a:lnTo>
                  <a:pt x="0" y="0"/>
                </a:lnTo>
                <a:close/>
              </a:path>
            </a:pathLst>
          </a:custGeom>
          <a:blipFill>
            <a:blip r:embed="rId3"/>
            <a:stretch>
              <a:fillRect l="-5910" t="-19874" r="-4477" b="-24843"/>
            </a:stretch>
          </a:blipFill>
        </p:spPr>
        <p:txBody>
          <a:bodyPr/>
          <a:lstStyle/>
          <a:p>
            <a:endParaRPr lang="en-GB"/>
          </a:p>
        </p:txBody>
      </p:sp>
      <p:sp>
        <p:nvSpPr>
          <p:cNvPr id="4" name="Freeform 4"/>
          <p:cNvSpPr/>
          <p:nvPr/>
        </p:nvSpPr>
        <p:spPr>
          <a:xfrm>
            <a:off x="6089150" y="3124226"/>
            <a:ext cx="1598859" cy="557298"/>
          </a:xfrm>
          <a:custGeom>
            <a:avLst/>
            <a:gdLst/>
            <a:ahLst/>
            <a:cxnLst/>
            <a:rect l="l" t="t" r="r" b="b"/>
            <a:pathLst>
              <a:path w="2398288" h="835947">
                <a:moveTo>
                  <a:pt x="0" y="0"/>
                </a:moveTo>
                <a:lnTo>
                  <a:pt x="2398289" y="0"/>
                </a:lnTo>
                <a:lnTo>
                  <a:pt x="2398289" y="835946"/>
                </a:lnTo>
                <a:lnTo>
                  <a:pt x="0" y="835946"/>
                </a:lnTo>
                <a:lnTo>
                  <a:pt x="0" y="0"/>
                </a:lnTo>
                <a:close/>
              </a:path>
            </a:pathLst>
          </a:custGeom>
          <a:blipFill>
            <a:blip r:embed="rId4"/>
            <a:stretch>
              <a:fillRect t="-55045" b="-54398"/>
            </a:stretch>
          </a:blipFill>
        </p:spPr>
        <p:txBody>
          <a:bodyPr/>
          <a:lstStyle/>
          <a:p>
            <a:endParaRPr lang="en-GB"/>
          </a:p>
        </p:txBody>
      </p:sp>
      <p:sp>
        <p:nvSpPr>
          <p:cNvPr id="5" name="Freeform 5"/>
          <p:cNvSpPr/>
          <p:nvPr/>
        </p:nvSpPr>
        <p:spPr>
          <a:xfrm>
            <a:off x="6194387" y="4253018"/>
            <a:ext cx="1388387" cy="412425"/>
          </a:xfrm>
          <a:custGeom>
            <a:avLst/>
            <a:gdLst/>
            <a:ahLst/>
            <a:cxnLst/>
            <a:rect l="l" t="t" r="r" b="b"/>
            <a:pathLst>
              <a:path w="2082580" h="618637">
                <a:moveTo>
                  <a:pt x="0" y="0"/>
                </a:moveTo>
                <a:lnTo>
                  <a:pt x="2082579" y="0"/>
                </a:lnTo>
                <a:lnTo>
                  <a:pt x="2082579" y="618637"/>
                </a:lnTo>
                <a:lnTo>
                  <a:pt x="0" y="618637"/>
                </a:lnTo>
                <a:lnTo>
                  <a:pt x="0" y="0"/>
                </a:lnTo>
                <a:close/>
              </a:path>
            </a:pathLst>
          </a:custGeom>
          <a:blipFill>
            <a:blip r:embed="rId5"/>
            <a:stretch>
              <a:fillRect l="-9059" t="-18593" r="-10158" b="-19870"/>
            </a:stretch>
          </a:blipFill>
        </p:spPr>
        <p:txBody>
          <a:bodyPr/>
          <a:lstStyle/>
          <a:p>
            <a:endParaRPr lang="en-GB"/>
          </a:p>
        </p:txBody>
      </p:sp>
      <p:sp>
        <p:nvSpPr>
          <p:cNvPr id="6" name="Freeform 6"/>
          <p:cNvSpPr/>
          <p:nvPr/>
        </p:nvSpPr>
        <p:spPr>
          <a:xfrm>
            <a:off x="4311629" y="5071042"/>
            <a:ext cx="541387" cy="695223"/>
          </a:xfrm>
          <a:custGeom>
            <a:avLst/>
            <a:gdLst/>
            <a:ahLst/>
            <a:cxnLst/>
            <a:rect l="l" t="t" r="r" b="b"/>
            <a:pathLst>
              <a:path w="812080" h="1042835">
                <a:moveTo>
                  <a:pt x="0" y="0"/>
                </a:moveTo>
                <a:lnTo>
                  <a:pt x="812081" y="0"/>
                </a:lnTo>
                <a:lnTo>
                  <a:pt x="812081" y="1042836"/>
                </a:lnTo>
                <a:lnTo>
                  <a:pt x="0" y="1042836"/>
                </a:lnTo>
                <a:lnTo>
                  <a:pt x="0" y="0"/>
                </a:lnTo>
                <a:close/>
              </a:path>
            </a:pathLst>
          </a:custGeom>
          <a:blipFill>
            <a:blip r:embed="rId6"/>
            <a:stretch>
              <a:fillRect/>
            </a:stretch>
          </a:blipFill>
        </p:spPr>
        <p:txBody>
          <a:bodyPr/>
          <a:lstStyle/>
          <a:p>
            <a:endParaRPr lang="en-GB"/>
          </a:p>
        </p:txBody>
      </p:sp>
      <p:sp>
        <p:nvSpPr>
          <p:cNvPr id="7" name="Freeform 7"/>
          <p:cNvSpPr/>
          <p:nvPr/>
        </p:nvSpPr>
        <p:spPr>
          <a:xfrm>
            <a:off x="4338693" y="5916914"/>
            <a:ext cx="487259" cy="567625"/>
          </a:xfrm>
          <a:custGeom>
            <a:avLst/>
            <a:gdLst/>
            <a:ahLst/>
            <a:cxnLst/>
            <a:rect l="l" t="t" r="r" b="b"/>
            <a:pathLst>
              <a:path w="730888" h="851437">
                <a:moveTo>
                  <a:pt x="0" y="0"/>
                </a:moveTo>
                <a:lnTo>
                  <a:pt x="730888" y="0"/>
                </a:lnTo>
                <a:lnTo>
                  <a:pt x="730888" y="851437"/>
                </a:lnTo>
                <a:lnTo>
                  <a:pt x="0" y="851437"/>
                </a:lnTo>
                <a:lnTo>
                  <a:pt x="0" y="0"/>
                </a:lnTo>
                <a:close/>
              </a:path>
            </a:pathLst>
          </a:custGeom>
          <a:blipFill>
            <a:blip r:embed="rId7"/>
            <a:stretch>
              <a:fillRect l="-8246" r="-8246"/>
            </a:stretch>
          </a:blipFill>
        </p:spPr>
        <p:txBody>
          <a:bodyPr/>
          <a:lstStyle/>
          <a:p>
            <a:endParaRPr lang="en-GB"/>
          </a:p>
        </p:txBody>
      </p:sp>
      <p:sp>
        <p:nvSpPr>
          <p:cNvPr id="8" name="Freeform 8"/>
          <p:cNvSpPr/>
          <p:nvPr/>
        </p:nvSpPr>
        <p:spPr>
          <a:xfrm>
            <a:off x="5107035" y="5229657"/>
            <a:ext cx="884976" cy="377992"/>
          </a:xfrm>
          <a:custGeom>
            <a:avLst/>
            <a:gdLst/>
            <a:ahLst/>
            <a:cxnLst/>
            <a:rect l="l" t="t" r="r" b="b"/>
            <a:pathLst>
              <a:path w="1327464" h="566988">
                <a:moveTo>
                  <a:pt x="0" y="0"/>
                </a:moveTo>
                <a:lnTo>
                  <a:pt x="1327464" y="0"/>
                </a:lnTo>
                <a:lnTo>
                  <a:pt x="1327464" y="566988"/>
                </a:lnTo>
                <a:lnTo>
                  <a:pt x="0" y="566988"/>
                </a:lnTo>
                <a:lnTo>
                  <a:pt x="0" y="0"/>
                </a:lnTo>
                <a:close/>
              </a:path>
            </a:pathLst>
          </a:custGeom>
          <a:blipFill>
            <a:blip r:embed="rId8"/>
            <a:stretch>
              <a:fillRect l="-3903" t="-19073" b="-15894"/>
            </a:stretch>
          </a:blipFill>
        </p:spPr>
        <p:txBody>
          <a:bodyPr/>
          <a:lstStyle/>
          <a:p>
            <a:endParaRPr lang="en-GB"/>
          </a:p>
        </p:txBody>
      </p:sp>
      <p:sp>
        <p:nvSpPr>
          <p:cNvPr id="9" name="Freeform 9"/>
          <p:cNvSpPr/>
          <p:nvPr/>
        </p:nvSpPr>
        <p:spPr>
          <a:xfrm>
            <a:off x="5330185" y="6085253"/>
            <a:ext cx="505528" cy="399284"/>
          </a:xfrm>
          <a:custGeom>
            <a:avLst/>
            <a:gdLst/>
            <a:ahLst/>
            <a:cxnLst/>
            <a:rect l="l" t="t" r="r" b="b"/>
            <a:pathLst>
              <a:path w="758292" h="598926">
                <a:moveTo>
                  <a:pt x="0" y="0"/>
                </a:moveTo>
                <a:lnTo>
                  <a:pt x="758293" y="0"/>
                </a:lnTo>
                <a:lnTo>
                  <a:pt x="758293" y="598927"/>
                </a:lnTo>
                <a:lnTo>
                  <a:pt x="0" y="598927"/>
                </a:lnTo>
                <a:lnTo>
                  <a:pt x="0" y="0"/>
                </a:lnTo>
                <a:close/>
              </a:path>
            </a:pathLst>
          </a:custGeom>
          <a:blipFill>
            <a:blip r:embed="rId9"/>
            <a:stretch>
              <a:fillRect l="-7118" t="-20171" r="-4745" b="-21458"/>
            </a:stretch>
          </a:blipFill>
        </p:spPr>
        <p:txBody>
          <a:bodyPr/>
          <a:lstStyle/>
          <a:p>
            <a:endParaRPr lang="en-GB"/>
          </a:p>
        </p:txBody>
      </p:sp>
      <p:sp>
        <p:nvSpPr>
          <p:cNvPr id="10" name="Freeform 10"/>
          <p:cNvSpPr/>
          <p:nvPr/>
        </p:nvSpPr>
        <p:spPr>
          <a:xfrm>
            <a:off x="6383206" y="4896692"/>
            <a:ext cx="505374" cy="710957"/>
          </a:xfrm>
          <a:custGeom>
            <a:avLst/>
            <a:gdLst/>
            <a:ahLst/>
            <a:cxnLst/>
            <a:rect l="l" t="t" r="r" b="b"/>
            <a:pathLst>
              <a:path w="758061" h="1066436">
                <a:moveTo>
                  <a:pt x="0" y="0"/>
                </a:moveTo>
                <a:lnTo>
                  <a:pt x="758062" y="0"/>
                </a:lnTo>
                <a:lnTo>
                  <a:pt x="758062" y="1066436"/>
                </a:lnTo>
                <a:lnTo>
                  <a:pt x="0" y="1066436"/>
                </a:lnTo>
                <a:lnTo>
                  <a:pt x="0" y="0"/>
                </a:lnTo>
                <a:close/>
              </a:path>
            </a:pathLst>
          </a:custGeom>
          <a:blipFill>
            <a:blip r:embed="rId10"/>
            <a:stretch>
              <a:fillRect l="-28381" t="-21269" r="-26868" b="-24742"/>
            </a:stretch>
          </a:blipFill>
        </p:spPr>
        <p:txBody>
          <a:bodyPr/>
          <a:lstStyle/>
          <a:p>
            <a:endParaRPr lang="en-GB"/>
          </a:p>
        </p:txBody>
      </p:sp>
      <p:sp>
        <p:nvSpPr>
          <p:cNvPr id="11" name="Freeform 11"/>
          <p:cNvSpPr/>
          <p:nvPr/>
        </p:nvSpPr>
        <p:spPr>
          <a:xfrm>
            <a:off x="6194387" y="6080819"/>
            <a:ext cx="523567" cy="204076"/>
          </a:xfrm>
          <a:custGeom>
            <a:avLst/>
            <a:gdLst/>
            <a:ahLst/>
            <a:cxnLst/>
            <a:rect l="l" t="t" r="r" b="b"/>
            <a:pathLst>
              <a:path w="785350" h="306114">
                <a:moveTo>
                  <a:pt x="0" y="0"/>
                </a:moveTo>
                <a:lnTo>
                  <a:pt x="785350" y="0"/>
                </a:lnTo>
                <a:lnTo>
                  <a:pt x="785350" y="306115"/>
                </a:lnTo>
                <a:lnTo>
                  <a:pt x="0" y="306115"/>
                </a:lnTo>
                <a:lnTo>
                  <a:pt x="0" y="0"/>
                </a:lnTo>
                <a:close/>
              </a:path>
            </a:pathLst>
          </a:custGeom>
          <a:blipFill>
            <a:blip r:embed="rId11"/>
            <a:stretch>
              <a:fillRect t="-68412" b="-88141"/>
            </a:stretch>
          </a:blipFill>
        </p:spPr>
        <p:txBody>
          <a:bodyPr/>
          <a:lstStyle/>
          <a:p>
            <a:endParaRPr lang="en-GB"/>
          </a:p>
        </p:txBody>
      </p:sp>
      <p:sp>
        <p:nvSpPr>
          <p:cNvPr id="12" name="Freeform 12"/>
          <p:cNvSpPr/>
          <p:nvPr/>
        </p:nvSpPr>
        <p:spPr>
          <a:xfrm>
            <a:off x="6194387" y="6284896"/>
            <a:ext cx="523567" cy="240429"/>
          </a:xfrm>
          <a:custGeom>
            <a:avLst/>
            <a:gdLst/>
            <a:ahLst/>
            <a:cxnLst/>
            <a:rect l="l" t="t" r="r" b="b"/>
            <a:pathLst>
              <a:path w="785350" h="360644">
                <a:moveTo>
                  <a:pt x="0" y="0"/>
                </a:moveTo>
                <a:lnTo>
                  <a:pt x="785350" y="0"/>
                </a:lnTo>
                <a:lnTo>
                  <a:pt x="785350" y="360644"/>
                </a:lnTo>
                <a:lnTo>
                  <a:pt x="0" y="360644"/>
                </a:lnTo>
                <a:lnTo>
                  <a:pt x="0" y="0"/>
                </a:lnTo>
                <a:close/>
              </a:path>
            </a:pathLst>
          </a:custGeom>
          <a:blipFill>
            <a:blip r:embed="rId12"/>
            <a:stretch>
              <a:fillRect/>
            </a:stretch>
          </a:blipFill>
        </p:spPr>
        <p:txBody>
          <a:bodyPr/>
          <a:lstStyle/>
          <a:p>
            <a:endParaRPr lang="en-GB"/>
          </a:p>
        </p:txBody>
      </p:sp>
      <p:sp>
        <p:nvSpPr>
          <p:cNvPr id="13" name="Freeform 13"/>
          <p:cNvSpPr/>
          <p:nvPr/>
        </p:nvSpPr>
        <p:spPr>
          <a:xfrm>
            <a:off x="6383205" y="5746072"/>
            <a:ext cx="334748" cy="334748"/>
          </a:xfrm>
          <a:custGeom>
            <a:avLst/>
            <a:gdLst/>
            <a:ahLst/>
            <a:cxnLst/>
            <a:rect l="l" t="t" r="r" b="b"/>
            <a:pathLst>
              <a:path w="502122" h="502122">
                <a:moveTo>
                  <a:pt x="0" y="0"/>
                </a:moveTo>
                <a:lnTo>
                  <a:pt x="502122" y="0"/>
                </a:lnTo>
                <a:lnTo>
                  <a:pt x="502122" y="502121"/>
                </a:lnTo>
                <a:lnTo>
                  <a:pt x="0" y="502121"/>
                </a:lnTo>
                <a:lnTo>
                  <a:pt x="0" y="0"/>
                </a:lnTo>
                <a:close/>
              </a:path>
            </a:pathLst>
          </a:custGeom>
          <a:blipFill>
            <a:blip r:embed="rId13"/>
            <a:stretch>
              <a:fillRect/>
            </a:stretch>
          </a:blipFill>
        </p:spPr>
        <p:txBody>
          <a:bodyPr/>
          <a:lstStyle/>
          <a:p>
            <a:endParaRPr lang="en-GB"/>
          </a:p>
        </p:txBody>
      </p:sp>
      <p:sp>
        <p:nvSpPr>
          <p:cNvPr id="14" name="Freeform 14"/>
          <p:cNvSpPr/>
          <p:nvPr/>
        </p:nvSpPr>
        <p:spPr>
          <a:xfrm>
            <a:off x="6888580" y="6200726"/>
            <a:ext cx="348957" cy="118275"/>
          </a:xfrm>
          <a:custGeom>
            <a:avLst/>
            <a:gdLst/>
            <a:ahLst/>
            <a:cxnLst/>
            <a:rect l="l" t="t" r="r" b="b"/>
            <a:pathLst>
              <a:path w="523436" h="177413">
                <a:moveTo>
                  <a:pt x="0" y="0"/>
                </a:moveTo>
                <a:lnTo>
                  <a:pt x="523436" y="0"/>
                </a:lnTo>
                <a:lnTo>
                  <a:pt x="523436" y="177413"/>
                </a:lnTo>
                <a:lnTo>
                  <a:pt x="0" y="177413"/>
                </a:lnTo>
                <a:lnTo>
                  <a:pt x="0" y="0"/>
                </a:lnTo>
                <a:close/>
              </a:path>
            </a:pathLst>
          </a:custGeom>
          <a:blipFill>
            <a:blip r:embed="rId14"/>
            <a:stretch>
              <a:fillRect t="-50046" b="-65342"/>
            </a:stretch>
          </a:blipFill>
        </p:spPr>
        <p:txBody>
          <a:bodyPr/>
          <a:lstStyle/>
          <a:p>
            <a:endParaRPr lang="en-GB"/>
          </a:p>
        </p:txBody>
      </p:sp>
      <p:sp>
        <p:nvSpPr>
          <p:cNvPr id="15" name="Freeform 15"/>
          <p:cNvSpPr/>
          <p:nvPr/>
        </p:nvSpPr>
        <p:spPr>
          <a:xfrm>
            <a:off x="7175843" y="5095483"/>
            <a:ext cx="512167" cy="512167"/>
          </a:xfrm>
          <a:custGeom>
            <a:avLst/>
            <a:gdLst/>
            <a:ahLst/>
            <a:cxnLst/>
            <a:rect l="l" t="t" r="r" b="b"/>
            <a:pathLst>
              <a:path w="768251" h="768251">
                <a:moveTo>
                  <a:pt x="0" y="0"/>
                </a:moveTo>
                <a:lnTo>
                  <a:pt x="768251" y="0"/>
                </a:lnTo>
                <a:lnTo>
                  <a:pt x="768251" y="768251"/>
                </a:lnTo>
                <a:lnTo>
                  <a:pt x="0" y="768251"/>
                </a:lnTo>
                <a:lnTo>
                  <a:pt x="0" y="0"/>
                </a:lnTo>
                <a:close/>
              </a:path>
            </a:pathLst>
          </a:custGeom>
          <a:blipFill>
            <a:blip r:embed="rId15"/>
            <a:stretch>
              <a:fillRect/>
            </a:stretch>
          </a:blipFill>
        </p:spPr>
        <p:txBody>
          <a:bodyPr/>
          <a:lstStyle/>
          <a:p>
            <a:endParaRPr lang="en-GB"/>
          </a:p>
        </p:txBody>
      </p:sp>
      <p:sp>
        <p:nvSpPr>
          <p:cNvPr id="16" name="Freeform 16"/>
          <p:cNvSpPr/>
          <p:nvPr/>
        </p:nvSpPr>
        <p:spPr>
          <a:xfrm>
            <a:off x="7363448" y="5963958"/>
            <a:ext cx="219325" cy="320937"/>
          </a:xfrm>
          <a:custGeom>
            <a:avLst/>
            <a:gdLst/>
            <a:ahLst/>
            <a:cxnLst/>
            <a:rect l="l" t="t" r="r" b="b"/>
            <a:pathLst>
              <a:path w="328988" h="481406">
                <a:moveTo>
                  <a:pt x="0" y="0"/>
                </a:moveTo>
                <a:lnTo>
                  <a:pt x="328988" y="0"/>
                </a:lnTo>
                <a:lnTo>
                  <a:pt x="328988" y="481407"/>
                </a:lnTo>
                <a:lnTo>
                  <a:pt x="0" y="481407"/>
                </a:lnTo>
                <a:lnTo>
                  <a:pt x="0" y="0"/>
                </a:lnTo>
                <a:close/>
              </a:path>
            </a:pathLst>
          </a:custGeom>
          <a:blipFill>
            <a:blip r:embed="rId16"/>
            <a:stretch>
              <a:fillRect l="-32347" t="-4795" r="-28812" b="-5339"/>
            </a:stretch>
          </a:blipFill>
        </p:spPr>
        <p:txBody>
          <a:bodyPr/>
          <a:lstStyle/>
          <a:p>
            <a:endParaRPr lang="en-GB"/>
          </a:p>
        </p:txBody>
      </p:sp>
      <p:sp>
        <p:nvSpPr>
          <p:cNvPr id="17" name="Freeform 17"/>
          <p:cNvSpPr/>
          <p:nvPr/>
        </p:nvSpPr>
        <p:spPr>
          <a:xfrm>
            <a:off x="7363447" y="6284896"/>
            <a:ext cx="345236" cy="207141"/>
          </a:xfrm>
          <a:custGeom>
            <a:avLst/>
            <a:gdLst/>
            <a:ahLst/>
            <a:cxnLst/>
            <a:rect l="l" t="t" r="r" b="b"/>
            <a:pathLst>
              <a:path w="517854" h="310712">
                <a:moveTo>
                  <a:pt x="0" y="0"/>
                </a:moveTo>
                <a:lnTo>
                  <a:pt x="517854" y="0"/>
                </a:lnTo>
                <a:lnTo>
                  <a:pt x="517854" y="310712"/>
                </a:lnTo>
                <a:lnTo>
                  <a:pt x="0" y="310712"/>
                </a:lnTo>
                <a:lnTo>
                  <a:pt x="0" y="0"/>
                </a:lnTo>
                <a:close/>
              </a:path>
            </a:pathLst>
          </a:custGeom>
          <a:blipFill>
            <a:blip r:embed="rId17"/>
            <a:stretch>
              <a:fillRect/>
            </a:stretch>
          </a:blipFill>
        </p:spPr>
        <p:txBody>
          <a:bodyPr/>
          <a:lstStyle/>
          <a:p>
            <a:endParaRPr lang="en-GB"/>
          </a:p>
        </p:txBody>
      </p:sp>
      <p:sp>
        <p:nvSpPr>
          <p:cNvPr id="18" name="Freeform 18"/>
          <p:cNvSpPr/>
          <p:nvPr/>
        </p:nvSpPr>
        <p:spPr>
          <a:xfrm>
            <a:off x="7591539" y="5977658"/>
            <a:ext cx="192941" cy="206325"/>
          </a:xfrm>
          <a:custGeom>
            <a:avLst/>
            <a:gdLst/>
            <a:ahLst/>
            <a:cxnLst/>
            <a:rect l="l" t="t" r="r" b="b"/>
            <a:pathLst>
              <a:path w="289411" h="309487">
                <a:moveTo>
                  <a:pt x="0" y="0"/>
                </a:moveTo>
                <a:lnTo>
                  <a:pt x="289411" y="0"/>
                </a:lnTo>
                <a:lnTo>
                  <a:pt x="289411" y="309487"/>
                </a:lnTo>
                <a:lnTo>
                  <a:pt x="0" y="309487"/>
                </a:lnTo>
                <a:lnTo>
                  <a:pt x="0" y="0"/>
                </a:lnTo>
                <a:close/>
              </a:path>
            </a:pathLst>
          </a:custGeom>
          <a:blipFill>
            <a:blip r:embed="rId18"/>
            <a:stretch>
              <a:fillRect l="-35968" t="-32578" r="-23709" b="-16741"/>
            </a:stretch>
          </a:blipFill>
        </p:spPr>
        <p:txBody>
          <a:bodyPr/>
          <a:lstStyle/>
          <a:p>
            <a:endParaRPr lang="en-GB"/>
          </a:p>
        </p:txBody>
      </p:sp>
      <p:sp>
        <p:nvSpPr>
          <p:cNvPr id="19" name="Freeform 19"/>
          <p:cNvSpPr/>
          <p:nvPr/>
        </p:nvSpPr>
        <p:spPr>
          <a:xfrm>
            <a:off x="7536066" y="5778645"/>
            <a:ext cx="223187" cy="138269"/>
          </a:xfrm>
          <a:custGeom>
            <a:avLst/>
            <a:gdLst/>
            <a:ahLst/>
            <a:cxnLst/>
            <a:rect l="l" t="t" r="r" b="b"/>
            <a:pathLst>
              <a:path w="334781" h="207403">
                <a:moveTo>
                  <a:pt x="0" y="0"/>
                </a:moveTo>
                <a:lnTo>
                  <a:pt x="334781" y="0"/>
                </a:lnTo>
                <a:lnTo>
                  <a:pt x="334781" y="207403"/>
                </a:lnTo>
                <a:lnTo>
                  <a:pt x="0" y="207403"/>
                </a:lnTo>
                <a:lnTo>
                  <a:pt x="0" y="0"/>
                </a:lnTo>
                <a:close/>
              </a:path>
            </a:pathLst>
          </a:custGeom>
          <a:blipFill>
            <a:blip r:embed="rId19"/>
            <a:stretch>
              <a:fillRect l="-5599" t="-42045" r="-3984" b="-34840"/>
            </a:stretch>
          </a:blipFill>
        </p:spPr>
        <p:txBody>
          <a:bodyPr/>
          <a:lstStyle/>
          <a:p>
            <a:endParaRPr lang="en-GB"/>
          </a:p>
        </p:txBody>
      </p:sp>
      <p:grpSp>
        <p:nvGrpSpPr>
          <p:cNvPr id="20" name="Group 20"/>
          <p:cNvGrpSpPr/>
          <p:nvPr/>
        </p:nvGrpSpPr>
        <p:grpSpPr>
          <a:xfrm>
            <a:off x="4258937" y="2282844"/>
            <a:ext cx="3525543" cy="449101"/>
            <a:chOff x="0" y="0"/>
            <a:chExt cx="2220463" cy="282854"/>
          </a:xfrm>
        </p:grpSpPr>
        <p:sp>
          <p:nvSpPr>
            <p:cNvPr id="21" name="Freeform 21"/>
            <p:cNvSpPr/>
            <p:nvPr/>
          </p:nvSpPr>
          <p:spPr>
            <a:xfrm>
              <a:off x="0" y="0"/>
              <a:ext cx="2220463" cy="282854"/>
            </a:xfrm>
            <a:custGeom>
              <a:avLst/>
              <a:gdLst/>
              <a:ahLst/>
              <a:cxnLst/>
              <a:rect l="l" t="t" r="r" b="b"/>
              <a:pathLst>
                <a:path w="2220463" h="282854">
                  <a:moveTo>
                    <a:pt x="0" y="0"/>
                  </a:moveTo>
                  <a:lnTo>
                    <a:pt x="2220463" y="0"/>
                  </a:lnTo>
                  <a:lnTo>
                    <a:pt x="2220463" y="282854"/>
                  </a:lnTo>
                  <a:lnTo>
                    <a:pt x="0" y="282854"/>
                  </a:lnTo>
                  <a:close/>
                </a:path>
              </a:pathLst>
            </a:custGeom>
            <a:solidFill>
              <a:srgbClr val="3D8978"/>
            </a:solidFill>
          </p:spPr>
          <p:txBody>
            <a:bodyPr/>
            <a:lstStyle/>
            <a:p>
              <a:endParaRPr lang="en-GB"/>
            </a:p>
          </p:txBody>
        </p:sp>
        <p:sp>
          <p:nvSpPr>
            <p:cNvPr id="22" name="TextBox 22"/>
            <p:cNvSpPr txBox="1"/>
            <p:nvPr/>
          </p:nvSpPr>
          <p:spPr>
            <a:xfrm>
              <a:off x="0" y="-38100"/>
              <a:ext cx="2220463" cy="320954"/>
            </a:xfrm>
            <a:prstGeom prst="rect">
              <a:avLst/>
            </a:prstGeom>
          </p:spPr>
          <p:txBody>
            <a:bodyPr lIns="33867" tIns="33867" rIns="33867" bIns="33867" rtlCol="0" anchor="ctr"/>
            <a:lstStyle/>
            <a:p>
              <a:pPr algn="ctr">
                <a:lnSpc>
                  <a:spcPts val="1773"/>
                </a:lnSpc>
              </a:pPr>
              <a:endParaRPr/>
            </a:p>
          </p:txBody>
        </p:sp>
      </p:grpSp>
      <p:grpSp>
        <p:nvGrpSpPr>
          <p:cNvPr id="23" name="Group 23"/>
          <p:cNvGrpSpPr/>
          <p:nvPr/>
        </p:nvGrpSpPr>
        <p:grpSpPr>
          <a:xfrm>
            <a:off x="288280" y="2944175"/>
            <a:ext cx="3656295" cy="449101"/>
            <a:chOff x="0" y="0"/>
            <a:chExt cx="2302813" cy="282854"/>
          </a:xfrm>
        </p:grpSpPr>
        <p:sp>
          <p:nvSpPr>
            <p:cNvPr id="24" name="Freeform 24"/>
            <p:cNvSpPr/>
            <p:nvPr/>
          </p:nvSpPr>
          <p:spPr>
            <a:xfrm>
              <a:off x="0" y="0"/>
              <a:ext cx="2302813" cy="282854"/>
            </a:xfrm>
            <a:custGeom>
              <a:avLst/>
              <a:gdLst/>
              <a:ahLst/>
              <a:cxnLst/>
              <a:rect l="l" t="t" r="r" b="b"/>
              <a:pathLst>
                <a:path w="2302813" h="282854">
                  <a:moveTo>
                    <a:pt x="0" y="0"/>
                  </a:moveTo>
                  <a:lnTo>
                    <a:pt x="2302813" y="0"/>
                  </a:lnTo>
                  <a:lnTo>
                    <a:pt x="2302813" y="282854"/>
                  </a:lnTo>
                  <a:lnTo>
                    <a:pt x="0" y="282854"/>
                  </a:lnTo>
                  <a:close/>
                </a:path>
              </a:pathLst>
            </a:custGeom>
            <a:solidFill>
              <a:srgbClr val="3D8978"/>
            </a:solidFill>
          </p:spPr>
          <p:txBody>
            <a:bodyPr/>
            <a:lstStyle/>
            <a:p>
              <a:endParaRPr lang="en-GB"/>
            </a:p>
          </p:txBody>
        </p:sp>
        <p:sp>
          <p:nvSpPr>
            <p:cNvPr id="25" name="TextBox 25"/>
            <p:cNvSpPr txBox="1"/>
            <p:nvPr/>
          </p:nvSpPr>
          <p:spPr>
            <a:xfrm>
              <a:off x="0" y="-38100"/>
              <a:ext cx="2302813" cy="320954"/>
            </a:xfrm>
            <a:prstGeom prst="rect">
              <a:avLst/>
            </a:prstGeom>
          </p:spPr>
          <p:txBody>
            <a:bodyPr lIns="33867" tIns="33867" rIns="33867" bIns="33867" rtlCol="0" anchor="ctr"/>
            <a:lstStyle/>
            <a:p>
              <a:pPr algn="ctr">
                <a:lnSpc>
                  <a:spcPts val="1773"/>
                </a:lnSpc>
              </a:pPr>
              <a:endParaRPr/>
            </a:p>
          </p:txBody>
        </p:sp>
      </p:grpSp>
      <p:grpSp>
        <p:nvGrpSpPr>
          <p:cNvPr id="26" name="Group 26"/>
          <p:cNvGrpSpPr/>
          <p:nvPr/>
        </p:nvGrpSpPr>
        <p:grpSpPr>
          <a:xfrm>
            <a:off x="281502" y="3393276"/>
            <a:ext cx="930049" cy="3198325"/>
            <a:chOff x="0" y="0"/>
            <a:chExt cx="866387" cy="2979399"/>
          </a:xfrm>
        </p:grpSpPr>
        <p:sp>
          <p:nvSpPr>
            <p:cNvPr id="27" name="Freeform 27"/>
            <p:cNvSpPr/>
            <p:nvPr/>
          </p:nvSpPr>
          <p:spPr>
            <a:xfrm>
              <a:off x="0" y="0"/>
              <a:ext cx="866387" cy="2979399"/>
            </a:xfrm>
            <a:custGeom>
              <a:avLst/>
              <a:gdLst/>
              <a:ahLst/>
              <a:cxnLst/>
              <a:rect l="l" t="t" r="r" b="b"/>
              <a:pathLst>
                <a:path w="866387" h="2979399">
                  <a:moveTo>
                    <a:pt x="0" y="0"/>
                  </a:moveTo>
                  <a:lnTo>
                    <a:pt x="866387" y="0"/>
                  </a:lnTo>
                  <a:lnTo>
                    <a:pt x="866387" y="2979399"/>
                  </a:lnTo>
                  <a:lnTo>
                    <a:pt x="0" y="2979399"/>
                  </a:lnTo>
                  <a:close/>
                </a:path>
              </a:pathLst>
            </a:custGeom>
            <a:solidFill>
              <a:srgbClr val="EFFFC9"/>
            </a:solidFill>
          </p:spPr>
          <p:txBody>
            <a:bodyPr/>
            <a:lstStyle/>
            <a:p>
              <a:endParaRPr lang="en-GB"/>
            </a:p>
          </p:txBody>
        </p:sp>
        <p:sp>
          <p:nvSpPr>
            <p:cNvPr id="28" name="TextBox 28"/>
            <p:cNvSpPr txBox="1"/>
            <p:nvPr/>
          </p:nvSpPr>
          <p:spPr>
            <a:xfrm>
              <a:off x="0" y="-38100"/>
              <a:ext cx="866387" cy="3017499"/>
            </a:xfrm>
            <a:prstGeom prst="rect">
              <a:avLst/>
            </a:prstGeom>
          </p:spPr>
          <p:txBody>
            <a:bodyPr lIns="33867" tIns="33867" rIns="33867" bIns="33867" rtlCol="0" anchor="ctr"/>
            <a:lstStyle/>
            <a:p>
              <a:pPr algn="ctr">
                <a:lnSpc>
                  <a:spcPts val="1773"/>
                </a:lnSpc>
              </a:pPr>
              <a:endParaRPr/>
            </a:p>
          </p:txBody>
        </p:sp>
      </p:grpSp>
      <p:grpSp>
        <p:nvGrpSpPr>
          <p:cNvPr id="29" name="Group 29"/>
          <p:cNvGrpSpPr/>
          <p:nvPr/>
        </p:nvGrpSpPr>
        <p:grpSpPr>
          <a:xfrm>
            <a:off x="1198681" y="3511446"/>
            <a:ext cx="578245" cy="339967"/>
            <a:chOff x="0" y="0"/>
            <a:chExt cx="228443" cy="134308"/>
          </a:xfrm>
        </p:grpSpPr>
        <p:sp>
          <p:nvSpPr>
            <p:cNvPr id="30" name="Freeform 30"/>
            <p:cNvSpPr/>
            <p:nvPr/>
          </p:nvSpPr>
          <p:spPr>
            <a:xfrm>
              <a:off x="0" y="0"/>
              <a:ext cx="228443" cy="134308"/>
            </a:xfrm>
            <a:custGeom>
              <a:avLst/>
              <a:gdLst/>
              <a:ahLst/>
              <a:cxnLst/>
              <a:rect l="l" t="t" r="r" b="b"/>
              <a:pathLst>
                <a:path w="228443" h="134308">
                  <a:moveTo>
                    <a:pt x="0" y="0"/>
                  </a:moveTo>
                  <a:lnTo>
                    <a:pt x="228443" y="0"/>
                  </a:lnTo>
                  <a:lnTo>
                    <a:pt x="228443" y="134308"/>
                  </a:lnTo>
                  <a:lnTo>
                    <a:pt x="0" y="134308"/>
                  </a:lnTo>
                  <a:close/>
                </a:path>
              </a:pathLst>
            </a:custGeom>
            <a:solidFill>
              <a:srgbClr val="EFFFC9"/>
            </a:solidFill>
          </p:spPr>
          <p:txBody>
            <a:bodyPr/>
            <a:lstStyle/>
            <a:p>
              <a:endParaRPr lang="en-GB"/>
            </a:p>
          </p:txBody>
        </p:sp>
        <p:sp>
          <p:nvSpPr>
            <p:cNvPr id="31" name="TextBox 31"/>
            <p:cNvSpPr txBox="1"/>
            <p:nvPr/>
          </p:nvSpPr>
          <p:spPr>
            <a:xfrm>
              <a:off x="0" y="-38100"/>
              <a:ext cx="228443" cy="172408"/>
            </a:xfrm>
            <a:prstGeom prst="rect">
              <a:avLst/>
            </a:prstGeom>
          </p:spPr>
          <p:txBody>
            <a:bodyPr lIns="33867" tIns="33867" rIns="33867" bIns="33867" rtlCol="0" anchor="ctr"/>
            <a:lstStyle/>
            <a:p>
              <a:pPr algn="ctr">
                <a:lnSpc>
                  <a:spcPts val="1773"/>
                </a:lnSpc>
              </a:pPr>
              <a:endParaRPr/>
            </a:p>
          </p:txBody>
        </p:sp>
      </p:grpSp>
      <p:pic>
        <p:nvPicPr>
          <p:cNvPr id="32" name="Picture 32"/>
          <p:cNvPicPr>
            <a:picLocks noChangeAspect="1"/>
          </p:cNvPicPr>
          <p:nvPr/>
        </p:nvPicPr>
        <p:blipFill>
          <a:blip r:embed="rId20"/>
          <a:stretch>
            <a:fillRect/>
          </a:stretch>
        </p:blipFill>
        <p:spPr>
          <a:xfrm>
            <a:off x="1288849" y="3490824"/>
            <a:ext cx="416617" cy="378041"/>
          </a:xfrm>
          <a:prstGeom prst="rect">
            <a:avLst/>
          </a:prstGeom>
        </p:spPr>
      </p:pic>
      <p:sp>
        <p:nvSpPr>
          <p:cNvPr id="33" name="AutoShape 33"/>
          <p:cNvSpPr/>
          <p:nvPr/>
        </p:nvSpPr>
        <p:spPr>
          <a:xfrm flipV="1">
            <a:off x="1056228" y="3672316"/>
            <a:ext cx="0" cy="2820170"/>
          </a:xfrm>
          <a:prstGeom prst="line">
            <a:avLst/>
          </a:prstGeom>
          <a:ln w="38100" cap="flat">
            <a:solidFill>
              <a:srgbClr val="015951"/>
            </a:solidFill>
            <a:prstDash val="solid"/>
            <a:headEnd type="none" w="sm" len="sm"/>
            <a:tailEnd type="none" w="sm" len="sm"/>
          </a:ln>
        </p:spPr>
        <p:txBody>
          <a:bodyPr/>
          <a:lstStyle/>
          <a:p>
            <a:endParaRPr lang="en-GB"/>
          </a:p>
        </p:txBody>
      </p:sp>
      <p:grpSp>
        <p:nvGrpSpPr>
          <p:cNvPr id="34" name="Group 34"/>
          <p:cNvGrpSpPr/>
          <p:nvPr/>
        </p:nvGrpSpPr>
        <p:grpSpPr>
          <a:xfrm>
            <a:off x="1211551" y="3871029"/>
            <a:ext cx="2511425" cy="339967"/>
            <a:chOff x="0" y="0"/>
            <a:chExt cx="992168" cy="134308"/>
          </a:xfrm>
        </p:grpSpPr>
        <p:sp>
          <p:nvSpPr>
            <p:cNvPr id="35" name="Freeform 35"/>
            <p:cNvSpPr/>
            <p:nvPr/>
          </p:nvSpPr>
          <p:spPr>
            <a:xfrm>
              <a:off x="0" y="0"/>
              <a:ext cx="992168" cy="134308"/>
            </a:xfrm>
            <a:custGeom>
              <a:avLst/>
              <a:gdLst/>
              <a:ahLst/>
              <a:cxnLst/>
              <a:rect l="l" t="t" r="r" b="b"/>
              <a:pathLst>
                <a:path w="992168" h="134308">
                  <a:moveTo>
                    <a:pt x="0" y="0"/>
                  </a:moveTo>
                  <a:lnTo>
                    <a:pt x="992168" y="0"/>
                  </a:lnTo>
                  <a:lnTo>
                    <a:pt x="992168" y="134308"/>
                  </a:lnTo>
                  <a:lnTo>
                    <a:pt x="0" y="134308"/>
                  </a:lnTo>
                  <a:close/>
                </a:path>
              </a:pathLst>
            </a:custGeom>
            <a:solidFill>
              <a:srgbClr val="EFFFC9"/>
            </a:solidFill>
          </p:spPr>
          <p:txBody>
            <a:bodyPr/>
            <a:lstStyle/>
            <a:p>
              <a:endParaRPr lang="en-GB"/>
            </a:p>
          </p:txBody>
        </p:sp>
        <p:sp>
          <p:nvSpPr>
            <p:cNvPr id="36" name="TextBox 36"/>
            <p:cNvSpPr txBox="1"/>
            <p:nvPr/>
          </p:nvSpPr>
          <p:spPr>
            <a:xfrm>
              <a:off x="0" y="-38100"/>
              <a:ext cx="992168" cy="172408"/>
            </a:xfrm>
            <a:prstGeom prst="rect">
              <a:avLst/>
            </a:prstGeom>
          </p:spPr>
          <p:txBody>
            <a:bodyPr lIns="33867" tIns="33867" rIns="33867" bIns="33867" rtlCol="0" anchor="ctr"/>
            <a:lstStyle/>
            <a:p>
              <a:pPr algn="ctr">
                <a:lnSpc>
                  <a:spcPts val="1773"/>
                </a:lnSpc>
              </a:pPr>
              <a:endParaRPr/>
            </a:p>
          </p:txBody>
        </p:sp>
      </p:grpSp>
      <p:pic>
        <p:nvPicPr>
          <p:cNvPr id="37" name="Picture 37"/>
          <p:cNvPicPr>
            <a:picLocks noChangeAspect="1"/>
          </p:cNvPicPr>
          <p:nvPr/>
        </p:nvPicPr>
        <p:blipFill>
          <a:blip r:embed="rId21"/>
          <a:stretch>
            <a:fillRect/>
          </a:stretch>
        </p:blipFill>
        <p:spPr>
          <a:xfrm>
            <a:off x="1265413" y="3818659"/>
            <a:ext cx="697847" cy="460924"/>
          </a:xfrm>
          <a:prstGeom prst="rect">
            <a:avLst/>
          </a:prstGeom>
        </p:spPr>
      </p:pic>
      <p:grpSp>
        <p:nvGrpSpPr>
          <p:cNvPr id="38" name="Group 38"/>
          <p:cNvGrpSpPr/>
          <p:nvPr/>
        </p:nvGrpSpPr>
        <p:grpSpPr>
          <a:xfrm>
            <a:off x="1175608" y="4278331"/>
            <a:ext cx="1766965" cy="339967"/>
            <a:chOff x="0" y="0"/>
            <a:chExt cx="698060" cy="134308"/>
          </a:xfrm>
        </p:grpSpPr>
        <p:sp>
          <p:nvSpPr>
            <p:cNvPr id="39" name="Freeform 39"/>
            <p:cNvSpPr/>
            <p:nvPr/>
          </p:nvSpPr>
          <p:spPr>
            <a:xfrm>
              <a:off x="0" y="0"/>
              <a:ext cx="698060" cy="134308"/>
            </a:xfrm>
            <a:custGeom>
              <a:avLst/>
              <a:gdLst/>
              <a:ahLst/>
              <a:cxnLst/>
              <a:rect l="l" t="t" r="r" b="b"/>
              <a:pathLst>
                <a:path w="698060" h="134308">
                  <a:moveTo>
                    <a:pt x="0" y="0"/>
                  </a:moveTo>
                  <a:lnTo>
                    <a:pt x="698060" y="0"/>
                  </a:lnTo>
                  <a:lnTo>
                    <a:pt x="698060" y="134308"/>
                  </a:lnTo>
                  <a:lnTo>
                    <a:pt x="0" y="134308"/>
                  </a:lnTo>
                  <a:close/>
                </a:path>
              </a:pathLst>
            </a:custGeom>
            <a:solidFill>
              <a:srgbClr val="EFFFC9"/>
            </a:solidFill>
          </p:spPr>
          <p:txBody>
            <a:bodyPr/>
            <a:lstStyle/>
            <a:p>
              <a:endParaRPr lang="en-GB"/>
            </a:p>
          </p:txBody>
        </p:sp>
        <p:sp>
          <p:nvSpPr>
            <p:cNvPr id="40" name="TextBox 40"/>
            <p:cNvSpPr txBox="1"/>
            <p:nvPr/>
          </p:nvSpPr>
          <p:spPr>
            <a:xfrm>
              <a:off x="0" y="-38100"/>
              <a:ext cx="698060" cy="172408"/>
            </a:xfrm>
            <a:prstGeom prst="rect">
              <a:avLst/>
            </a:prstGeom>
          </p:spPr>
          <p:txBody>
            <a:bodyPr lIns="33867" tIns="33867" rIns="33867" bIns="33867" rtlCol="0" anchor="ctr"/>
            <a:lstStyle/>
            <a:p>
              <a:pPr algn="ctr">
                <a:lnSpc>
                  <a:spcPts val="1773"/>
                </a:lnSpc>
              </a:pPr>
              <a:endParaRPr/>
            </a:p>
          </p:txBody>
        </p:sp>
      </p:grpSp>
      <p:pic>
        <p:nvPicPr>
          <p:cNvPr id="41" name="Picture 41"/>
          <p:cNvPicPr>
            <a:picLocks noChangeAspect="1"/>
          </p:cNvPicPr>
          <p:nvPr/>
        </p:nvPicPr>
        <p:blipFill>
          <a:blip r:embed="rId22"/>
          <a:stretch>
            <a:fillRect/>
          </a:stretch>
        </p:blipFill>
        <p:spPr>
          <a:xfrm>
            <a:off x="1248224" y="4209569"/>
            <a:ext cx="855325" cy="459341"/>
          </a:xfrm>
          <a:prstGeom prst="rect">
            <a:avLst/>
          </a:prstGeom>
        </p:spPr>
      </p:pic>
      <p:grpSp>
        <p:nvGrpSpPr>
          <p:cNvPr id="42" name="Group 42"/>
          <p:cNvGrpSpPr/>
          <p:nvPr/>
        </p:nvGrpSpPr>
        <p:grpSpPr>
          <a:xfrm>
            <a:off x="1148789" y="4652472"/>
            <a:ext cx="521959" cy="339967"/>
            <a:chOff x="0" y="0"/>
            <a:chExt cx="206206" cy="134308"/>
          </a:xfrm>
        </p:grpSpPr>
        <p:sp>
          <p:nvSpPr>
            <p:cNvPr id="43" name="Freeform 43"/>
            <p:cNvSpPr/>
            <p:nvPr/>
          </p:nvSpPr>
          <p:spPr>
            <a:xfrm>
              <a:off x="0" y="0"/>
              <a:ext cx="206206" cy="134308"/>
            </a:xfrm>
            <a:custGeom>
              <a:avLst/>
              <a:gdLst/>
              <a:ahLst/>
              <a:cxnLst/>
              <a:rect l="l" t="t" r="r" b="b"/>
              <a:pathLst>
                <a:path w="206206" h="134308">
                  <a:moveTo>
                    <a:pt x="0" y="0"/>
                  </a:moveTo>
                  <a:lnTo>
                    <a:pt x="206206" y="0"/>
                  </a:lnTo>
                  <a:lnTo>
                    <a:pt x="206206" y="134308"/>
                  </a:lnTo>
                  <a:lnTo>
                    <a:pt x="0" y="134308"/>
                  </a:lnTo>
                  <a:close/>
                </a:path>
              </a:pathLst>
            </a:custGeom>
            <a:solidFill>
              <a:srgbClr val="EFFFC9"/>
            </a:solidFill>
          </p:spPr>
          <p:txBody>
            <a:bodyPr/>
            <a:lstStyle/>
            <a:p>
              <a:endParaRPr lang="en-GB"/>
            </a:p>
          </p:txBody>
        </p:sp>
        <p:sp>
          <p:nvSpPr>
            <p:cNvPr id="44" name="TextBox 44"/>
            <p:cNvSpPr txBox="1"/>
            <p:nvPr/>
          </p:nvSpPr>
          <p:spPr>
            <a:xfrm>
              <a:off x="0" y="-38100"/>
              <a:ext cx="206206" cy="172408"/>
            </a:xfrm>
            <a:prstGeom prst="rect">
              <a:avLst/>
            </a:prstGeom>
          </p:spPr>
          <p:txBody>
            <a:bodyPr lIns="33867" tIns="33867" rIns="33867" bIns="33867" rtlCol="0" anchor="ctr"/>
            <a:lstStyle/>
            <a:p>
              <a:pPr algn="ctr">
                <a:lnSpc>
                  <a:spcPts val="1773"/>
                </a:lnSpc>
              </a:pPr>
              <a:endParaRPr/>
            </a:p>
          </p:txBody>
        </p:sp>
      </p:grpSp>
      <p:pic>
        <p:nvPicPr>
          <p:cNvPr id="45" name="Picture 45"/>
          <p:cNvPicPr>
            <a:picLocks noChangeAspect="1"/>
          </p:cNvPicPr>
          <p:nvPr/>
        </p:nvPicPr>
        <p:blipFill>
          <a:blip r:embed="rId23"/>
          <a:stretch>
            <a:fillRect/>
          </a:stretch>
        </p:blipFill>
        <p:spPr>
          <a:xfrm>
            <a:off x="1236380" y="4570842"/>
            <a:ext cx="1081092" cy="500505"/>
          </a:xfrm>
          <a:prstGeom prst="rect">
            <a:avLst/>
          </a:prstGeom>
        </p:spPr>
      </p:pic>
      <p:grpSp>
        <p:nvGrpSpPr>
          <p:cNvPr id="46" name="Group 46"/>
          <p:cNvGrpSpPr/>
          <p:nvPr/>
        </p:nvGrpSpPr>
        <p:grpSpPr>
          <a:xfrm>
            <a:off x="1211551" y="5061013"/>
            <a:ext cx="285607" cy="339967"/>
            <a:chOff x="0" y="0"/>
            <a:chExt cx="112832" cy="134308"/>
          </a:xfrm>
        </p:grpSpPr>
        <p:sp>
          <p:nvSpPr>
            <p:cNvPr id="47" name="Freeform 47"/>
            <p:cNvSpPr/>
            <p:nvPr/>
          </p:nvSpPr>
          <p:spPr>
            <a:xfrm>
              <a:off x="0" y="0"/>
              <a:ext cx="112832" cy="134308"/>
            </a:xfrm>
            <a:custGeom>
              <a:avLst/>
              <a:gdLst/>
              <a:ahLst/>
              <a:cxnLst/>
              <a:rect l="l" t="t" r="r" b="b"/>
              <a:pathLst>
                <a:path w="112832" h="134308">
                  <a:moveTo>
                    <a:pt x="0" y="0"/>
                  </a:moveTo>
                  <a:lnTo>
                    <a:pt x="112832" y="0"/>
                  </a:lnTo>
                  <a:lnTo>
                    <a:pt x="112832" y="134308"/>
                  </a:lnTo>
                  <a:lnTo>
                    <a:pt x="0" y="134308"/>
                  </a:lnTo>
                  <a:close/>
                </a:path>
              </a:pathLst>
            </a:custGeom>
            <a:solidFill>
              <a:srgbClr val="EFFFC9"/>
            </a:solidFill>
          </p:spPr>
          <p:txBody>
            <a:bodyPr/>
            <a:lstStyle/>
            <a:p>
              <a:endParaRPr lang="en-GB"/>
            </a:p>
          </p:txBody>
        </p:sp>
        <p:sp>
          <p:nvSpPr>
            <p:cNvPr id="48" name="TextBox 48"/>
            <p:cNvSpPr txBox="1"/>
            <p:nvPr/>
          </p:nvSpPr>
          <p:spPr>
            <a:xfrm>
              <a:off x="0" y="-38100"/>
              <a:ext cx="112832" cy="172408"/>
            </a:xfrm>
            <a:prstGeom prst="rect">
              <a:avLst/>
            </a:prstGeom>
          </p:spPr>
          <p:txBody>
            <a:bodyPr lIns="33867" tIns="33867" rIns="33867" bIns="33867" rtlCol="0" anchor="ctr"/>
            <a:lstStyle/>
            <a:p>
              <a:pPr algn="ctr">
                <a:lnSpc>
                  <a:spcPts val="1773"/>
                </a:lnSpc>
              </a:pPr>
              <a:endParaRPr/>
            </a:p>
          </p:txBody>
        </p:sp>
      </p:grpSp>
      <p:pic>
        <p:nvPicPr>
          <p:cNvPr id="49" name="Picture 49"/>
          <p:cNvPicPr>
            <a:picLocks noChangeAspect="1"/>
          </p:cNvPicPr>
          <p:nvPr/>
        </p:nvPicPr>
        <p:blipFill>
          <a:blip r:embed="rId24"/>
          <a:stretch>
            <a:fillRect/>
          </a:stretch>
        </p:blipFill>
        <p:spPr>
          <a:xfrm>
            <a:off x="1230816" y="4940103"/>
            <a:ext cx="1297309" cy="536541"/>
          </a:xfrm>
          <a:prstGeom prst="rect">
            <a:avLst/>
          </a:prstGeom>
        </p:spPr>
      </p:pic>
      <p:grpSp>
        <p:nvGrpSpPr>
          <p:cNvPr id="50" name="Group 50"/>
          <p:cNvGrpSpPr/>
          <p:nvPr/>
        </p:nvGrpSpPr>
        <p:grpSpPr>
          <a:xfrm>
            <a:off x="1211551" y="5458130"/>
            <a:ext cx="285607" cy="339967"/>
            <a:chOff x="0" y="0"/>
            <a:chExt cx="112832" cy="134308"/>
          </a:xfrm>
        </p:grpSpPr>
        <p:sp>
          <p:nvSpPr>
            <p:cNvPr id="51" name="Freeform 51"/>
            <p:cNvSpPr/>
            <p:nvPr/>
          </p:nvSpPr>
          <p:spPr>
            <a:xfrm>
              <a:off x="0" y="0"/>
              <a:ext cx="112832" cy="134308"/>
            </a:xfrm>
            <a:custGeom>
              <a:avLst/>
              <a:gdLst/>
              <a:ahLst/>
              <a:cxnLst/>
              <a:rect l="l" t="t" r="r" b="b"/>
              <a:pathLst>
                <a:path w="112832" h="134308">
                  <a:moveTo>
                    <a:pt x="0" y="0"/>
                  </a:moveTo>
                  <a:lnTo>
                    <a:pt x="112832" y="0"/>
                  </a:lnTo>
                  <a:lnTo>
                    <a:pt x="112832" y="134308"/>
                  </a:lnTo>
                  <a:lnTo>
                    <a:pt x="0" y="134308"/>
                  </a:lnTo>
                  <a:close/>
                </a:path>
              </a:pathLst>
            </a:custGeom>
            <a:solidFill>
              <a:srgbClr val="EFFFC9"/>
            </a:solidFill>
          </p:spPr>
          <p:txBody>
            <a:bodyPr/>
            <a:lstStyle/>
            <a:p>
              <a:endParaRPr lang="en-GB"/>
            </a:p>
          </p:txBody>
        </p:sp>
        <p:sp>
          <p:nvSpPr>
            <p:cNvPr id="52" name="TextBox 52"/>
            <p:cNvSpPr txBox="1"/>
            <p:nvPr/>
          </p:nvSpPr>
          <p:spPr>
            <a:xfrm>
              <a:off x="0" y="-38100"/>
              <a:ext cx="112832" cy="172408"/>
            </a:xfrm>
            <a:prstGeom prst="rect">
              <a:avLst/>
            </a:prstGeom>
          </p:spPr>
          <p:txBody>
            <a:bodyPr lIns="33867" tIns="33867" rIns="33867" bIns="33867" rtlCol="0" anchor="ctr"/>
            <a:lstStyle/>
            <a:p>
              <a:pPr algn="ctr">
                <a:lnSpc>
                  <a:spcPts val="1773"/>
                </a:lnSpc>
              </a:pPr>
              <a:endParaRPr/>
            </a:p>
          </p:txBody>
        </p:sp>
      </p:grpSp>
      <p:pic>
        <p:nvPicPr>
          <p:cNvPr id="53" name="Picture 53"/>
          <p:cNvPicPr>
            <a:picLocks noChangeAspect="1"/>
          </p:cNvPicPr>
          <p:nvPr/>
        </p:nvPicPr>
        <p:blipFill>
          <a:blip r:embed="rId25"/>
          <a:stretch>
            <a:fillRect/>
          </a:stretch>
        </p:blipFill>
        <p:spPr>
          <a:xfrm>
            <a:off x="1238433" y="5305908"/>
            <a:ext cx="1513528" cy="572578"/>
          </a:xfrm>
          <a:prstGeom prst="rect">
            <a:avLst/>
          </a:prstGeom>
        </p:spPr>
      </p:pic>
      <p:pic>
        <p:nvPicPr>
          <p:cNvPr id="54" name="Picture 54"/>
          <p:cNvPicPr>
            <a:picLocks noChangeAspect="1"/>
          </p:cNvPicPr>
          <p:nvPr/>
        </p:nvPicPr>
        <p:blipFill>
          <a:blip r:embed="rId26"/>
          <a:stretch>
            <a:fillRect/>
          </a:stretch>
        </p:blipFill>
        <p:spPr>
          <a:xfrm>
            <a:off x="1220415" y="5709765"/>
            <a:ext cx="1729747" cy="608615"/>
          </a:xfrm>
          <a:prstGeom prst="rect">
            <a:avLst/>
          </a:prstGeom>
        </p:spPr>
      </p:pic>
      <p:pic>
        <p:nvPicPr>
          <p:cNvPr id="55" name="Picture 55"/>
          <p:cNvPicPr>
            <a:picLocks noChangeAspect="1"/>
          </p:cNvPicPr>
          <p:nvPr/>
        </p:nvPicPr>
        <p:blipFill>
          <a:blip r:embed="rId27"/>
          <a:stretch>
            <a:fillRect/>
          </a:stretch>
        </p:blipFill>
        <p:spPr>
          <a:xfrm>
            <a:off x="1148343" y="5985595"/>
            <a:ext cx="2594620" cy="752760"/>
          </a:xfrm>
          <a:prstGeom prst="rect">
            <a:avLst/>
          </a:prstGeom>
        </p:spPr>
      </p:pic>
      <p:grpSp>
        <p:nvGrpSpPr>
          <p:cNvPr id="56" name="Group 56"/>
          <p:cNvGrpSpPr/>
          <p:nvPr/>
        </p:nvGrpSpPr>
        <p:grpSpPr>
          <a:xfrm>
            <a:off x="1013048" y="3585955"/>
            <a:ext cx="86360" cy="86360"/>
            <a:chOff x="0" y="0"/>
            <a:chExt cx="34118" cy="34118"/>
          </a:xfrm>
        </p:grpSpPr>
        <p:sp>
          <p:nvSpPr>
            <p:cNvPr id="57" name="Freeform 57"/>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58" name="TextBox 58"/>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59" name="Group 59"/>
          <p:cNvGrpSpPr/>
          <p:nvPr/>
        </p:nvGrpSpPr>
        <p:grpSpPr>
          <a:xfrm>
            <a:off x="1013048" y="4015016"/>
            <a:ext cx="86360" cy="86360"/>
            <a:chOff x="0" y="0"/>
            <a:chExt cx="34118" cy="34118"/>
          </a:xfrm>
        </p:grpSpPr>
        <p:sp>
          <p:nvSpPr>
            <p:cNvPr id="60" name="Freeform 60"/>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61" name="TextBox 61"/>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62" name="Group 62"/>
          <p:cNvGrpSpPr/>
          <p:nvPr/>
        </p:nvGrpSpPr>
        <p:grpSpPr>
          <a:xfrm>
            <a:off x="1013048" y="4405135"/>
            <a:ext cx="86360" cy="86360"/>
            <a:chOff x="0" y="0"/>
            <a:chExt cx="34118" cy="34118"/>
          </a:xfrm>
        </p:grpSpPr>
        <p:sp>
          <p:nvSpPr>
            <p:cNvPr id="63" name="Freeform 63"/>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64" name="TextBox 64"/>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65" name="Group 65"/>
          <p:cNvGrpSpPr/>
          <p:nvPr/>
        </p:nvGrpSpPr>
        <p:grpSpPr>
          <a:xfrm>
            <a:off x="1025639" y="4775822"/>
            <a:ext cx="86360" cy="86360"/>
            <a:chOff x="0" y="0"/>
            <a:chExt cx="34118" cy="34118"/>
          </a:xfrm>
        </p:grpSpPr>
        <p:sp>
          <p:nvSpPr>
            <p:cNvPr id="66" name="Freeform 66"/>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67" name="TextBox 67"/>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68" name="Group 68"/>
          <p:cNvGrpSpPr/>
          <p:nvPr/>
        </p:nvGrpSpPr>
        <p:grpSpPr>
          <a:xfrm>
            <a:off x="1013048" y="5187817"/>
            <a:ext cx="86360" cy="86360"/>
            <a:chOff x="0" y="0"/>
            <a:chExt cx="34118" cy="34118"/>
          </a:xfrm>
        </p:grpSpPr>
        <p:sp>
          <p:nvSpPr>
            <p:cNvPr id="69" name="Freeform 69"/>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70" name="TextBox 70"/>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71" name="Group 71"/>
          <p:cNvGrpSpPr/>
          <p:nvPr/>
        </p:nvGrpSpPr>
        <p:grpSpPr>
          <a:xfrm>
            <a:off x="1025639" y="5561575"/>
            <a:ext cx="86360" cy="86360"/>
            <a:chOff x="0" y="0"/>
            <a:chExt cx="34118" cy="34118"/>
          </a:xfrm>
        </p:grpSpPr>
        <p:sp>
          <p:nvSpPr>
            <p:cNvPr id="72" name="Freeform 72"/>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73" name="TextBox 73"/>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74" name="Group 74"/>
          <p:cNvGrpSpPr/>
          <p:nvPr/>
        </p:nvGrpSpPr>
        <p:grpSpPr>
          <a:xfrm>
            <a:off x="1025639" y="5990835"/>
            <a:ext cx="86360" cy="86360"/>
            <a:chOff x="0" y="0"/>
            <a:chExt cx="34118" cy="34118"/>
          </a:xfrm>
        </p:grpSpPr>
        <p:sp>
          <p:nvSpPr>
            <p:cNvPr id="75" name="Freeform 75"/>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76" name="TextBox 76"/>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77" name="Group 77"/>
          <p:cNvGrpSpPr/>
          <p:nvPr/>
        </p:nvGrpSpPr>
        <p:grpSpPr>
          <a:xfrm>
            <a:off x="1025639" y="6406125"/>
            <a:ext cx="86360" cy="86360"/>
            <a:chOff x="0" y="0"/>
            <a:chExt cx="34118" cy="34118"/>
          </a:xfrm>
        </p:grpSpPr>
        <p:sp>
          <p:nvSpPr>
            <p:cNvPr id="78" name="Freeform 78"/>
            <p:cNvSpPr/>
            <p:nvPr/>
          </p:nvSpPr>
          <p:spPr>
            <a:xfrm>
              <a:off x="0" y="0"/>
              <a:ext cx="34118" cy="34118"/>
            </a:xfrm>
            <a:custGeom>
              <a:avLst/>
              <a:gdLst/>
              <a:ahLst/>
              <a:cxnLst/>
              <a:rect l="l" t="t" r="r" b="b"/>
              <a:pathLst>
                <a:path w="34118" h="34118">
                  <a:moveTo>
                    <a:pt x="0" y="0"/>
                  </a:moveTo>
                  <a:lnTo>
                    <a:pt x="34118" y="0"/>
                  </a:lnTo>
                  <a:lnTo>
                    <a:pt x="34118" y="34118"/>
                  </a:lnTo>
                  <a:lnTo>
                    <a:pt x="0" y="34118"/>
                  </a:lnTo>
                  <a:close/>
                </a:path>
              </a:pathLst>
            </a:custGeom>
            <a:solidFill>
              <a:srgbClr val="2B7869"/>
            </a:solidFill>
          </p:spPr>
          <p:txBody>
            <a:bodyPr/>
            <a:lstStyle/>
            <a:p>
              <a:endParaRPr lang="en-GB"/>
            </a:p>
          </p:txBody>
        </p:sp>
        <p:sp>
          <p:nvSpPr>
            <p:cNvPr id="79" name="TextBox 79"/>
            <p:cNvSpPr txBox="1"/>
            <p:nvPr/>
          </p:nvSpPr>
          <p:spPr>
            <a:xfrm>
              <a:off x="0" y="-38100"/>
              <a:ext cx="34118" cy="72218"/>
            </a:xfrm>
            <a:prstGeom prst="rect">
              <a:avLst/>
            </a:prstGeom>
          </p:spPr>
          <p:txBody>
            <a:bodyPr lIns="33867" tIns="33867" rIns="33867" bIns="33867" rtlCol="0" anchor="ctr"/>
            <a:lstStyle/>
            <a:p>
              <a:pPr algn="ctr">
                <a:lnSpc>
                  <a:spcPts val="1773"/>
                </a:lnSpc>
              </a:pPr>
              <a:endParaRPr/>
            </a:p>
          </p:txBody>
        </p:sp>
      </p:grpSp>
      <p:grpSp>
        <p:nvGrpSpPr>
          <p:cNvPr id="80" name="Group 80"/>
          <p:cNvGrpSpPr/>
          <p:nvPr/>
        </p:nvGrpSpPr>
        <p:grpSpPr>
          <a:xfrm>
            <a:off x="1175608" y="5880647"/>
            <a:ext cx="188953" cy="339967"/>
            <a:chOff x="0" y="0"/>
            <a:chExt cx="74648" cy="134308"/>
          </a:xfrm>
        </p:grpSpPr>
        <p:sp>
          <p:nvSpPr>
            <p:cNvPr id="81" name="Freeform 81"/>
            <p:cNvSpPr/>
            <p:nvPr/>
          </p:nvSpPr>
          <p:spPr>
            <a:xfrm>
              <a:off x="0" y="0"/>
              <a:ext cx="74648" cy="134308"/>
            </a:xfrm>
            <a:custGeom>
              <a:avLst/>
              <a:gdLst/>
              <a:ahLst/>
              <a:cxnLst/>
              <a:rect l="l" t="t" r="r" b="b"/>
              <a:pathLst>
                <a:path w="74648" h="134308">
                  <a:moveTo>
                    <a:pt x="0" y="0"/>
                  </a:moveTo>
                  <a:lnTo>
                    <a:pt x="74648" y="0"/>
                  </a:lnTo>
                  <a:lnTo>
                    <a:pt x="74648" y="134308"/>
                  </a:lnTo>
                  <a:lnTo>
                    <a:pt x="0" y="134308"/>
                  </a:lnTo>
                  <a:close/>
                </a:path>
              </a:pathLst>
            </a:custGeom>
            <a:solidFill>
              <a:srgbClr val="EFFFC9"/>
            </a:solidFill>
          </p:spPr>
          <p:txBody>
            <a:bodyPr/>
            <a:lstStyle/>
            <a:p>
              <a:endParaRPr lang="en-GB"/>
            </a:p>
          </p:txBody>
        </p:sp>
        <p:sp>
          <p:nvSpPr>
            <p:cNvPr id="82" name="TextBox 82"/>
            <p:cNvSpPr txBox="1"/>
            <p:nvPr/>
          </p:nvSpPr>
          <p:spPr>
            <a:xfrm>
              <a:off x="0" y="-38100"/>
              <a:ext cx="74648" cy="172408"/>
            </a:xfrm>
            <a:prstGeom prst="rect">
              <a:avLst/>
            </a:prstGeom>
          </p:spPr>
          <p:txBody>
            <a:bodyPr lIns="33867" tIns="33867" rIns="33867" bIns="33867" rtlCol="0" anchor="ctr"/>
            <a:lstStyle/>
            <a:p>
              <a:pPr algn="ctr">
                <a:lnSpc>
                  <a:spcPts val="1773"/>
                </a:lnSpc>
              </a:pPr>
              <a:endParaRPr/>
            </a:p>
          </p:txBody>
        </p:sp>
      </p:grpSp>
      <p:grpSp>
        <p:nvGrpSpPr>
          <p:cNvPr id="83" name="Group 83"/>
          <p:cNvGrpSpPr/>
          <p:nvPr/>
        </p:nvGrpSpPr>
        <p:grpSpPr>
          <a:xfrm>
            <a:off x="1175608" y="6277764"/>
            <a:ext cx="188953" cy="339967"/>
            <a:chOff x="0" y="0"/>
            <a:chExt cx="74648" cy="134308"/>
          </a:xfrm>
        </p:grpSpPr>
        <p:sp>
          <p:nvSpPr>
            <p:cNvPr id="84" name="Freeform 84"/>
            <p:cNvSpPr/>
            <p:nvPr/>
          </p:nvSpPr>
          <p:spPr>
            <a:xfrm>
              <a:off x="0" y="0"/>
              <a:ext cx="74648" cy="134308"/>
            </a:xfrm>
            <a:custGeom>
              <a:avLst/>
              <a:gdLst/>
              <a:ahLst/>
              <a:cxnLst/>
              <a:rect l="l" t="t" r="r" b="b"/>
              <a:pathLst>
                <a:path w="74648" h="134308">
                  <a:moveTo>
                    <a:pt x="0" y="0"/>
                  </a:moveTo>
                  <a:lnTo>
                    <a:pt x="74648" y="0"/>
                  </a:lnTo>
                  <a:lnTo>
                    <a:pt x="74648" y="134308"/>
                  </a:lnTo>
                  <a:lnTo>
                    <a:pt x="0" y="134308"/>
                  </a:lnTo>
                  <a:close/>
                </a:path>
              </a:pathLst>
            </a:custGeom>
            <a:solidFill>
              <a:srgbClr val="EFFFC9"/>
            </a:solidFill>
          </p:spPr>
          <p:txBody>
            <a:bodyPr/>
            <a:lstStyle/>
            <a:p>
              <a:endParaRPr lang="en-GB"/>
            </a:p>
          </p:txBody>
        </p:sp>
        <p:sp>
          <p:nvSpPr>
            <p:cNvPr id="85" name="TextBox 85"/>
            <p:cNvSpPr txBox="1"/>
            <p:nvPr/>
          </p:nvSpPr>
          <p:spPr>
            <a:xfrm>
              <a:off x="0" y="-38100"/>
              <a:ext cx="74648" cy="172408"/>
            </a:xfrm>
            <a:prstGeom prst="rect">
              <a:avLst/>
            </a:prstGeom>
          </p:spPr>
          <p:txBody>
            <a:bodyPr lIns="33867" tIns="33867" rIns="33867" bIns="33867" rtlCol="0" anchor="ctr"/>
            <a:lstStyle/>
            <a:p>
              <a:pPr algn="ctr">
                <a:lnSpc>
                  <a:spcPts val="1773"/>
                </a:lnSpc>
              </a:pPr>
              <a:endParaRPr/>
            </a:p>
          </p:txBody>
        </p:sp>
      </p:grpSp>
      <p:sp>
        <p:nvSpPr>
          <p:cNvPr id="86" name="Freeform 86"/>
          <p:cNvSpPr/>
          <p:nvPr/>
        </p:nvSpPr>
        <p:spPr>
          <a:xfrm>
            <a:off x="1640254" y="56680"/>
            <a:ext cx="2304321" cy="2838489"/>
          </a:xfrm>
          <a:custGeom>
            <a:avLst/>
            <a:gdLst/>
            <a:ahLst/>
            <a:cxnLst/>
            <a:rect l="l" t="t" r="r" b="b"/>
            <a:pathLst>
              <a:path w="3456481" h="4257734">
                <a:moveTo>
                  <a:pt x="0" y="0"/>
                </a:moveTo>
                <a:lnTo>
                  <a:pt x="3456481" y="0"/>
                </a:lnTo>
                <a:lnTo>
                  <a:pt x="3456481" y="4257734"/>
                </a:lnTo>
                <a:lnTo>
                  <a:pt x="0" y="4257734"/>
                </a:lnTo>
                <a:lnTo>
                  <a:pt x="0" y="0"/>
                </a:lnTo>
                <a:close/>
              </a:path>
            </a:pathLst>
          </a:custGeom>
          <a:blipFill>
            <a:blip r:embed="rId28"/>
            <a:stretch>
              <a:fillRect l="-3659" t="-2715" r="-3659"/>
            </a:stretch>
          </a:blipFill>
        </p:spPr>
        <p:txBody>
          <a:bodyPr/>
          <a:lstStyle/>
          <a:p>
            <a:endParaRPr lang="en-GB"/>
          </a:p>
        </p:txBody>
      </p:sp>
      <p:grpSp>
        <p:nvGrpSpPr>
          <p:cNvPr id="87" name="Group 87"/>
          <p:cNvGrpSpPr/>
          <p:nvPr/>
        </p:nvGrpSpPr>
        <p:grpSpPr>
          <a:xfrm rot="-5400000">
            <a:off x="5615488" y="-1398484"/>
            <a:ext cx="613999" cy="3850440"/>
            <a:chOff x="0" y="0"/>
            <a:chExt cx="210819" cy="1322064"/>
          </a:xfrm>
        </p:grpSpPr>
        <p:sp>
          <p:nvSpPr>
            <p:cNvPr id="88" name="Freeform 88"/>
            <p:cNvSpPr/>
            <p:nvPr/>
          </p:nvSpPr>
          <p:spPr>
            <a:xfrm>
              <a:off x="0" y="0"/>
              <a:ext cx="210819" cy="1322063"/>
            </a:xfrm>
            <a:custGeom>
              <a:avLst/>
              <a:gdLst/>
              <a:ahLst/>
              <a:cxnLst/>
              <a:rect l="l" t="t" r="r" b="b"/>
              <a:pathLst>
                <a:path w="210819" h="1322063">
                  <a:moveTo>
                    <a:pt x="210819" y="0"/>
                  </a:moveTo>
                  <a:lnTo>
                    <a:pt x="210819" y="1207763"/>
                  </a:lnTo>
                  <a:lnTo>
                    <a:pt x="105409" y="1322063"/>
                  </a:lnTo>
                  <a:lnTo>
                    <a:pt x="0" y="1207763"/>
                  </a:lnTo>
                  <a:lnTo>
                    <a:pt x="0" y="0"/>
                  </a:lnTo>
                  <a:lnTo>
                    <a:pt x="210819" y="0"/>
                  </a:lnTo>
                  <a:close/>
                </a:path>
              </a:pathLst>
            </a:custGeom>
            <a:solidFill>
              <a:srgbClr val="EFFFC9"/>
            </a:solidFill>
          </p:spPr>
          <p:txBody>
            <a:bodyPr/>
            <a:lstStyle/>
            <a:p>
              <a:endParaRPr lang="en-GB"/>
            </a:p>
          </p:txBody>
        </p:sp>
        <p:sp>
          <p:nvSpPr>
            <p:cNvPr id="89" name="TextBox 89"/>
            <p:cNvSpPr txBox="1"/>
            <p:nvPr/>
          </p:nvSpPr>
          <p:spPr>
            <a:xfrm>
              <a:off x="0" y="-47625"/>
              <a:ext cx="210819" cy="1255389"/>
            </a:xfrm>
            <a:prstGeom prst="rect">
              <a:avLst/>
            </a:prstGeom>
          </p:spPr>
          <p:txBody>
            <a:bodyPr lIns="33867" tIns="33867" rIns="33867" bIns="33867" rtlCol="0" anchor="ctr"/>
            <a:lstStyle/>
            <a:p>
              <a:pPr algn="ctr">
                <a:lnSpc>
                  <a:spcPts val="1873"/>
                </a:lnSpc>
              </a:pPr>
              <a:endParaRPr/>
            </a:p>
          </p:txBody>
        </p:sp>
      </p:grpSp>
      <p:grpSp>
        <p:nvGrpSpPr>
          <p:cNvPr id="90" name="Group 90"/>
          <p:cNvGrpSpPr/>
          <p:nvPr/>
        </p:nvGrpSpPr>
        <p:grpSpPr>
          <a:xfrm rot="-5400000">
            <a:off x="4844750" y="-19387"/>
            <a:ext cx="678061" cy="2373025"/>
            <a:chOff x="0" y="0"/>
            <a:chExt cx="359918" cy="1259613"/>
          </a:xfrm>
        </p:grpSpPr>
        <p:sp>
          <p:nvSpPr>
            <p:cNvPr id="91" name="Freeform 91"/>
            <p:cNvSpPr/>
            <p:nvPr/>
          </p:nvSpPr>
          <p:spPr>
            <a:xfrm>
              <a:off x="0" y="0"/>
              <a:ext cx="359918" cy="1259613"/>
            </a:xfrm>
            <a:custGeom>
              <a:avLst/>
              <a:gdLst/>
              <a:ahLst/>
              <a:cxnLst/>
              <a:rect l="l" t="t" r="r" b="b"/>
              <a:pathLst>
                <a:path w="359918" h="1259613">
                  <a:moveTo>
                    <a:pt x="359918" y="0"/>
                  </a:moveTo>
                  <a:lnTo>
                    <a:pt x="359918" y="1145313"/>
                  </a:lnTo>
                  <a:lnTo>
                    <a:pt x="179959" y="1259613"/>
                  </a:lnTo>
                  <a:lnTo>
                    <a:pt x="0" y="1145313"/>
                  </a:lnTo>
                  <a:lnTo>
                    <a:pt x="0" y="0"/>
                  </a:lnTo>
                  <a:lnTo>
                    <a:pt x="359918" y="0"/>
                  </a:lnTo>
                  <a:close/>
                </a:path>
              </a:pathLst>
            </a:custGeom>
            <a:solidFill>
              <a:srgbClr val="D9F4B7"/>
            </a:solidFill>
          </p:spPr>
          <p:txBody>
            <a:bodyPr/>
            <a:lstStyle/>
            <a:p>
              <a:endParaRPr lang="en-GB"/>
            </a:p>
          </p:txBody>
        </p:sp>
        <p:sp>
          <p:nvSpPr>
            <p:cNvPr id="92" name="TextBox 92"/>
            <p:cNvSpPr txBox="1"/>
            <p:nvPr/>
          </p:nvSpPr>
          <p:spPr>
            <a:xfrm>
              <a:off x="0" y="-47625"/>
              <a:ext cx="359918" cy="1192938"/>
            </a:xfrm>
            <a:prstGeom prst="rect">
              <a:avLst/>
            </a:prstGeom>
          </p:spPr>
          <p:txBody>
            <a:bodyPr lIns="33867" tIns="33867" rIns="33867" bIns="33867" rtlCol="0" anchor="ctr"/>
            <a:lstStyle/>
            <a:p>
              <a:pPr algn="ctr">
                <a:lnSpc>
                  <a:spcPts val="1873"/>
                </a:lnSpc>
              </a:pPr>
              <a:endParaRPr/>
            </a:p>
          </p:txBody>
        </p:sp>
      </p:grpSp>
      <p:grpSp>
        <p:nvGrpSpPr>
          <p:cNvPr id="93" name="Group 93"/>
          <p:cNvGrpSpPr/>
          <p:nvPr/>
        </p:nvGrpSpPr>
        <p:grpSpPr>
          <a:xfrm rot="-5400000">
            <a:off x="4322347" y="1181078"/>
            <a:ext cx="536355" cy="1186513"/>
            <a:chOff x="0" y="0"/>
            <a:chExt cx="429728" cy="950636"/>
          </a:xfrm>
        </p:grpSpPr>
        <p:sp>
          <p:nvSpPr>
            <p:cNvPr id="94" name="Freeform 94"/>
            <p:cNvSpPr/>
            <p:nvPr/>
          </p:nvSpPr>
          <p:spPr>
            <a:xfrm>
              <a:off x="0" y="0"/>
              <a:ext cx="429729" cy="950636"/>
            </a:xfrm>
            <a:custGeom>
              <a:avLst/>
              <a:gdLst/>
              <a:ahLst/>
              <a:cxnLst/>
              <a:rect l="l" t="t" r="r" b="b"/>
              <a:pathLst>
                <a:path w="429729" h="950636">
                  <a:moveTo>
                    <a:pt x="429729" y="0"/>
                  </a:moveTo>
                  <a:lnTo>
                    <a:pt x="429729" y="836336"/>
                  </a:lnTo>
                  <a:lnTo>
                    <a:pt x="214864" y="950636"/>
                  </a:lnTo>
                  <a:lnTo>
                    <a:pt x="0" y="836336"/>
                  </a:lnTo>
                  <a:lnTo>
                    <a:pt x="0" y="0"/>
                  </a:lnTo>
                  <a:lnTo>
                    <a:pt x="429729" y="0"/>
                  </a:lnTo>
                  <a:close/>
                </a:path>
              </a:pathLst>
            </a:custGeom>
            <a:solidFill>
              <a:srgbClr val="CAD6BB"/>
            </a:solidFill>
          </p:spPr>
          <p:txBody>
            <a:bodyPr/>
            <a:lstStyle/>
            <a:p>
              <a:endParaRPr lang="en-GB"/>
            </a:p>
          </p:txBody>
        </p:sp>
        <p:sp>
          <p:nvSpPr>
            <p:cNvPr id="95" name="TextBox 95"/>
            <p:cNvSpPr txBox="1"/>
            <p:nvPr/>
          </p:nvSpPr>
          <p:spPr>
            <a:xfrm>
              <a:off x="0" y="-47625"/>
              <a:ext cx="429728" cy="883961"/>
            </a:xfrm>
            <a:prstGeom prst="rect">
              <a:avLst/>
            </a:prstGeom>
          </p:spPr>
          <p:txBody>
            <a:bodyPr lIns="33867" tIns="33867" rIns="33867" bIns="33867" rtlCol="0" anchor="ctr"/>
            <a:lstStyle/>
            <a:p>
              <a:pPr algn="ctr">
                <a:lnSpc>
                  <a:spcPts val="1873"/>
                </a:lnSpc>
              </a:pPr>
              <a:endParaRPr/>
            </a:p>
          </p:txBody>
        </p:sp>
      </p:grpSp>
      <p:grpSp>
        <p:nvGrpSpPr>
          <p:cNvPr id="96" name="Group 96"/>
          <p:cNvGrpSpPr/>
          <p:nvPr/>
        </p:nvGrpSpPr>
        <p:grpSpPr>
          <a:xfrm rot="-5400000">
            <a:off x="-649409" y="1110236"/>
            <a:ext cx="2763497" cy="886539"/>
            <a:chOff x="0" y="0"/>
            <a:chExt cx="1740509" cy="558361"/>
          </a:xfrm>
        </p:grpSpPr>
        <p:sp>
          <p:nvSpPr>
            <p:cNvPr id="97" name="Freeform 97"/>
            <p:cNvSpPr/>
            <p:nvPr/>
          </p:nvSpPr>
          <p:spPr>
            <a:xfrm>
              <a:off x="0" y="0"/>
              <a:ext cx="1740509" cy="558361"/>
            </a:xfrm>
            <a:custGeom>
              <a:avLst/>
              <a:gdLst/>
              <a:ahLst/>
              <a:cxnLst/>
              <a:rect l="l" t="t" r="r" b="b"/>
              <a:pathLst>
                <a:path w="1740509" h="558361">
                  <a:moveTo>
                    <a:pt x="0" y="0"/>
                  </a:moveTo>
                  <a:lnTo>
                    <a:pt x="1740509" y="0"/>
                  </a:lnTo>
                  <a:lnTo>
                    <a:pt x="1740509" y="558361"/>
                  </a:lnTo>
                  <a:lnTo>
                    <a:pt x="0" y="558361"/>
                  </a:lnTo>
                  <a:close/>
                </a:path>
              </a:pathLst>
            </a:custGeom>
            <a:solidFill>
              <a:srgbClr val="3D8978"/>
            </a:solidFill>
          </p:spPr>
          <p:txBody>
            <a:bodyPr/>
            <a:lstStyle/>
            <a:p>
              <a:endParaRPr lang="en-GB"/>
            </a:p>
          </p:txBody>
        </p:sp>
        <p:sp>
          <p:nvSpPr>
            <p:cNvPr id="98" name="TextBox 98"/>
            <p:cNvSpPr txBox="1"/>
            <p:nvPr/>
          </p:nvSpPr>
          <p:spPr>
            <a:xfrm>
              <a:off x="0" y="-38100"/>
              <a:ext cx="1740509" cy="596461"/>
            </a:xfrm>
            <a:prstGeom prst="rect">
              <a:avLst/>
            </a:prstGeom>
          </p:spPr>
          <p:txBody>
            <a:bodyPr lIns="33867" tIns="33867" rIns="33867" bIns="33867" rtlCol="0" anchor="ctr"/>
            <a:lstStyle/>
            <a:p>
              <a:pPr algn="ctr">
                <a:lnSpc>
                  <a:spcPts val="1773"/>
                </a:lnSpc>
              </a:pPr>
              <a:endParaRPr/>
            </a:p>
          </p:txBody>
        </p:sp>
      </p:grpSp>
      <p:grpSp>
        <p:nvGrpSpPr>
          <p:cNvPr id="99" name="Group 99"/>
          <p:cNvGrpSpPr/>
          <p:nvPr/>
        </p:nvGrpSpPr>
        <p:grpSpPr>
          <a:xfrm>
            <a:off x="8096223" y="900696"/>
            <a:ext cx="3577996" cy="401054"/>
            <a:chOff x="0" y="0"/>
            <a:chExt cx="2533792" cy="284010"/>
          </a:xfrm>
        </p:grpSpPr>
        <p:sp>
          <p:nvSpPr>
            <p:cNvPr id="100" name="Freeform 100"/>
            <p:cNvSpPr/>
            <p:nvPr/>
          </p:nvSpPr>
          <p:spPr>
            <a:xfrm>
              <a:off x="0" y="0"/>
              <a:ext cx="2533792" cy="284010"/>
            </a:xfrm>
            <a:custGeom>
              <a:avLst/>
              <a:gdLst/>
              <a:ahLst/>
              <a:cxnLst/>
              <a:rect l="l" t="t" r="r" b="b"/>
              <a:pathLst>
                <a:path w="2533792" h="284010">
                  <a:moveTo>
                    <a:pt x="0" y="0"/>
                  </a:moveTo>
                  <a:lnTo>
                    <a:pt x="2533792" y="0"/>
                  </a:lnTo>
                  <a:lnTo>
                    <a:pt x="2533792" y="284010"/>
                  </a:lnTo>
                  <a:lnTo>
                    <a:pt x="0" y="284010"/>
                  </a:lnTo>
                  <a:close/>
                </a:path>
              </a:pathLst>
            </a:custGeom>
            <a:solidFill>
              <a:srgbClr val="3D8978"/>
            </a:solidFill>
          </p:spPr>
          <p:txBody>
            <a:bodyPr/>
            <a:lstStyle/>
            <a:p>
              <a:endParaRPr lang="en-GB"/>
            </a:p>
          </p:txBody>
        </p:sp>
        <p:sp>
          <p:nvSpPr>
            <p:cNvPr id="101" name="TextBox 101"/>
            <p:cNvSpPr txBox="1"/>
            <p:nvPr/>
          </p:nvSpPr>
          <p:spPr>
            <a:xfrm>
              <a:off x="0" y="-38100"/>
              <a:ext cx="2533792" cy="322110"/>
            </a:xfrm>
            <a:prstGeom prst="rect">
              <a:avLst/>
            </a:prstGeom>
          </p:spPr>
          <p:txBody>
            <a:bodyPr lIns="33867" tIns="33867" rIns="33867" bIns="33867" rtlCol="0" anchor="ctr"/>
            <a:lstStyle/>
            <a:p>
              <a:pPr algn="ctr">
                <a:lnSpc>
                  <a:spcPts val="1773"/>
                </a:lnSpc>
              </a:pPr>
              <a:endParaRPr/>
            </a:p>
          </p:txBody>
        </p:sp>
      </p:grpSp>
      <p:pic>
        <p:nvPicPr>
          <p:cNvPr id="102" name="Picture 102"/>
          <p:cNvPicPr>
            <a:picLocks noChangeAspect="1"/>
          </p:cNvPicPr>
          <p:nvPr/>
        </p:nvPicPr>
        <p:blipFill>
          <a:blip r:embed="rId29"/>
          <a:stretch>
            <a:fillRect/>
          </a:stretch>
        </p:blipFill>
        <p:spPr>
          <a:xfrm>
            <a:off x="7800715" y="2007553"/>
            <a:ext cx="4502767" cy="4134591"/>
          </a:xfrm>
          <a:prstGeom prst="rect">
            <a:avLst/>
          </a:prstGeom>
        </p:spPr>
      </p:pic>
      <p:grpSp>
        <p:nvGrpSpPr>
          <p:cNvPr id="103" name="Group 103"/>
          <p:cNvGrpSpPr/>
          <p:nvPr/>
        </p:nvGrpSpPr>
        <p:grpSpPr>
          <a:xfrm>
            <a:off x="8781363" y="1610667"/>
            <a:ext cx="2071037" cy="697843"/>
            <a:chOff x="0" y="0"/>
            <a:chExt cx="700413" cy="236006"/>
          </a:xfrm>
        </p:grpSpPr>
        <p:sp>
          <p:nvSpPr>
            <p:cNvPr id="104" name="Freeform 104"/>
            <p:cNvSpPr/>
            <p:nvPr/>
          </p:nvSpPr>
          <p:spPr>
            <a:xfrm>
              <a:off x="0" y="0"/>
              <a:ext cx="700413" cy="236006"/>
            </a:xfrm>
            <a:custGeom>
              <a:avLst/>
              <a:gdLst/>
              <a:ahLst/>
              <a:cxnLst/>
              <a:rect l="l" t="t" r="r" b="b"/>
              <a:pathLst>
                <a:path w="700413" h="236006">
                  <a:moveTo>
                    <a:pt x="118003" y="0"/>
                  </a:moveTo>
                  <a:lnTo>
                    <a:pt x="582410" y="0"/>
                  </a:lnTo>
                  <a:cubicBezTo>
                    <a:pt x="613706" y="0"/>
                    <a:pt x="643721" y="12432"/>
                    <a:pt x="665850" y="34562"/>
                  </a:cubicBezTo>
                  <a:cubicBezTo>
                    <a:pt x="687980" y="56692"/>
                    <a:pt x="700413" y="86707"/>
                    <a:pt x="700413" y="118003"/>
                  </a:cubicBezTo>
                  <a:lnTo>
                    <a:pt x="700413" y="118003"/>
                  </a:lnTo>
                  <a:cubicBezTo>
                    <a:pt x="700413" y="183174"/>
                    <a:pt x="647581" y="236006"/>
                    <a:pt x="582410" y="236006"/>
                  </a:cubicBezTo>
                  <a:lnTo>
                    <a:pt x="118003" y="236006"/>
                  </a:lnTo>
                  <a:cubicBezTo>
                    <a:pt x="86707" y="236006"/>
                    <a:pt x="56692" y="223574"/>
                    <a:pt x="34562" y="201444"/>
                  </a:cubicBezTo>
                  <a:cubicBezTo>
                    <a:pt x="12432" y="179314"/>
                    <a:pt x="0" y="149300"/>
                    <a:pt x="0" y="118003"/>
                  </a:cubicBezTo>
                  <a:lnTo>
                    <a:pt x="0" y="118003"/>
                  </a:lnTo>
                  <a:cubicBezTo>
                    <a:pt x="0" y="86707"/>
                    <a:pt x="12432" y="56692"/>
                    <a:pt x="34562" y="34562"/>
                  </a:cubicBezTo>
                  <a:cubicBezTo>
                    <a:pt x="56692" y="12432"/>
                    <a:pt x="86707" y="0"/>
                    <a:pt x="118003" y="0"/>
                  </a:cubicBezTo>
                  <a:close/>
                </a:path>
              </a:pathLst>
            </a:custGeom>
            <a:solidFill>
              <a:srgbClr val="BFFBBE"/>
            </a:solidFill>
          </p:spPr>
          <p:txBody>
            <a:bodyPr/>
            <a:lstStyle/>
            <a:p>
              <a:endParaRPr lang="en-GB"/>
            </a:p>
          </p:txBody>
        </p:sp>
        <p:sp>
          <p:nvSpPr>
            <p:cNvPr id="105" name="TextBox 105"/>
            <p:cNvSpPr txBox="1"/>
            <p:nvPr/>
          </p:nvSpPr>
          <p:spPr>
            <a:xfrm>
              <a:off x="0" y="-38100"/>
              <a:ext cx="700413" cy="274106"/>
            </a:xfrm>
            <a:prstGeom prst="rect">
              <a:avLst/>
            </a:prstGeom>
          </p:spPr>
          <p:txBody>
            <a:bodyPr lIns="33867" tIns="33867" rIns="33867" bIns="33867" rtlCol="0" anchor="ctr"/>
            <a:lstStyle/>
            <a:p>
              <a:pPr algn="ctr">
                <a:lnSpc>
                  <a:spcPts val="1773"/>
                </a:lnSpc>
              </a:pPr>
              <a:endParaRPr/>
            </a:p>
          </p:txBody>
        </p:sp>
      </p:grpSp>
      <p:sp>
        <p:nvSpPr>
          <p:cNvPr id="106" name="TextBox 106"/>
          <p:cNvSpPr txBox="1"/>
          <p:nvPr/>
        </p:nvSpPr>
        <p:spPr>
          <a:xfrm>
            <a:off x="4386903" y="2359235"/>
            <a:ext cx="3381409" cy="198965"/>
          </a:xfrm>
          <a:prstGeom prst="rect">
            <a:avLst/>
          </a:prstGeom>
        </p:spPr>
        <p:txBody>
          <a:bodyPr lIns="0" tIns="0" rIns="0" bIns="0" rtlCol="0" anchor="t">
            <a:spAutoFit/>
          </a:bodyPr>
          <a:lstStyle/>
          <a:p>
            <a:pPr algn="ctr">
              <a:lnSpc>
                <a:spcPts val="1700"/>
              </a:lnSpc>
            </a:pPr>
            <a:r>
              <a:rPr lang="en-US" sz="1214">
                <a:solidFill>
                  <a:srgbClr val="FFFFFF"/>
                </a:solidFill>
                <a:latin typeface="Arial Bold"/>
              </a:rPr>
              <a:t>Research Institutes by number DTIF projects </a:t>
            </a:r>
          </a:p>
        </p:txBody>
      </p:sp>
      <p:sp>
        <p:nvSpPr>
          <p:cNvPr id="107" name="TextBox 107"/>
          <p:cNvSpPr txBox="1"/>
          <p:nvPr/>
        </p:nvSpPr>
        <p:spPr>
          <a:xfrm>
            <a:off x="341567" y="3033782"/>
            <a:ext cx="3381409" cy="198965"/>
          </a:xfrm>
          <a:prstGeom prst="rect">
            <a:avLst/>
          </a:prstGeom>
        </p:spPr>
        <p:txBody>
          <a:bodyPr lIns="0" tIns="0" rIns="0" bIns="0" rtlCol="0" anchor="t">
            <a:spAutoFit/>
          </a:bodyPr>
          <a:lstStyle/>
          <a:p>
            <a:pPr algn="ctr">
              <a:lnSpc>
                <a:spcPts val="1700"/>
              </a:lnSpc>
            </a:pPr>
            <a:r>
              <a:rPr lang="en-US" sz="1214">
                <a:solidFill>
                  <a:srgbClr val="FFFFFF"/>
                </a:solidFill>
                <a:latin typeface="Arial Bold"/>
              </a:rPr>
              <a:t>Consortium partner numbers per project </a:t>
            </a:r>
          </a:p>
        </p:txBody>
      </p:sp>
      <p:sp>
        <p:nvSpPr>
          <p:cNvPr id="108" name="TextBox 108"/>
          <p:cNvSpPr txBox="1"/>
          <p:nvPr/>
        </p:nvSpPr>
        <p:spPr>
          <a:xfrm>
            <a:off x="745052" y="3502415"/>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8</a:t>
            </a:r>
          </a:p>
        </p:txBody>
      </p:sp>
      <p:sp>
        <p:nvSpPr>
          <p:cNvPr id="109" name="TextBox 109"/>
          <p:cNvSpPr txBox="1"/>
          <p:nvPr/>
        </p:nvSpPr>
        <p:spPr>
          <a:xfrm>
            <a:off x="745052" y="3951475"/>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48</a:t>
            </a:r>
          </a:p>
        </p:txBody>
      </p:sp>
      <p:sp>
        <p:nvSpPr>
          <p:cNvPr id="110" name="TextBox 110"/>
          <p:cNvSpPr txBox="1"/>
          <p:nvPr/>
        </p:nvSpPr>
        <p:spPr>
          <a:xfrm>
            <a:off x="745052" y="4312829"/>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32</a:t>
            </a:r>
          </a:p>
        </p:txBody>
      </p:sp>
      <p:sp>
        <p:nvSpPr>
          <p:cNvPr id="111" name="TextBox 111"/>
          <p:cNvSpPr txBox="1"/>
          <p:nvPr/>
        </p:nvSpPr>
        <p:spPr>
          <a:xfrm>
            <a:off x="745052" y="4675678"/>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6</a:t>
            </a:r>
          </a:p>
        </p:txBody>
      </p:sp>
      <p:sp>
        <p:nvSpPr>
          <p:cNvPr id="112" name="TextBox 112"/>
          <p:cNvSpPr txBox="1"/>
          <p:nvPr/>
        </p:nvSpPr>
        <p:spPr>
          <a:xfrm>
            <a:off x="745052" y="5098582"/>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4</a:t>
            </a:r>
          </a:p>
        </p:txBody>
      </p:sp>
      <p:sp>
        <p:nvSpPr>
          <p:cNvPr id="113" name="TextBox 113"/>
          <p:cNvSpPr txBox="1"/>
          <p:nvPr/>
        </p:nvSpPr>
        <p:spPr>
          <a:xfrm>
            <a:off x="745052" y="5461431"/>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4</a:t>
            </a:r>
          </a:p>
        </p:txBody>
      </p:sp>
      <p:sp>
        <p:nvSpPr>
          <p:cNvPr id="114" name="TextBox 114"/>
          <p:cNvSpPr txBox="1"/>
          <p:nvPr/>
        </p:nvSpPr>
        <p:spPr>
          <a:xfrm>
            <a:off x="745052" y="5884200"/>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1</a:t>
            </a:r>
          </a:p>
        </p:txBody>
      </p:sp>
      <p:sp>
        <p:nvSpPr>
          <p:cNvPr id="115" name="TextBox 115"/>
          <p:cNvSpPr txBox="1"/>
          <p:nvPr/>
        </p:nvSpPr>
        <p:spPr>
          <a:xfrm>
            <a:off x="745052" y="6256637"/>
            <a:ext cx="193489" cy="198965"/>
          </a:xfrm>
          <a:prstGeom prst="rect">
            <a:avLst/>
          </a:prstGeom>
        </p:spPr>
        <p:txBody>
          <a:bodyPr lIns="0" tIns="0" rIns="0" bIns="0" rtlCol="0" anchor="t">
            <a:spAutoFit/>
          </a:bodyPr>
          <a:lstStyle/>
          <a:p>
            <a:pPr algn="ctr">
              <a:lnSpc>
                <a:spcPts val="1700"/>
              </a:lnSpc>
            </a:pPr>
            <a:r>
              <a:rPr lang="en-US" sz="1214">
                <a:solidFill>
                  <a:srgbClr val="015951"/>
                </a:solidFill>
                <a:latin typeface="Arial Bold"/>
              </a:rPr>
              <a:t>1</a:t>
            </a:r>
          </a:p>
        </p:txBody>
      </p:sp>
      <p:sp>
        <p:nvSpPr>
          <p:cNvPr id="116" name="TextBox 116"/>
          <p:cNvSpPr txBox="1"/>
          <p:nvPr/>
        </p:nvSpPr>
        <p:spPr>
          <a:xfrm rot="-5400000">
            <a:off x="-266851" y="5034905"/>
            <a:ext cx="1540749" cy="198196"/>
          </a:xfrm>
          <a:prstGeom prst="rect">
            <a:avLst/>
          </a:prstGeom>
        </p:spPr>
        <p:txBody>
          <a:bodyPr lIns="0" tIns="0" rIns="0" bIns="0" rtlCol="0" anchor="t">
            <a:spAutoFit/>
          </a:bodyPr>
          <a:lstStyle/>
          <a:p>
            <a:pPr algn="ctr">
              <a:lnSpc>
                <a:spcPts val="1663"/>
              </a:lnSpc>
            </a:pPr>
            <a:r>
              <a:rPr lang="en-US" sz="1188">
                <a:solidFill>
                  <a:srgbClr val="2B7869"/>
                </a:solidFill>
                <a:latin typeface="Arial Bold"/>
              </a:rPr>
              <a:t>Number of Projects </a:t>
            </a:r>
          </a:p>
        </p:txBody>
      </p:sp>
      <p:sp>
        <p:nvSpPr>
          <p:cNvPr id="117" name="TextBox 117"/>
          <p:cNvSpPr txBox="1"/>
          <p:nvPr/>
        </p:nvSpPr>
        <p:spPr>
          <a:xfrm>
            <a:off x="6665562" y="356032"/>
            <a:ext cx="763029" cy="281680"/>
          </a:xfrm>
          <a:prstGeom prst="rect">
            <a:avLst/>
          </a:prstGeom>
        </p:spPr>
        <p:txBody>
          <a:bodyPr wrap="square" lIns="0" tIns="0" rIns="0" bIns="0" rtlCol="0" anchor="t">
            <a:spAutoFit/>
          </a:bodyPr>
          <a:lstStyle/>
          <a:p>
            <a:pPr algn="ctr">
              <a:lnSpc>
                <a:spcPts val="2438"/>
              </a:lnSpc>
            </a:pPr>
            <a:r>
              <a:rPr lang="en-US" sz="1741" dirty="0">
                <a:solidFill>
                  <a:srgbClr val="000000"/>
                </a:solidFill>
                <a:latin typeface="Canva Sans Bold"/>
              </a:rPr>
              <a:t>73.1%</a:t>
            </a:r>
          </a:p>
        </p:txBody>
      </p:sp>
      <p:sp>
        <p:nvSpPr>
          <p:cNvPr id="118" name="TextBox 118"/>
          <p:cNvSpPr txBox="1"/>
          <p:nvPr/>
        </p:nvSpPr>
        <p:spPr>
          <a:xfrm>
            <a:off x="5602031" y="1005187"/>
            <a:ext cx="552287" cy="246221"/>
          </a:xfrm>
          <a:prstGeom prst="rect">
            <a:avLst/>
          </a:prstGeom>
        </p:spPr>
        <p:txBody>
          <a:bodyPr lIns="0" tIns="0" rIns="0" bIns="0" rtlCol="0" anchor="t">
            <a:spAutoFit/>
          </a:bodyPr>
          <a:lstStyle/>
          <a:p>
            <a:pPr algn="ctr">
              <a:lnSpc>
                <a:spcPts val="2121"/>
              </a:lnSpc>
            </a:pPr>
            <a:r>
              <a:rPr lang="en-US" sz="1515">
                <a:solidFill>
                  <a:srgbClr val="000000"/>
                </a:solidFill>
                <a:latin typeface="Canva Sans Bold"/>
              </a:rPr>
              <a:t>19.2%</a:t>
            </a:r>
          </a:p>
        </p:txBody>
      </p:sp>
      <p:sp>
        <p:nvSpPr>
          <p:cNvPr id="119" name="TextBox 119"/>
          <p:cNvSpPr txBox="1"/>
          <p:nvPr/>
        </p:nvSpPr>
        <p:spPr>
          <a:xfrm>
            <a:off x="4603263" y="1629973"/>
            <a:ext cx="520553" cy="233718"/>
          </a:xfrm>
          <a:prstGeom prst="rect">
            <a:avLst/>
          </a:prstGeom>
        </p:spPr>
        <p:txBody>
          <a:bodyPr wrap="square" lIns="0" tIns="0" rIns="0" bIns="0" rtlCol="0" anchor="t">
            <a:spAutoFit/>
          </a:bodyPr>
          <a:lstStyle/>
          <a:p>
            <a:pPr algn="ctr">
              <a:lnSpc>
                <a:spcPts val="1983"/>
              </a:lnSpc>
            </a:pPr>
            <a:r>
              <a:rPr lang="en-US" sz="1417" dirty="0">
                <a:solidFill>
                  <a:srgbClr val="000000"/>
                </a:solidFill>
                <a:latin typeface="Canva Sans Bold"/>
              </a:rPr>
              <a:t>7.7%</a:t>
            </a:r>
          </a:p>
        </p:txBody>
      </p:sp>
      <p:sp>
        <p:nvSpPr>
          <p:cNvPr id="120" name="TextBox 120"/>
          <p:cNvSpPr txBox="1"/>
          <p:nvPr/>
        </p:nvSpPr>
        <p:spPr>
          <a:xfrm>
            <a:off x="4137644" y="372236"/>
            <a:ext cx="763029" cy="234103"/>
          </a:xfrm>
          <a:prstGeom prst="rect">
            <a:avLst/>
          </a:prstGeom>
        </p:spPr>
        <p:txBody>
          <a:bodyPr lIns="0" tIns="0" rIns="0" bIns="0" rtlCol="0" anchor="t">
            <a:spAutoFit/>
          </a:bodyPr>
          <a:lstStyle/>
          <a:p>
            <a:pPr algn="ctr">
              <a:lnSpc>
                <a:spcPts val="2003"/>
              </a:lnSpc>
            </a:pPr>
            <a:r>
              <a:rPr lang="en-US" sz="1431">
                <a:solidFill>
                  <a:srgbClr val="085D4D"/>
                </a:solidFill>
                <a:latin typeface="Arial Bold"/>
              </a:rPr>
              <a:t>SME led </a:t>
            </a:r>
          </a:p>
        </p:txBody>
      </p:sp>
      <p:sp>
        <p:nvSpPr>
          <p:cNvPr id="121" name="TextBox 121"/>
          <p:cNvSpPr txBox="1"/>
          <p:nvPr/>
        </p:nvSpPr>
        <p:spPr>
          <a:xfrm>
            <a:off x="4137644" y="1008609"/>
            <a:ext cx="802941" cy="221664"/>
          </a:xfrm>
          <a:prstGeom prst="rect">
            <a:avLst/>
          </a:prstGeom>
        </p:spPr>
        <p:txBody>
          <a:bodyPr lIns="0" tIns="0" rIns="0" bIns="0" rtlCol="0" anchor="t">
            <a:spAutoFit/>
          </a:bodyPr>
          <a:lstStyle/>
          <a:p>
            <a:pPr algn="ctr">
              <a:lnSpc>
                <a:spcPts val="1867"/>
              </a:lnSpc>
            </a:pPr>
            <a:r>
              <a:rPr lang="en-US" sz="1334" dirty="0">
                <a:solidFill>
                  <a:srgbClr val="085D4D"/>
                </a:solidFill>
                <a:latin typeface="Arial Bold"/>
              </a:rPr>
              <a:t>RPO led </a:t>
            </a:r>
          </a:p>
        </p:txBody>
      </p:sp>
      <p:sp>
        <p:nvSpPr>
          <p:cNvPr id="122" name="TextBox 122"/>
          <p:cNvSpPr txBox="1"/>
          <p:nvPr/>
        </p:nvSpPr>
        <p:spPr>
          <a:xfrm>
            <a:off x="4057651" y="1609726"/>
            <a:ext cx="569120" cy="371705"/>
          </a:xfrm>
          <a:prstGeom prst="rect">
            <a:avLst/>
          </a:prstGeom>
        </p:spPr>
        <p:txBody>
          <a:bodyPr wrap="square" lIns="0" tIns="0" rIns="0" bIns="0" rtlCol="0" anchor="t">
            <a:spAutoFit/>
          </a:bodyPr>
          <a:lstStyle/>
          <a:p>
            <a:pPr algn="ctr">
              <a:lnSpc>
                <a:spcPts val="1455"/>
              </a:lnSpc>
            </a:pPr>
            <a:r>
              <a:rPr lang="en-US" sz="1200" dirty="0">
                <a:solidFill>
                  <a:srgbClr val="085D4D"/>
                </a:solidFill>
                <a:latin typeface="Arial Bold"/>
              </a:rPr>
              <a:t>MNC led </a:t>
            </a:r>
          </a:p>
        </p:txBody>
      </p:sp>
      <p:sp>
        <p:nvSpPr>
          <p:cNvPr id="123" name="TextBox 123"/>
          <p:cNvSpPr txBox="1"/>
          <p:nvPr/>
        </p:nvSpPr>
        <p:spPr>
          <a:xfrm rot="-5400000">
            <a:off x="-436976" y="1185169"/>
            <a:ext cx="2272814" cy="736227"/>
          </a:xfrm>
          <a:prstGeom prst="rect">
            <a:avLst/>
          </a:prstGeom>
        </p:spPr>
        <p:txBody>
          <a:bodyPr lIns="0" tIns="0" rIns="0" bIns="0" rtlCol="0" anchor="t">
            <a:spAutoFit/>
          </a:bodyPr>
          <a:lstStyle/>
          <a:p>
            <a:pPr algn="ctr">
              <a:lnSpc>
                <a:spcPts val="3018"/>
              </a:lnSpc>
            </a:pPr>
            <a:r>
              <a:rPr lang="en-US" sz="2156">
                <a:solidFill>
                  <a:srgbClr val="FFFFFF"/>
                </a:solidFill>
                <a:latin typeface="Arial Bold"/>
              </a:rPr>
              <a:t>Projects leads &amp; partners </a:t>
            </a:r>
          </a:p>
        </p:txBody>
      </p:sp>
      <p:sp>
        <p:nvSpPr>
          <p:cNvPr id="124" name="TextBox 124"/>
          <p:cNvSpPr txBox="1"/>
          <p:nvPr/>
        </p:nvSpPr>
        <p:spPr>
          <a:xfrm>
            <a:off x="8251833" y="951454"/>
            <a:ext cx="3266779" cy="245645"/>
          </a:xfrm>
          <a:prstGeom prst="rect">
            <a:avLst/>
          </a:prstGeom>
        </p:spPr>
        <p:txBody>
          <a:bodyPr lIns="0" tIns="0" rIns="0" bIns="0" rtlCol="0" anchor="t">
            <a:spAutoFit/>
          </a:bodyPr>
          <a:lstStyle/>
          <a:p>
            <a:pPr algn="ctr">
              <a:lnSpc>
                <a:spcPts val="2093"/>
              </a:lnSpc>
            </a:pPr>
            <a:r>
              <a:rPr lang="en-US" sz="1495">
                <a:solidFill>
                  <a:srgbClr val="FFFFFF"/>
                </a:solidFill>
                <a:latin typeface="Arial Bold"/>
              </a:rPr>
              <a:t>Application Rates by Stage</a:t>
            </a:r>
          </a:p>
        </p:txBody>
      </p:sp>
      <p:sp>
        <p:nvSpPr>
          <p:cNvPr id="125" name="TextBox 125"/>
          <p:cNvSpPr txBox="1"/>
          <p:nvPr/>
        </p:nvSpPr>
        <p:spPr>
          <a:xfrm>
            <a:off x="8883559" y="2969774"/>
            <a:ext cx="1866645" cy="211276"/>
          </a:xfrm>
          <a:prstGeom prst="rect">
            <a:avLst/>
          </a:prstGeom>
        </p:spPr>
        <p:txBody>
          <a:bodyPr lIns="0" tIns="0" rIns="0" bIns="0" rtlCol="0" anchor="t">
            <a:spAutoFit/>
          </a:bodyPr>
          <a:lstStyle/>
          <a:p>
            <a:pPr algn="ctr">
              <a:lnSpc>
                <a:spcPts val="1830"/>
              </a:lnSpc>
            </a:pPr>
            <a:r>
              <a:rPr lang="en-US" sz="1307">
                <a:solidFill>
                  <a:srgbClr val="003626"/>
                </a:solidFill>
                <a:latin typeface="Arial Bold"/>
              </a:rPr>
              <a:t>Eligible Applications</a:t>
            </a:r>
          </a:p>
        </p:txBody>
      </p:sp>
      <p:sp>
        <p:nvSpPr>
          <p:cNvPr id="126" name="TextBox 126"/>
          <p:cNvSpPr txBox="1"/>
          <p:nvPr/>
        </p:nvSpPr>
        <p:spPr>
          <a:xfrm>
            <a:off x="8883559" y="4105329"/>
            <a:ext cx="1866645" cy="211276"/>
          </a:xfrm>
          <a:prstGeom prst="rect">
            <a:avLst/>
          </a:prstGeom>
        </p:spPr>
        <p:txBody>
          <a:bodyPr lIns="0" tIns="0" rIns="0" bIns="0" rtlCol="0" anchor="t">
            <a:spAutoFit/>
          </a:bodyPr>
          <a:lstStyle/>
          <a:p>
            <a:pPr algn="ctr">
              <a:lnSpc>
                <a:spcPts val="1830"/>
              </a:lnSpc>
            </a:pPr>
            <a:r>
              <a:rPr lang="en-US" sz="1307">
                <a:solidFill>
                  <a:srgbClr val="003626"/>
                </a:solidFill>
                <a:latin typeface="Arial Bold"/>
              </a:rPr>
              <a:t>Called for Interview </a:t>
            </a:r>
          </a:p>
        </p:txBody>
      </p:sp>
      <p:sp>
        <p:nvSpPr>
          <p:cNvPr id="127" name="TextBox 127"/>
          <p:cNvSpPr txBox="1"/>
          <p:nvPr/>
        </p:nvSpPr>
        <p:spPr>
          <a:xfrm>
            <a:off x="8883559" y="4966011"/>
            <a:ext cx="1866645" cy="442109"/>
          </a:xfrm>
          <a:prstGeom prst="rect">
            <a:avLst/>
          </a:prstGeom>
        </p:spPr>
        <p:txBody>
          <a:bodyPr lIns="0" tIns="0" rIns="0" bIns="0" rtlCol="0" anchor="t">
            <a:spAutoFit/>
          </a:bodyPr>
          <a:lstStyle/>
          <a:p>
            <a:pPr algn="ctr">
              <a:lnSpc>
                <a:spcPts val="1830"/>
              </a:lnSpc>
            </a:pPr>
            <a:r>
              <a:rPr lang="en-US" sz="1307">
                <a:solidFill>
                  <a:srgbClr val="003626"/>
                </a:solidFill>
                <a:latin typeface="Arial Bold"/>
              </a:rPr>
              <a:t>Successful Applications </a:t>
            </a:r>
          </a:p>
        </p:txBody>
      </p:sp>
      <p:sp>
        <p:nvSpPr>
          <p:cNvPr id="128" name="TextBox 128"/>
          <p:cNvSpPr txBox="1"/>
          <p:nvPr/>
        </p:nvSpPr>
        <p:spPr>
          <a:xfrm>
            <a:off x="8890674" y="2011393"/>
            <a:ext cx="1876153" cy="211276"/>
          </a:xfrm>
          <a:prstGeom prst="rect">
            <a:avLst/>
          </a:prstGeom>
        </p:spPr>
        <p:txBody>
          <a:bodyPr lIns="0" tIns="0" rIns="0" bIns="0" rtlCol="0" anchor="t">
            <a:spAutoFit/>
          </a:bodyPr>
          <a:lstStyle/>
          <a:p>
            <a:pPr algn="ctr">
              <a:lnSpc>
                <a:spcPts val="1830"/>
              </a:lnSpc>
            </a:pPr>
            <a:r>
              <a:rPr lang="en-US" sz="1307">
                <a:solidFill>
                  <a:srgbClr val="003626"/>
                </a:solidFill>
                <a:latin typeface="Arial Bold"/>
              </a:rPr>
              <a:t>Total Applications </a:t>
            </a:r>
          </a:p>
        </p:txBody>
      </p:sp>
      <p:sp>
        <p:nvSpPr>
          <p:cNvPr id="129" name="TextBox 129"/>
          <p:cNvSpPr txBox="1"/>
          <p:nvPr/>
        </p:nvSpPr>
        <p:spPr>
          <a:xfrm>
            <a:off x="9352825" y="2507059"/>
            <a:ext cx="876267" cy="305020"/>
          </a:xfrm>
          <a:prstGeom prst="rect">
            <a:avLst/>
          </a:prstGeom>
        </p:spPr>
        <p:txBody>
          <a:bodyPr lIns="0" tIns="0" rIns="0" bIns="0" rtlCol="0" anchor="t">
            <a:spAutoFit/>
          </a:bodyPr>
          <a:lstStyle/>
          <a:p>
            <a:pPr algn="ctr">
              <a:lnSpc>
                <a:spcPts val="2635"/>
              </a:lnSpc>
            </a:pPr>
            <a:r>
              <a:rPr lang="en-US" sz="1882">
                <a:solidFill>
                  <a:srgbClr val="003626"/>
                </a:solidFill>
                <a:latin typeface="Arial Bold"/>
              </a:rPr>
              <a:t>257</a:t>
            </a:r>
          </a:p>
        </p:txBody>
      </p:sp>
      <p:sp>
        <p:nvSpPr>
          <p:cNvPr id="130" name="TextBox 130"/>
          <p:cNvSpPr txBox="1"/>
          <p:nvPr/>
        </p:nvSpPr>
        <p:spPr>
          <a:xfrm>
            <a:off x="9352825" y="3733106"/>
            <a:ext cx="876267" cy="305020"/>
          </a:xfrm>
          <a:prstGeom prst="rect">
            <a:avLst/>
          </a:prstGeom>
        </p:spPr>
        <p:txBody>
          <a:bodyPr lIns="0" tIns="0" rIns="0" bIns="0" rtlCol="0" anchor="t">
            <a:spAutoFit/>
          </a:bodyPr>
          <a:lstStyle/>
          <a:p>
            <a:pPr algn="ctr">
              <a:lnSpc>
                <a:spcPts val="2635"/>
              </a:lnSpc>
            </a:pPr>
            <a:r>
              <a:rPr lang="en-US" sz="1882">
                <a:solidFill>
                  <a:srgbClr val="003626"/>
                </a:solidFill>
                <a:latin typeface="Arial Bold"/>
              </a:rPr>
              <a:t>157</a:t>
            </a:r>
          </a:p>
        </p:txBody>
      </p:sp>
      <p:sp>
        <p:nvSpPr>
          <p:cNvPr id="131" name="TextBox 131"/>
          <p:cNvSpPr txBox="1"/>
          <p:nvPr/>
        </p:nvSpPr>
        <p:spPr>
          <a:xfrm>
            <a:off x="9352825" y="4637513"/>
            <a:ext cx="876267" cy="305020"/>
          </a:xfrm>
          <a:prstGeom prst="rect">
            <a:avLst/>
          </a:prstGeom>
        </p:spPr>
        <p:txBody>
          <a:bodyPr lIns="0" tIns="0" rIns="0" bIns="0" rtlCol="0" anchor="t">
            <a:spAutoFit/>
          </a:bodyPr>
          <a:lstStyle/>
          <a:p>
            <a:pPr algn="ctr">
              <a:lnSpc>
                <a:spcPts val="2635"/>
              </a:lnSpc>
            </a:pPr>
            <a:r>
              <a:rPr lang="en-US" sz="1882">
                <a:solidFill>
                  <a:srgbClr val="003626"/>
                </a:solidFill>
                <a:latin typeface="Arial Bold"/>
              </a:rPr>
              <a:t>104</a:t>
            </a:r>
          </a:p>
        </p:txBody>
      </p:sp>
      <p:sp>
        <p:nvSpPr>
          <p:cNvPr id="132" name="TextBox 132"/>
          <p:cNvSpPr txBox="1"/>
          <p:nvPr/>
        </p:nvSpPr>
        <p:spPr>
          <a:xfrm>
            <a:off x="9369447" y="1596081"/>
            <a:ext cx="876267" cy="305020"/>
          </a:xfrm>
          <a:prstGeom prst="rect">
            <a:avLst/>
          </a:prstGeom>
        </p:spPr>
        <p:txBody>
          <a:bodyPr lIns="0" tIns="0" rIns="0" bIns="0" rtlCol="0" anchor="t">
            <a:spAutoFit/>
          </a:bodyPr>
          <a:lstStyle/>
          <a:p>
            <a:pPr algn="ctr">
              <a:lnSpc>
                <a:spcPts val="2635"/>
              </a:lnSpc>
            </a:pPr>
            <a:r>
              <a:rPr lang="en-US" sz="1882">
                <a:solidFill>
                  <a:srgbClr val="003626"/>
                </a:solidFill>
                <a:latin typeface="Arial Bold"/>
              </a:rPr>
              <a:t>296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A close-up of a sign&#10;&#10;Description automatically generated">
            <a:extLst>
              <a:ext uri="{FF2B5EF4-FFF2-40B4-BE49-F238E27FC236}">
                <a16:creationId xmlns:a16="http://schemas.microsoft.com/office/drawing/2014/main" id="{99D39331-8C59-7480-F2C9-35846D284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77800"/>
            <a:ext cx="24495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a:extLst>
              <a:ext uri="{FF2B5EF4-FFF2-40B4-BE49-F238E27FC236}">
                <a16:creationId xmlns:a16="http://schemas.microsoft.com/office/drawing/2014/main" id="{406112F9-91CB-E8CF-49DC-D9BA099A2F57}"/>
              </a:ext>
            </a:extLst>
          </p:cNvPr>
          <p:cNvSpPr txBox="1">
            <a:spLocks noChangeArrowheads="1"/>
          </p:cNvSpPr>
          <p:nvPr/>
        </p:nvSpPr>
        <p:spPr bwMode="auto">
          <a:xfrm>
            <a:off x="2659063" y="547688"/>
            <a:ext cx="8693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b="1">
                <a:solidFill>
                  <a:srgbClr val="044D46"/>
                </a:solidFill>
              </a:rPr>
              <a:t> </a:t>
            </a:r>
            <a:r>
              <a:rPr lang="en-IE" altLang="en-US" b="1">
                <a:solidFill>
                  <a:srgbClr val="044D46"/>
                </a:solidFill>
              </a:rPr>
              <a:t>Call 7 Documents are now available on the DETE website</a:t>
            </a:r>
          </a:p>
          <a:p>
            <a:pPr eaLnBrk="1" hangingPunct="1">
              <a:lnSpc>
                <a:spcPct val="100000"/>
              </a:lnSpc>
              <a:spcBef>
                <a:spcPct val="0"/>
              </a:spcBef>
              <a:buFontTx/>
              <a:buNone/>
            </a:pPr>
            <a:endParaRPr lang="en-GB" altLang="en-US" b="1">
              <a:solidFill>
                <a:srgbClr val="044D46"/>
              </a:solidFill>
            </a:endParaRPr>
          </a:p>
        </p:txBody>
      </p:sp>
      <p:pic>
        <p:nvPicPr>
          <p:cNvPr id="20484" name="Picture 2" descr="Enterprise Ireland Celebrates 25 Years - The Irish Advantage">
            <a:extLst>
              <a:ext uri="{FF2B5EF4-FFF2-40B4-BE49-F238E27FC236}">
                <a16:creationId xmlns:a16="http://schemas.microsoft.com/office/drawing/2014/main" id="{F31C531A-D451-BB35-27D6-AA1260F6F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30913"/>
            <a:ext cx="1800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a:extLst>
              <a:ext uri="{FF2B5EF4-FFF2-40B4-BE49-F238E27FC236}">
                <a16:creationId xmlns:a16="http://schemas.microsoft.com/office/drawing/2014/main" id="{E951E432-2570-FE39-1515-18B67B79A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490663"/>
            <a:ext cx="33337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a:extLst>
              <a:ext uri="{FF2B5EF4-FFF2-40B4-BE49-F238E27FC236}">
                <a16:creationId xmlns:a16="http://schemas.microsoft.com/office/drawing/2014/main" id="{54DCB4B0-4956-AA2C-BD58-D45F5916E151}"/>
              </a:ext>
            </a:extLst>
          </p:cNvPr>
          <p:cNvSpPr txBox="1">
            <a:spLocks noChangeArrowheads="1"/>
          </p:cNvSpPr>
          <p:nvPr/>
        </p:nvSpPr>
        <p:spPr bwMode="auto">
          <a:xfrm>
            <a:off x="4360863" y="1800225"/>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IE" altLang="en-US" sz="1800" dirty="0"/>
              <a:t>DETE DTIF homepage:</a:t>
            </a:r>
            <a:endParaRPr lang="en-IE" altLang="en-US" sz="1800" dirty="0">
              <a:hlinkClick r:id="" action="ppaction://noaction"/>
            </a:endParaRPr>
          </a:p>
          <a:p>
            <a:pPr>
              <a:lnSpc>
                <a:spcPct val="100000"/>
              </a:lnSpc>
              <a:spcBef>
                <a:spcPct val="0"/>
              </a:spcBef>
              <a:buFontTx/>
              <a:buNone/>
            </a:pPr>
            <a:r>
              <a:rPr lang="en-IE" altLang="en-US" sz="1800" dirty="0">
                <a:hlinkClick r:id="rId5"/>
              </a:rPr>
              <a:t>Disruptive Technologies Innovation Fund - DETE (enterprise.gov.ie)</a:t>
            </a:r>
            <a:endParaRPr lang="en-IE" altLang="en-US" sz="1800" dirty="0"/>
          </a:p>
        </p:txBody>
      </p:sp>
      <p:sp>
        <p:nvSpPr>
          <p:cNvPr id="19463" name="TextBox 6">
            <a:extLst>
              <a:ext uri="{FF2B5EF4-FFF2-40B4-BE49-F238E27FC236}">
                <a16:creationId xmlns:a16="http://schemas.microsoft.com/office/drawing/2014/main" id="{A849077F-F3F0-0932-4187-D92114D1B93A}"/>
              </a:ext>
            </a:extLst>
          </p:cNvPr>
          <p:cNvSpPr txBox="1">
            <a:spLocks noChangeArrowheads="1"/>
          </p:cNvSpPr>
          <p:nvPr/>
        </p:nvSpPr>
        <p:spPr bwMode="auto">
          <a:xfrm>
            <a:off x="4360863" y="3027363"/>
            <a:ext cx="6326187" cy="2686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IE" altLang="en-US" sz="1800" dirty="0">
                <a:solidFill>
                  <a:srgbClr val="222222"/>
                </a:solidFill>
                <a:latin typeface="+mn-lt"/>
              </a:rPr>
              <a:t>Guidance documents:</a:t>
            </a:r>
          </a:p>
          <a:p>
            <a:pPr>
              <a:lnSpc>
                <a:spcPct val="100000"/>
              </a:lnSpc>
              <a:spcBef>
                <a:spcPct val="0"/>
              </a:spcBef>
              <a:buFontTx/>
              <a:buNone/>
              <a:defRPr/>
            </a:pPr>
            <a:r>
              <a:rPr lang="en-IE" altLang="en-US" sz="1800" u="sng" dirty="0">
                <a:solidFill>
                  <a:srgbClr val="375FE1"/>
                </a:solidFill>
                <a:latin typeface="+mn-lt"/>
                <a:hlinkClick r:id="rId6"/>
              </a:rPr>
              <a:t>Guide for applicants (PDF, 636KB)</a:t>
            </a:r>
            <a:endParaRPr lang="en-IE" altLang="en-US" sz="1800" dirty="0">
              <a:solidFill>
                <a:srgbClr val="222222"/>
              </a:solidFill>
              <a:latin typeface="+mn-lt"/>
            </a:endParaRPr>
          </a:p>
          <a:p>
            <a:pPr>
              <a:lnSpc>
                <a:spcPct val="100000"/>
              </a:lnSpc>
              <a:spcBef>
                <a:spcPct val="0"/>
              </a:spcBef>
              <a:buFontTx/>
              <a:buNone/>
              <a:defRPr/>
            </a:pPr>
            <a:r>
              <a:rPr lang="en-IE" altLang="en-US" sz="1800" u="sng" dirty="0">
                <a:solidFill>
                  <a:srgbClr val="375FE1"/>
                </a:solidFill>
                <a:latin typeface="+mn-lt"/>
                <a:hlinkClick r:id="rId7"/>
              </a:rPr>
              <a:t>Indicative application form (DOC, 85KB)</a:t>
            </a:r>
            <a:endParaRPr lang="en-IE" altLang="en-US" sz="1800" dirty="0">
              <a:solidFill>
                <a:srgbClr val="222222"/>
              </a:solidFill>
              <a:latin typeface="+mn-lt"/>
            </a:endParaRPr>
          </a:p>
          <a:p>
            <a:pPr>
              <a:lnSpc>
                <a:spcPct val="100000"/>
              </a:lnSpc>
              <a:spcBef>
                <a:spcPct val="0"/>
              </a:spcBef>
              <a:buFontTx/>
              <a:buNone/>
              <a:defRPr/>
            </a:pPr>
            <a:r>
              <a:rPr lang="en-IE" altLang="en-US" sz="1800" u="sng" dirty="0">
                <a:solidFill>
                  <a:srgbClr val="375FE1"/>
                </a:solidFill>
                <a:latin typeface="+mn-lt"/>
                <a:hlinkClick r:id="rId8"/>
              </a:rPr>
              <a:t>Consortium agreement template (DOC, 294KB)</a:t>
            </a:r>
            <a:endParaRPr lang="en-IE" altLang="en-US" sz="1800" dirty="0">
              <a:solidFill>
                <a:srgbClr val="222222"/>
              </a:solidFill>
              <a:latin typeface="+mn-lt"/>
            </a:endParaRPr>
          </a:p>
          <a:p>
            <a:pPr>
              <a:lnSpc>
                <a:spcPct val="100000"/>
              </a:lnSpc>
              <a:spcBef>
                <a:spcPct val="0"/>
              </a:spcBef>
              <a:buFontTx/>
              <a:buNone/>
              <a:defRPr/>
            </a:pPr>
            <a:r>
              <a:rPr lang="en-IE" altLang="en-US" sz="1800" u="sng" dirty="0" err="1">
                <a:solidFill>
                  <a:srgbClr val="375FE1"/>
                </a:solidFill>
                <a:latin typeface="+mn-lt"/>
                <a:hlinkClick r:id="rId9"/>
              </a:rPr>
              <a:t>UiD</a:t>
            </a:r>
            <a:r>
              <a:rPr lang="en-IE" altLang="en-US" sz="1800" u="sng" dirty="0">
                <a:solidFill>
                  <a:srgbClr val="375FE1"/>
                </a:solidFill>
                <a:latin typeface="+mn-lt"/>
                <a:hlinkClick r:id="rId9"/>
              </a:rPr>
              <a:t> questionnaire (XLS, 122KB)</a:t>
            </a:r>
            <a:endParaRPr lang="en-IE" altLang="en-US" sz="1800" u="sng" dirty="0">
              <a:solidFill>
                <a:srgbClr val="375FE1"/>
              </a:solidFill>
              <a:latin typeface="+mn-lt"/>
            </a:endParaRPr>
          </a:p>
          <a:p>
            <a:pPr>
              <a:lnSpc>
                <a:spcPct val="100000"/>
              </a:lnSpc>
              <a:spcBef>
                <a:spcPct val="0"/>
              </a:spcBef>
              <a:buFontTx/>
              <a:buNone/>
              <a:defRPr/>
            </a:pPr>
            <a:endParaRPr lang="en-IE" altLang="en-US" sz="1800" u="sng" dirty="0">
              <a:solidFill>
                <a:srgbClr val="375FE1"/>
              </a:solidFill>
              <a:latin typeface="+mn-lt"/>
            </a:endParaRPr>
          </a:p>
          <a:p>
            <a:pPr>
              <a:lnSpc>
                <a:spcPct val="100000"/>
              </a:lnSpc>
              <a:spcBef>
                <a:spcPct val="0"/>
              </a:spcBef>
              <a:buFontTx/>
              <a:buNone/>
              <a:defRPr/>
            </a:pPr>
            <a:r>
              <a:rPr lang="en-IE" altLang="en-US" sz="1800" dirty="0">
                <a:latin typeface="+mn-lt"/>
              </a:rPr>
              <a:t>Submission link:</a:t>
            </a:r>
          </a:p>
          <a:p>
            <a:pPr>
              <a:lnSpc>
                <a:spcPct val="100000"/>
              </a:lnSpc>
              <a:spcBef>
                <a:spcPct val="0"/>
              </a:spcBef>
              <a:buFont typeface="Arial" panose="020B0604020202020204" pitchFamily="34" charset="0"/>
              <a:buNone/>
              <a:defRPr/>
            </a:pPr>
            <a:r>
              <a:rPr lang="en-IE" sz="1800" u="sng" dirty="0">
                <a:solidFill>
                  <a:srgbClr val="000000"/>
                </a:solidFill>
                <a:latin typeface="+mn-lt"/>
                <a:ea typeface="Times New Roman" panose="02020603050405020304" pitchFamily="18" charset="0"/>
                <a:hlinkClick r:id="rId10"/>
              </a:rPr>
              <a:t>https://submit.link/2CW</a:t>
            </a:r>
            <a:endParaRPr lang="en-IE" sz="1800" dirty="0">
              <a:latin typeface="+mn-lt"/>
              <a:ea typeface="Calibri" panose="020F0502020204030204" pitchFamily="34" charset="0"/>
            </a:endParaRPr>
          </a:p>
          <a:p>
            <a:pPr>
              <a:lnSpc>
                <a:spcPct val="100000"/>
              </a:lnSpc>
              <a:spcBef>
                <a:spcPct val="0"/>
              </a:spcBef>
              <a:buFontTx/>
              <a:buNone/>
              <a:defRPr/>
            </a:pPr>
            <a:endParaRPr lang="en-IE" altLang="en-US" sz="1800" dirty="0">
              <a:solidFill>
                <a:srgbClr val="222222"/>
              </a:solidFill>
              <a:latin typeface="PT Sans" panose="020B0503020203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4478</TotalTime>
  <Words>851</Words>
  <Application>Microsoft Office PowerPoint</Application>
  <PresentationFormat>Widescreen</PresentationFormat>
  <Paragraphs>128</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Bold</vt:lpstr>
      <vt:lpstr>Calibri</vt:lpstr>
      <vt:lpstr>Calibri Light</vt:lpstr>
      <vt:lpstr>Canva Sans Bold</vt:lpstr>
      <vt:lpstr>Canva Sans Bold Italics</vt:lpstr>
      <vt:lpstr>Open Sans</vt:lpstr>
      <vt:lpstr>PT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Enterprise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McGee, Declan</dc:creator>
  <cp:lastModifiedBy>Lande, Gerard</cp:lastModifiedBy>
  <cp:revision>71</cp:revision>
  <dcterms:created xsi:type="dcterms:W3CDTF">2023-11-16T09:51:55Z</dcterms:created>
  <dcterms:modified xsi:type="dcterms:W3CDTF">2025-03-07T09:43:42Z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-1340144223</vt:i4>
  </property>
  <property fmtid="{D5CDD505-2E9C-101B-9397-08002B2CF9AE}" pid="3" name="_NewReviewCycle">
    <vt:lpwstr/>
  </property>
  <property fmtid="{D5CDD505-2E9C-101B-9397-08002B2CF9AE}" pid="4" name="_EmailSubject">
    <vt:lpwstr>Promoting DTIF </vt:lpwstr>
  </property>
  <property fmtid="{D5CDD505-2E9C-101B-9397-08002B2CF9AE}" pid="5" name="_AuthorEmail">
    <vt:lpwstr>Imelda.Lambkin@enterprise-ireland.com</vt:lpwstr>
  </property>
  <property fmtid="{D5CDD505-2E9C-101B-9397-08002B2CF9AE}" pid="6" name="_AuthorEmailDisplayName">
    <vt:lpwstr>Lambkin, Imelda</vt:lpwstr>
  </property>
  <property fmtid="{D5CDD505-2E9C-101B-9397-08002B2CF9AE}" pid="7" name="_PreviousAdHocReviewCycleID">
    <vt:i4>178147068</vt:i4>
  </property>
</Properties>
</file>