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61" r:id="rId4"/>
    <p:sldId id="264" r:id="rId5"/>
    <p:sldId id="267" r:id="rId6"/>
    <p:sldId id="268" r:id="rId7"/>
    <p:sldId id="265" r:id="rId8"/>
    <p:sldId id="266" r:id="rId9"/>
  </p:sldIdLst>
  <p:sldSz cx="18288000" cy="10287000"/>
  <p:notesSz cx="6858000" cy="9144000"/>
  <p:embeddedFontLst>
    <p:embeddedFont>
      <p:font typeface="Montserrat" panose="00000500000000000000" pitchFamily="2" charset="0"/>
      <p:regular r:id="rId11"/>
      <p:bold r:id="rId12"/>
      <p:italic r:id="rId13"/>
      <p:boldItalic r:id="rId14"/>
    </p:embeddedFont>
    <p:embeddedFont>
      <p:font typeface="Segoe UI" panose="020B0502040204020203"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gfJmBx0pftXUYsr9jlXO7kAour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6" d="100"/>
          <a:sy n="36" d="100"/>
        </p:scale>
        <p:origin x="754"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00" name="Google Shape;300;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01" name="Google Shape;301;p6: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Scale Ireland boasts a community of almost 700 members including Founders, CEOs, Venture Capitalists and tech enthusiasts.</a:t>
            </a:r>
            <a:endParaRPr/>
          </a:p>
          <a:p>
            <a:pPr marL="0" lvl="0" indent="0" algn="l" rtl="0">
              <a:spcBef>
                <a:spcPts val="0"/>
              </a:spcBef>
              <a:spcAft>
                <a:spcPts val="0"/>
              </a:spcAft>
              <a:buNone/>
            </a:pPr>
            <a:endParaRPr/>
          </a:p>
          <a:p>
            <a:pPr marL="0" lvl="0" indent="0" algn="l" rtl="0">
              <a:spcBef>
                <a:spcPts val="0"/>
              </a:spcBef>
              <a:spcAft>
                <a:spcPts val="0"/>
              </a:spcAft>
              <a:buNone/>
            </a:pPr>
            <a:r>
              <a:rPr lang="en-US"/>
              <a:t>Built a strong and vibrant community of founders, entrepreneurs, investors, employees, supporters, student entrepreneurs.</a:t>
            </a:r>
            <a:endParaRPr/>
          </a:p>
          <a:p>
            <a:pPr marL="0" lvl="0" indent="0" algn="l" rtl="0">
              <a:spcBef>
                <a:spcPts val="0"/>
              </a:spcBef>
              <a:spcAft>
                <a:spcPts val="0"/>
              </a:spcAft>
              <a:buNone/>
            </a:pPr>
            <a:endParaRPr/>
          </a:p>
          <a:p>
            <a:pPr marL="0" lvl="0" indent="0" algn="l" rtl="0">
              <a:spcBef>
                <a:spcPts val="0"/>
              </a:spcBef>
              <a:spcAft>
                <a:spcPts val="0"/>
              </a:spcAft>
              <a:buNone/>
            </a:pPr>
            <a:r>
              <a:rPr lang="en-US"/>
              <a:t>Regular in person events for members only that 'sell out' within hours.  Panel Discussions with industry leaders, experts and known entrepreneurs.  Average audience 250 per event. </a:t>
            </a:r>
            <a:endParaRPr/>
          </a:p>
          <a:p>
            <a:pPr marL="0" lvl="0" indent="0" algn="l" rtl="0">
              <a:spcBef>
                <a:spcPts val="0"/>
              </a:spcBef>
              <a:spcAft>
                <a:spcPts val="0"/>
              </a:spcAft>
              <a:buNone/>
            </a:pPr>
            <a:endParaRPr/>
          </a:p>
          <a:p>
            <a:pPr marL="0" lvl="0" indent="0" algn="l" rtl="0">
              <a:spcBef>
                <a:spcPts val="0"/>
              </a:spcBef>
              <a:spcAft>
                <a:spcPts val="0"/>
              </a:spcAft>
              <a:buNone/>
            </a:pPr>
            <a:r>
              <a:rPr lang="en-US"/>
              <a:t>Scale Ireland hosts a Slack channel with 1000+ members where founders can connect and learn more about the Irish tech start-up landscape. Here, Scale Ireland hosts “Ask me Anything” sessions with sectoral experts.</a:t>
            </a:r>
            <a:endParaRPr/>
          </a:p>
        </p:txBody>
      </p:sp>
      <p:sp>
        <p:nvSpPr>
          <p:cNvPr id="303" name="Google Shape;303;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04" name="Google Shape;304;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41" name="Google Shape;441;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42" name="Google Shape;442;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Our Student Working group, co-chaired by Niamh McLoughlin, our Research Executive and MA Student, comprises student leaders and entrepreneurs, and representatives from the third level entrepreneurial societies around the country. It has worked on key issues including promoting student internships in the sector with the facilitation of Enterprise Ireland. </a:t>
            </a:r>
            <a:endParaRPr/>
          </a:p>
          <a:p>
            <a:pPr marL="0" lvl="0" indent="0" algn="l" rtl="0">
              <a:spcBef>
                <a:spcPts val="0"/>
              </a:spcBef>
              <a:spcAft>
                <a:spcPts val="0"/>
              </a:spcAft>
              <a:buNone/>
            </a:pPr>
            <a:endParaRPr/>
          </a:p>
          <a:p>
            <a:pPr marL="0" lvl="0" indent="0" algn="l" rtl="0">
              <a:spcBef>
                <a:spcPts val="0"/>
              </a:spcBef>
              <a:spcAft>
                <a:spcPts val="0"/>
              </a:spcAft>
              <a:buNone/>
            </a:pPr>
            <a:r>
              <a:rPr lang="en-US"/>
              <a:t>Our Third level Group comprises leaders and key stakeholders in the third level sector who voluntarily help Scale Ireland to promote the highest standards and best practice at third level to promote student entrepreneurship, research and innovation. </a:t>
            </a:r>
            <a:endParaRPr/>
          </a:p>
          <a:p>
            <a:pPr marL="0" lvl="0" indent="0" algn="l" rtl="0">
              <a:spcBef>
                <a:spcPts val="0"/>
              </a:spcBef>
              <a:spcAft>
                <a:spcPts val="0"/>
              </a:spcAft>
              <a:buNone/>
            </a:pPr>
            <a:endParaRPr/>
          </a:p>
          <a:p>
            <a:pPr marL="0" lvl="0" indent="0" algn="l" rtl="0">
              <a:spcBef>
                <a:spcPts val="0"/>
              </a:spcBef>
              <a:spcAft>
                <a:spcPts val="0"/>
              </a:spcAft>
              <a:buNone/>
            </a:pPr>
            <a:r>
              <a:rPr lang="en-US"/>
              <a:t>They include myself (John Breslin), a Professor of Electronic Engineering at the University of Galway, where he is director of the TechInnovate and Ag Innovate entrepreneurship master programmes and Dr Helen McBreen, partner at Atlantic Bridge where she manages early stage investing and leads investments from University Fund I &amp; II which are focused on early stage deeptech companies.</a:t>
            </a:r>
            <a:endParaRPr/>
          </a:p>
        </p:txBody>
      </p:sp>
      <p:sp>
        <p:nvSpPr>
          <p:cNvPr id="444" name="Google Shape;444;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45" name="Google Shape;445;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a:extLst>
            <a:ext uri="{FF2B5EF4-FFF2-40B4-BE49-F238E27FC236}">
              <a16:creationId xmlns:a16="http://schemas.microsoft.com/office/drawing/2014/main" id="{0F751887-1C5A-B54B-DC61-B5BC061E571F}"/>
            </a:ext>
          </a:extLst>
        </p:cNvPr>
        <p:cNvGrpSpPr/>
        <p:nvPr/>
      </p:nvGrpSpPr>
      <p:grpSpPr>
        <a:xfrm>
          <a:off x="0" y="0"/>
          <a:ext cx="0" cy="0"/>
          <a:chOff x="0" y="0"/>
          <a:chExt cx="0" cy="0"/>
        </a:xfrm>
      </p:grpSpPr>
      <p:sp>
        <p:nvSpPr>
          <p:cNvPr id="490" name="Google Shape;490;p10:notes">
            <a:extLst>
              <a:ext uri="{FF2B5EF4-FFF2-40B4-BE49-F238E27FC236}">
                <a16:creationId xmlns:a16="http://schemas.microsoft.com/office/drawing/2014/main" id="{965CF2E2-65B9-779C-BAE1-8860ED295DB3}"/>
              </a:ext>
            </a:extLst>
          </p:cNvPr>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91" name="Google Shape;491;p10:notes">
            <a:extLst>
              <a:ext uri="{FF2B5EF4-FFF2-40B4-BE49-F238E27FC236}">
                <a16:creationId xmlns:a16="http://schemas.microsoft.com/office/drawing/2014/main" id="{64ADBE84-FBA8-6A13-5AA8-FD11BE736321}"/>
              </a:ext>
            </a:extLst>
          </p:cNvPr>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92" name="Google Shape;492;p10:notes">
            <a:extLst>
              <a:ext uri="{FF2B5EF4-FFF2-40B4-BE49-F238E27FC236}">
                <a16:creationId xmlns:a16="http://schemas.microsoft.com/office/drawing/2014/main" id="{86975891-EFE2-CEA9-AA3E-A49E43C553A8}"/>
              </a:ext>
            </a:extLst>
          </p:cNvPr>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10:notes">
            <a:extLst>
              <a:ext uri="{FF2B5EF4-FFF2-40B4-BE49-F238E27FC236}">
                <a16:creationId xmlns:a16="http://schemas.microsoft.com/office/drawing/2014/main" id="{67483007-9C50-8D4C-E0DA-7EAF9577B5B3}"/>
              </a:ext>
            </a:extLst>
          </p:cNvPr>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Our Student Working group, co-chaired by Niamh McLoughlin, our Research Executive and MA Student, comprises student leaders and entrepreneurs, and representatives from the third level entrepreneurial societies around the country. It has worked on key issues including promoting student internships in the sector with the facilitation of Enterprise Ireland. </a:t>
            </a:r>
            <a:endParaRPr/>
          </a:p>
          <a:p>
            <a:pPr marL="0" lvl="0" indent="0" algn="l" rtl="0">
              <a:spcBef>
                <a:spcPts val="0"/>
              </a:spcBef>
              <a:spcAft>
                <a:spcPts val="0"/>
              </a:spcAft>
              <a:buNone/>
            </a:pPr>
            <a:endParaRPr/>
          </a:p>
          <a:p>
            <a:pPr marL="0" lvl="0" indent="0" algn="l" rtl="0">
              <a:spcBef>
                <a:spcPts val="0"/>
              </a:spcBef>
              <a:spcAft>
                <a:spcPts val="0"/>
              </a:spcAft>
              <a:buNone/>
            </a:pPr>
            <a:r>
              <a:rPr lang="en-US"/>
              <a:t>Our Third level Group comprises leaders and key stakeholders in the third level sector who voluntarily help Scale Ireland to promote the highest standards and best practice at third level to promote student entrepreneurship, research and innovation. </a:t>
            </a:r>
            <a:endParaRPr/>
          </a:p>
          <a:p>
            <a:pPr marL="0" lvl="0" indent="0" algn="l" rtl="0">
              <a:spcBef>
                <a:spcPts val="0"/>
              </a:spcBef>
              <a:spcAft>
                <a:spcPts val="0"/>
              </a:spcAft>
              <a:buNone/>
            </a:pPr>
            <a:endParaRPr/>
          </a:p>
          <a:p>
            <a:pPr marL="0" lvl="0" indent="0" algn="l" rtl="0">
              <a:spcBef>
                <a:spcPts val="0"/>
              </a:spcBef>
              <a:spcAft>
                <a:spcPts val="0"/>
              </a:spcAft>
              <a:buNone/>
            </a:pPr>
            <a:r>
              <a:rPr lang="en-US"/>
              <a:t>They include myself (John Breslin), a Professor of Electronic Engineering at the University of Galway, where he is director of the TechInnovate and Ag Innovate entrepreneurship master programmes and Dr Helen McBreen, partner at Atlantic Bridge where she manages early stage investing and leads investments from University Fund I &amp; II which are focused on early stage deeptech companies.</a:t>
            </a:r>
            <a:endParaRPr/>
          </a:p>
        </p:txBody>
      </p:sp>
      <p:sp>
        <p:nvSpPr>
          <p:cNvPr id="494" name="Google Shape;494;p10:notes">
            <a:extLst>
              <a:ext uri="{FF2B5EF4-FFF2-40B4-BE49-F238E27FC236}">
                <a16:creationId xmlns:a16="http://schemas.microsoft.com/office/drawing/2014/main" id="{561DDDCB-676B-74A8-3EA8-3E638EC65837}"/>
              </a:ext>
            </a:extLst>
          </p:cNvPr>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95" name="Google Shape;495;p10:notes">
            <a:extLst>
              <a:ext uri="{FF2B5EF4-FFF2-40B4-BE49-F238E27FC236}">
                <a16:creationId xmlns:a16="http://schemas.microsoft.com/office/drawing/2014/main" id="{21FE6FBA-A2D2-25B7-ACCF-5AEEB9AE6531}"/>
              </a:ext>
            </a:extLst>
          </p:cNvPr>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787125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a:extLst>
            <a:ext uri="{FF2B5EF4-FFF2-40B4-BE49-F238E27FC236}">
              <a16:creationId xmlns:a16="http://schemas.microsoft.com/office/drawing/2014/main" id="{32D6E1A3-1090-494E-3657-F9BD6DA90ACD}"/>
            </a:ext>
          </a:extLst>
        </p:cNvPr>
        <p:cNvGrpSpPr/>
        <p:nvPr/>
      </p:nvGrpSpPr>
      <p:grpSpPr>
        <a:xfrm>
          <a:off x="0" y="0"/>
          <a:ext cx="0" cy="0"/>
          <a:chOff x="0" y="0"/>
          <a:chExt cx="0" cy="0"/>
        </a:xfrm>
      </p:grpSpPr>
      <p:sp>
        <p:nvSpPr>
          <p:cNvPr id="490" name="Google Shape;490;p10:notes">
            <a:extLst>
              <a:ext uri="{FF2B5EF4-FFF2-40B4-BE49-F238E27FC236}">
                <a16:creationId xmlns:a16="http://schemas.microsoft.com/office/drawing/2014/main" id="{314D39ED-AA11-9B51-1D0C-6CBFDFC4769E}"/>
              </a:ext>
            </a:extLst>
          </p:cNvPr>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91" name="Google Shape;491;p10:notes">
            <a:extLst>
              <a:ext uri="{FF2B5EF4-FFF2-40B4-BE49-F238E27FC236}">
                <a16:creationId xmlns:a16="http://schemas.microsoft.com/office/drawing/2014/main" id="{DB166F54-12A9-AB22-AC03-345417B92F43}"/>
              </a:ext>
            </a:extLst>
          </p:cNvPr>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92" name="Google Shape;492;p10:notes">
            <a:extLst>
              <a:ext uri="{FF2B5EF4-FFF2-40B4-BE49-F238E27FC236}">
                <a16:creationId xmlns:a16="http://schemas.microsoft.com/office/drawing/2014/main" id="{83A04B63-2235-BA76-3C74-DCF158355E67}"/>
              </a:ext>
            </a:extLst>
          </p:cNvPr>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10:notes">
            <a:extLst>
              <a:ext uri="{FF2B5EF4-FFF2-40B4-BE49-F238E27FC236}">
                <a16:creationId xmlns:a16="http://schemas.microsoft.com/office/drawing/2014/main" id="{15534FED-E0BE-1317-19DD-5111A0726646}"/>
              </a:ext>
            </a:extLst>
          </p:cNvPr>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Our Student Working group, co-chaired by Niamh McLoughlin, our Research Executive and MA Student, comprises student leaders and entrepreneurs, and representatives from the third level entrepreneurial societies around the country. It has worked on key issues including promoting student internships in the sector with the facilitation of Enterprise Ireland. </a:t>
            </a:r>
            <a:endParaRPr/>
          </a:p>
          <a:p>
            <a:pPr marL="0" lvl="0" indent="0" algn="l" rtl="0">
              <a:spcBef>
                <a:spcPts val="0"/>
              </a:spcBef>
              <a:spcAft>
                <a:spcPts val="0"/>
              </a:spcAft>
              <a:buNone/>
            </a:pPr>
            <a:endParaRPr/>
          </a:p>
          <a:p>
            <a:pPr marL="0" lvl="0" indent="0" algn="l" rtl="0">
              <a:spcBef>
                <a:spcPts val="0"/>
              </a:spcBef>
              <a:spcAft>
                <a:spcPts val="0"/>
              </a:spcAft>
              <a:buNone/>
            </a:pPr>
            <a:r>
              <a:rPr lang="en-US"/>
              <a:t>Our Third level Group comprises leaders and key stakeholders in the third level sector who voluntarily help Scale Ireland to promote the highest standards and best practice at third level to promote student entrepreneurship, research and innovation. </a:t>
            </a:r>
            <a:endParaRPr/>
          </a:p>
          <a:p>
            <a:pPr marL="0" lvl="0" indent="0" algn="l" rtl="0">
              <a:spcBef>
                <a:spcPts val="0"/>
              </a:spcBef>
              <a:spcAft>
                <a:spcPts val="0"/>
              </a:spcAft>
              <a:buNone/>
            </a:pPr>
            <a:endParaRPr/>
          </a:p>
          <a:p>
            <a:pPr marL="0" lvl="0" indent="0" algn="l" rtl="0">
              <a:spcBef>
                <a:spcPts val="0"/>
              </a:spcBef>
              <a:spcAft>
                <a:spcPts val="0"/>
              </a:spcAft>
              <a:buNone/>
            </a:pPr>
            <a:r>
              <a:rPr lang="en-US"/>
              <a:t>They include myself (John Breslin), a Professor of Electronic Engineering at the University of Galway, where he is director of the TechInnovate and Ag Innovate entrepreneurship master programmes and Dr Helen McBreen, partner at Atlantic Bridge where she manages early stage investing and leads investments from University Fund I &amp; II which are focused on early stage deeptech companies.</a:t>
            </a:r>
            <a:endParaRPr/>
          </a:p>
        </p:txBody>
      </p:sp>
      <p:sp>
        <p:nvSpPr>
          <p:cNvPr id="494" name="Google Shape;494;p10:notes">
            <a:extLst>
              <a:ext uri="{FF2B5EF4-FFF2-40B4-BE49-F238E27FC236}">
                <a16:creationId xmlns:a16="http://schemas.microsoft.com/office/drawing/2014/main" id="{4169451D-1644-6A21-1DC7-51AFAD6F5622}"/>
              </a:ext>
            </a:extLst>
          </p:cNvPr>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95" name="Google Shape;495;p10:notes">
            <a:extLst>
              <a:ext uri="{FF2B5EF4-FFF2-40B4-BE49-F238E27FC236}">
                <a16:creationId xmlns:a16="http://schemas.microsoft.com/office/drawing/2014/main" id="{B4ABB08B-E76E-44AF-DD29-3187927B246C}"/>
              </a:ext>
            </a:extLst>
          </p:cNvPr>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1492120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91" name="Google Shape;491;p1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92" name="Google Shape;492;p10: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1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Our Student Working group, co-chaired by Niamh McLoughlin, our Research Executive and MA Student, comprises student leaders and entrepreneurs, and representatives from the third level entrepreneurial societies around the country. It has worked on key issues including promoting student internships in the sector with the facilitation of Enterprise Ireland. </a:t>
            </a:r>
            <a:endParaRPr/>
          </a:p>
          <a:p>
            <a:pPr marL="0" lvl="0" indent="0" algn="l" rtl="0">
              <a:spcBef>
                <a:spcPts val="0"/>
              </a:spcBef>
              <a:spcAft>
                <a:spcPts val="0"/>
              </a:spcAft>
              <a:buNone/>
            </a:pPr>
            <a:endParaRPr/>
          </a:p>
          <a:p>
            <a:pPr marL="0" lvl="0" indent="0" algn="l" rtl="0">
              <a:spcBef>
                <a:spcPts val="0"/>
              </a:spcBef>
              <a:spcAft>
                <a:spcPts val="0"/>
              </a:spcAft>
              <a:buNone/>
            </a:pPr>
            <a:r>
              <a:rPr lang="en-US"/>
              <a:t>Our Third level Group comprises leaders and key stakeholders in the third level sector who voluntarily help Scale Ireland to promote the highest standards and best practice at third level to promote student entrepreneurship, research and innovation. </a:t>
            </a:r>
            <a:endParaRPr/>
          </a:p>
          <a:p>
            <a:pPr marL="0" lvl="0" indent="0" algn="l" rtl="0">
              <a:spcBef>
                <a:spcPts val="0"/>
              </a:spcBef>
              <a:spcAft>
                <a:spcPts val="0"/>
              </a:spcAft>
              <a:buNone/>
            </a:pPr>
            <a:endParaRPr/>
          </a:p>
          <a:p>
            <a:pPr marL="0" lvl="0" indent="0" algn="l" rtl="0">
              <a:spcBef>
                <a:spcPts val="0"/>
              </a:spcBef>
              <a:spcAft>
                <a:spcPts val="0"/>
              </a:spcAft>
              <a:buNone/>
            </a:pPr>
            <a:r>
              <a:rPr lang="en-US"/>
              <a:t>They include myself (John Breslin), a Professor of Electronic Engineering at the University of Galway, where he is director of the TechInnovate and Ag Innovate entrepreneurship master programmes and Dr Helen McBreen, partner at Atlantic Bridge where she manages early stage investing and leads investments from University Fund I &amp; II which are focused on early stage deeptech companies.</a:t>
            </a:r>
            <a:endParaRPr/>
          </a:p>
        </p:txBody>
      </p:sp>
      <p:sp>
        <p:nvSpPr>
          <p:cNvPr id="494" name="Google Shape;494;p1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95" name="Google Shape;495;p1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1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p11: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1792288" y="612775"/>
            <a:ext cx="5486400" cy="4114800"/>
          </a:xfrm>
          <a:prstGeom prst="rect">
            <a:avLst/>
          </a:prstGeom>
          <a:noFill/>
          <a:ln>
            <a:noFill/>
          </a:ln>
        </p:spPr>
      </p:sp>
      <p:sp>
        <p:nvSpPr>
          <p:cNvPr id="68" name="Google Shape;68;p2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Shape 87"/>
        <p:cNvGrpSpPr/>
        <p:nvPr/>
      </p:nvGrpSpPr>
      <p:grpSpPr>
        <a:xfrm>
          <a:off x="0" y="0"/>
          <a:ext cx="0" cy="0"/>
          <a:chOff x="0" y="0"/>
          <a:chExt cx="0" cy="0"/>
        </a:xfrm>
      </p:grpSpPr>
      <p:grpSp>
        <p:nvGrpSpPr>
          <p:cNvPr id="88" name="Google Shape;88;p1"/>
          <p:cNvGrpSpPr/>
          <p:nvPr/>
        </p:nvGrpSpPr>
        <p:grpSpPr>
          <a:xfrm>
            <a:off x="-4468512" y="-353712"/>
            <a:ext cx="10994424" cy="10994424"/>
            <a:chOff x="0" y="0"/>
            <a:chExt cx="812800" cy="812800"/>
          </a:xfrm>
        </p:grpSpPr>
        <p:sp>
          <p:nvSpPr>
            <p:cNvPr id="89" name="Google Shape;89;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85725" cap="sq" cmpd="sng">
              <a:solidFill>
                <a:srgbClr val="FD622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
            <p:cNvSpPr txBox="1"/>
            <p:nvPr/>
          </p:nvSpPr>
          <p:spPr>
            <a:xfrm>
              <a:off x="76200" y="47625"/>
              <a:ext cx="660400" cy="68897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1" name="Google Shape;91;p1"/>
          <p:cNvSpPr/>
          <p:nvPr/>
        </p:nvSpPr>
        <p:spPr>
          <a:xfrm>
            <a:off x="1028700" y="9140065"/>
            <a:ext cx="945880" cy="236470"/>
          </a:xfrm>
          <a:custGeom>
            <a:avLst/>
            <a:gdLst/>
            <a:ahLst/>
            <a:cxnLst/>
            <a:rect l="l" t="t" r="r" b="b"/>
            <a:pathLst>
              <a:path w="945880" h="236470" extrusionOk="0">
                <a:moveTo>
                  <a:pt x="0" y="0"/>
                </a:moveTo>
                <a:lnTo>
                  <a:pt x="945880" y="0"/>
                </a:lnTo>
                <a:lnTo>
                  <a:pt x="945880" y="236470"/>
                </a:lnTo>
                <a:lnTo>
                  <a:pt x="0" y="236470"/>
                </a:lnTo>
                <a:lnTo>
                  <a:pt x="0" y="0"/>
                </a:lnTo>
                <a:close/>
              </a:path>
            </a:pathLst>
          </a:custGeom>
          <a:blipFill rotWithShape="1">
            <a:blip r:embed="rId3">
              <a:alphaModFix/>
            </a:blip>
            <a:stretch>
              <a:fillRect/>
            </a:stretch>
          </a:blipFill>
          <a:ln>
            <a:noFill/>
          </a:ln>
        </p:spPr>
        <p:txBody>
          <a:bodyPr/>
          <a:lstStyle/>
          <a:p>
            <a:endParaRPr lang="en-IE"/>
          </a:p>
        </p:txBody>
      </p:sp>
      <p:grpSp>
        <p:nvGrpSpPr>
          <p:cNvPr id="92" name="Google Shape;92;p1"/>
          <p:cNvGrpSpPr/>
          <p:nvPr/>
        </p:nvGrpSpPr>
        <p:grpSpPr>
          <a:xfrm>
            <a:off x="16384897" y="5379918"/>
            <a:ext cx="6059445" cy="6059445"/>
            <a:chOff x="0" y="0"/>
            <a:chExt cx="812800" cy="812800"/>
          </a:xfrm>
        </p:grpSpPr>
        <p:sp>
          <p:nvSpPr>
            <p:cNvPr id="93" name="Google Shape;93;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
            <p:cNvSpPr txBox="1"/>
            <p:nvPr/>
          </p:nvSpPr>
          <p:spPr>
            <a:xfrm>
              <a:off x="76200" y="47625"/>
              <a:ext cx="660400" cy="68897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5" name="Google Shape;95;p1"/>
          <p:cNvSpPr/>
          <p:nvPr/>
        </p:nvSpPr>
        <p:spPr>
          <a:xfrm>
            <a:off x="15720762" y="6964430"/>
            <a:ext cx="2000810" cy="4114800"/>
          </a:xfrm>
          <a:custGeom>
            <a:avLst/>
            <a:gdLst/>
            <a:ahLst/>
            <a:cxnLst/>
            <a:rect l="l" t="t" r="r" b="b"/>
            <a:pathLst>
              <a:path w="2000810" h="4114800" extrusionOk="0">
                <a:moveTo>
                  <a:pt x="0" y="0"/>
                </a:moveTo>
                <a:lnTo>
                  <a:pt x="2000810" y="0"/>
                </a:lnTo>
                <a:lnTo>
                  <a:pt x="2000810" y="4114800"/>
                </a:lnTo>
                <a:lnTo>
                  <a:pt x="0" y="4114800"/>
                </a:lnTo>
                <a:lnTo>
                  <a:pt x="0" y="0"/>
                </a:lnTo>
                <a:close/>
              </a:path>
            </a:pathLst>
          </a:custGeom>
          <a:blipFill rotWithShape="1">
            <a:blip r:embed="rId4">
              <a:alphaModFix amt="52999"/>
            </a:blip>
            <a:stretch>
              <a:fillRect r="-204878"/>
            </a:stretch>
          </a:blipFill>
          <a:ln>
            <a:noFill/>
          </a:ln>
        </p:spPr>
        <p:txBody>
          <a:bodyPr/>
          <a:lstStyle/>
          <a:p>
            <a:endParaRPr lang="en-IE"/>
          </a:p>
        </p:txBody>
      </p:sp>
      <p:grpSp>
        <p:nvGrpSpPr>
          <p:cNvPr id="96" name="Google Shape;96;p1"/>
          <p:cNvGrpSpPr/>
          <p:nvPr/>
        </p:nvGrpSpPr>
        <p:grpSpPr>
          <a:xfrm>
            <a:off x="11762088" y="-9632634"/>
            <a:ext cx="10994424" cy="10994424"/>
            <a:chOff x="0" y="0"/>
            <a:chExt cx="812800" cy="812800"/>
          </a:xfrm>
        </p:grpSpPr>
        <p:sp>
          <p:nvSpPr>
            <p:cNvPr id="97" name="Google Shape;97;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14350" cap="sq" cmpd="sng">
              <a:solidFill>
                <a:srgbClr val="FD6220">
                  <a:alpha val="1176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
            <p:cNvSpPr txBox="1"/>
            <p:nvPr/>
          </p:nvSpPr>
          <p:spPr>
            <a:xfrm>
              <a:off x="76200" y="47625"/>
              <a:ext cx="660400" cy="68897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9" name="Google Shape;99;p1"/>
          <p:cNvGrpSpPr/>
          <p:nvPr/>
        </p:nvGrpSpPr>
        <p:grpSpPr>
          <a:xfrm>
            <a:off x="3373132" y="4005580"/>
            <a:ext cx="12198237" cy="2399960"/>
            <a:chOff x="0" y="-28575"/>
            <a:chExt cx="3212705" cy="632088"/>
          </a:xfrm>
        </p:grpSpPr>
        <p:sp>
          <p:nvSpPr>
            <p:cNvPr id="100" name="Google Shape;100;p1"/>
            <p:cNvSpPr/>
            <p:nvPr/>
          </p:nvSpPr>
          <p:spPr>
            <a:xfrm>
              <a:off x="0" y="0"/>
              <a:ext cx="3212704" cy="603513"/>
            </a:xfrm>
            <a:custGeom>
              <a:avLst/>
              <a:gdLst/>
              <a:ahLst/>
              <a:cxnLst/>
              <a:rect l="l" t="t" r="r" b="b"/>
              <a:pathLst>
                <a:path w="3212704" h="603513" extrusionOk="0">
                  <a:moveTo>
                    <a:pt x="0" y="0"/>
                  </a:moveTo>
                  <a:lnTo>
                    <a:pt x="3212704" y="0"/>
                  </a:lnTo>
                  <a:lnTo>
                    <a:pt x="3212704" y="603513"/>
                  </a:lnTo>
                  <a:lnTo>
                    <a:pt x="0" y="603513"/>
                  </a:lnTo>
                  <a:close/>
                </a:path>
              </a:pathLst>
            </a:custGeom>
            <a:solidFill>
              <a:srgbClr val="FFFEFE"/>
            </a:solidFill>
            <a:ln>
              <a:noFill/>
            </a:ln>
          </p:spPr>
          <p:txBody>
            <a:bodyPr/>
            <a:lstStyle/>
            <a:p>
              <a:endParaRPr lang="en-IE"/>
            </a:p>
          </p:txBody>
        </p:sp>
        <p:sp>
          <p:nvSpPr>
            <p:cNvPr id="101" name="Google Shape;101;p1"/>
            <p:cNvSpPr txBox="1"/>
            <p:nvPr/>
          </p:nvSpPr>
          <p:spPr>
            <a:xfrm>
              <a:off x="0" y="-28575"/>
              <a:ext cx="3212705" cy="632088"/>
            </a:xfrm>
            <a:prstGeom prst="rect">
              <a:avLst/>
            </a:prstGeom>
            <a:noFill/>
            <a:ln>
              <a:noFill/>
            </a:ln>
          </p:spPr>
          <p:txBody>
            <a:bodyPr spcFirstLastPara="1" wrap="square" lIns="50800" tIns="50800" rIns="50800" bIns="50800" anchor="ctr" anchorCtr="0">
              <a:noAutofit/>
            </a:bodyPr>
            <a:lstStyle/>
            <a:p>
              <a:pPr marL="0" marR="0" lvl="0" indent="0" algn="ctr" rtl="0">
                <a:lnSpc>
                  <a:spcPct val="132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2" name="Google Shape;102;p1"/>
          <p:cNvGrpSpPr/>
          <p:nvPr/>
        </p:nvGrpSpPr>
        <p:grpSpPr>
          <a:xfrm>
            <a:off x="-9965724" y="-1383136"/>
            <a:ext cx="10994424" cy="10994424"/>
            <a:chOff x="0" y="0"/>
            <a:chExt cx="812800" cy="812800"/>
          </a:xfrm>
        </p:grpSpPr>
        <p:sp>
          <p:nvSpPr>
            <p:cNvPr id="103" name="Google Shape;103;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14350" cap="sq" cmpd="sng">
              <a:solidFill>
                <a:srgbClr val="FD6220">
                  <a:alpha val="1176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
            <p:cNvSpPr txBox="1"/>
            <p:nvPr/>
          </p:nvSpPr>
          <p:spPr>
            <a:xfrm>
              <a:off x="76200" y="47625"/>
              <a:ext cx="660400" cy="68897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5" name="Google Shape;105;p1"/>
          <p:cNvSpPr/>
          <p:nvPr/>
        </p:nvSpPr>
        <p:spPr>
          <a:xfrm>
            <a:off x="4380160" y="3113145"/>
            <a:ext cx="9527680" cy="4934544"/>
          </a:xfrm>
          <a:custGeom>
            <a:avLst/>
            <a:gdLst/>
            <a:ahLst/>
            <a:cxnLst/>
            <a:rect l="l" t="t" r="r" b="b"/>
            <a:pathLst>
              <a:path w="9527680" h="4934544" extrusionOk="0">
                <a:moveTo>
                  <a:pt x="0" y="0"/>
                </a:moveTo>
                <a:lnTo>
                  <a:pt x="9527680" y="0"/>
                </a:lnTo>
                <a:lnTo>
                  <a:pt x="9527680" y="4934544"/>
                </a:lnTo>
                <a:lnTo>
                  <a:pt x="0" y="4934544"/>
                </a:lnTo>
                <a:lnTo>
                  <a:pt x="0" y="0"/>
                </a:lnTo>
                <a:close/>
              </a:path>
            </a:pathLst>
          </a:custGeom>
          <a:blipFill rotWithShape="1">
            <a:blip r:embed="rId5">
              <a:alphaModFix/>
            </a:blip>
            <a:stretch>
              <a:fillRect/>
            </a:stretch>
          </a:blipFill>
          <a:ln>
            <a:noFill/>
          </a:ln>
        </p:spPr>
        <p:txBody>
          <a:bodyPr/>
          <a:lstStyle/>
          <a:p>
            <a:endParaRPr lang="en-I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Shape 109"/>
        <p:cNvGrpSpPr/>
        <p:nvPr/>
      </p:nvGrpSpPr>
      <p:grpSpPr>
        <a:xfrm>
          <a:off x="0" y="0"/>
          <a:ext cx="0" cy="0"/>
          <a:chOff x="0" y="0"/>
          <a:chExt cx="0" cy="0"/>
        </a:xfrm>
      </p:grpSpPr>
      <p:grpSp>
        <p:nvGrpSpPr>
          <p:cNvPr id="110" name="Google Shape;110;p2"/>
          <p:cNvGrpSpPr/>
          <p:nvPr/>
        </p:nvGrpSpPr>
        <p:grpSpPr>
          <a:xfrm>
            <a:off x="-1373119" y="-1315898"/>
            <a:ext cx="3499668" cy="13405540"/>
            <a:chOff x="0" y="0"/>
            <a:chExt cx="212191" cy="812800"/>
          </a:xfrm>
        </p:grpSpPr>
        <p:sp>
          <p:nvSpPr>
            <p:cNvPr id="111" name="Google Shape;111;p2"/>
            <p:cNvSpPr/>
            <p:nvPr/>
          </p:nvSpPr>
          <p:spPr>
            <a:xfrm>
              <a:off x="0" y="0"/>
              <a:ext cx="212191" cy="812800"/>
            </a:xfrm>
            <a:custGeom>
              <a:avLst/>
              <a:gdLst/>
              <a:ahLst/>
              <a:cxnLst/>
              <a:rect l="l" t="t" r="r" b="b"/>
              <a:pathLst>
                <a:path w="212191" h="812800" extrusionOk="0">
                  <a:moveTo>
                    <a:pt x="106095" y="0"/>
                  </a:moveTo>
                  <a:cubicBezTo>
                    <a:pt x="47500" y="0"/>
                    <a:pt x="0" y="181951"/>
                    <a:pt x="0" y="406400"/>
                  </a:cubicBezTo>
                  <a:cubicBezTo>
                    <a:pt x="0" y="630849"/>
                    <a:pt x="47500" y="812800"/>
                    <a:pt x="106095" y="812800"/>
                  </a:cubicBezTo>
                  <a:cubicBezTo>
                    <a:pt x="164690" y="812800"/>
                    <a:pt x="212191" y="630849"/>
                    <a:pt x="212191" y="406400"/>
                  </a:cubicBezTo>
                  <a:cubicBezTo>
                    <a:pt x="212191" y="181951"/>
                    <a:pt x="164690" y="0"/>
                    <a:pt x="106095" y="0"/>
                  </a:cubicBezTo>
                  <a:close/>
                </a:path>
              </a:pathLst>
            </a:custGeom>
            <a:solidFill>
              <a:srgbClr val="000000">
                <a:alpha val="0"/>
              </a:srgbClr>
            </a:solidFill>
            <a:ln w="19050" cap="sq" cmpd="sng">
              <a:solidFill>
                <a:srgbClr val="FF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txBox="1"/>
            <p:nvPr/>
          </p:nvSpPr>
          <p:spPr>
            <a:xfrm>
              <a:off x="19893" y="47625"/>
              <a:ext cx="172405" cy="68897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3" name="Google Shape;113;p2"/>
          <p:cNvGrpSpPr/>
          <p:nvPr/>
        </p:nvGrpSpPr>
        <p:grpSpPr>
          <a:xfrm>
            <a:off x="8965668" y="-5606768"/>
            <a:ext cx="10994424" cy="10994424"/>
            <a:chOff x="0" y="0"/>
            <a:chExt cx="812800" cy="812800"/>
          </a:xfrm>
        </p:grpSpPr>
        <p:sp>
          <p:nvSpPr>
            <p:cNvPr id="114" name="Google Shape;114;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cmpd="sng">
              <a:solidFill>
                <a:srgbClr val="FD622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txBox="1"/>
            <p:nvPr/>
          </p:nvSpPr>
          <p:spPr>
            <a:xfrm>
              <a:off x="76200" y="47625"/>
              <a:ext cx="660400" cy="68897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6" name="Google Shape;116;p2"/>
          <p:cNvSpPr/>
          <p:nvPr/>
        </p:nvSpPr>
        <p:spPr>
          <a:xfrm>
            <a:off x="16313420" y="910465"/>
            <a:ext cx="945880" cy="236470"/>
          </a:xfrm>
          <a:custGeom>
            <a:avLst/>
            <a:gdLst/>
            <a:ahLst/>
            <a:cxnLst/>
            <a:rect l="l" t="t" r="r" b="b"/>
            <a:pathLst>
              <a:path w="945880" h="236470" extrusionOk="0">
                <a:moveTo>
                  <a:pt x="0" y="0"/>
                </a:moveTo>
                <a:lnTo>
                  <a:pt x="945880" y="0"/>
                </a:lnTo>
                <a:lnTo>
                  <a:pt x="945880" y="236470"/>
                </a:lnTo>
                <a:lnTo>
                  <a:pt x="0" y="236470"/>
                </a:lnTo>
                <a:lnTo>
                  <a:pt x="0" y="0"/>
                </a:lnTo>
                <a:close/>
              </a:path>
            </a:pathLst>
          </a:custGeom>
          <a:blipFill rotWithShape="1">
            <a:blip r:embed="rId3">
              <a:alphaModFix/>
            </a:blip>
            <a:stretch>
              <a:fillRect/>
            </a:stretch>
          </a:blipFill>
          <a:ln>
            <a:noFill/>
          </a:ln>
        </p:spPr>
        <p:txBody>
          <a:bodyPr/>
          <a:lstStyle/>
          <a:p>
            <a:endParaRPr lang="en-IE"/>
          </a:p>
        </p:txBody>
      </p:sp>
      <p:sp>
        <p:nvSpPr>
          <p:cNvPr id="138" name="Google Shape;138;p2"/>
          <p:cNvSpPr/>
          <p:nvPr/>
        </p:nvSpPr>
        <p:spPr>
          <a:xfrm>
            <a:off x="12790556" y="-643689"/>
            <a:ext cx="6030561" cy="12061121"/>
          </a:xfrm>
          <a:custGeom>
            <a:avLst/>
            <a:gdLst/>
            <a:ahLst/>
            <a:cxnLst/>
            <a:rect l="l" t="t" r="r" b="b"/>
            <a:pathLst>
              <a:path w="3175000" h="6350000" extrusionOk="0">
                <a:moveTo>
                  <a:pt x="0" y="3175000"/>
                </a:moveTo>
                <a:cubicBezTo>
                  <a:pt x="0" y="4928870"/>
                  <a:pt x="1421130" y="6350000"/>
                  <a:pt x="3175000" y="6350000"/>
                </a:cubicBezTo>
                <a:lnTo>
                  <a:pt x="3175000" y="0"/>
                </a:lnTo>
                <a:cubicBezTo>
                  <a:pt x="1421130" y="0"/>
                  <a:pt x="0" y="1421130"/>
                  <a:pt x="0" y="3175000"/>
                </a:cubicBezTo>
                <a:close/>
              </a:path>
            </a:pathLst>
          </a:custGeom>
          <a:blipFill rotWithShape="1">
            <a:blip r:embed="rId4">
              <a:alphaModFix/>
            </a:blip>
            <a:stretch>
              <a:fillRect l="-99997" r="-99997"/>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2126549" y="5767657"/>
            <a:ext cx="10613536" cy="3301256"/>
          </a:xfrm>
          <a:custGeom>
            <a:avLst/>
            <a:gdLst/>
            <a:ahLst/>
            <a:cxnLst/>
            <a:rect l="l" t="t" r="r" b="b"/>
            <a:pathLst>
              <a:path w="10613536" h="3301256" extrusionOk="0">
                <a:moveTo>
                  <a:pt x="0" y="0"/>
                </a:moveTo>
                <a:lnTo>
                  <a:pt x="10613536" y="0"/>
                </a:lnTo>
                <a:lnTo>
                  <a:pt x="10613536" y="3301256"/>
                </a:lnTo>
                <a:lnTo>
                  <a:pt x="0" y="3301256"/>
                </a:lnTo>
                <a:lnTo>
                  <a:pt x="0" y="0"/>
                </a:lnTo>
                <a:close/>
              </a:path>
            </a:pathLst>
          </a:custGeom>
          <a:blipFill rotWithShape="1">
            <a:blip r:embed="rId5">
              <a:alphaModFix/>
            </a:blip>
            <a:stretch>
              <a:fillRect l="-3074" t="-12553" r="-6684" b="-15074"/>
            </a:stretch>
          </a:blipFill>
          <a:ln>
            <a:noFill/>
          </a:ln>
        </p:spPr>
        <p:txBody>
          <a:bodyPr/>
          <a:lstStyle/>
          <a:p>
            <a:endParaRPr lang="en-IE"/>
          </a:p>
        </p:txBody>
      </p:sp>
      <p:sp>
        <p:nvSpPr>
          <p:cNvPr id="146" name="Google Shape;146;p2"/>
          <p:cNvSpPr/>
          <p:nvPr/>
        </p:nvSpPr>
        <p:spPr>
          <a:xfrm rot="3945801">
            <a:off x="12156571" y="7154038"/>
            <a:ext cx="1577153" cy="3243522"/>
          </a:xfrm>
          <a:custGeom>
            <a:avLst/>
            <a:gdLst/>
            <a:ahLst/>
            <a:cxnLst/>
            <a:rect l="l" t="t" r="r" b="b"/>
            <a:pathLst>
              <a:path w="1577153" h="3243522" extrusionOk="0">
                <a:moveTo>
                  <a:pt x="0" y="0"/>
                </a:moveTo>
                <a:lnTo>
                  <a:pt x="1577154" y="0"/>
                </a:lnTo>
                <a:lnTo>
                  <a:pt x="1577154" y="3243523"/>
                </a:lnTo>
                <a:lnTo>
                  <a:pt x="0" y="3243523"/>
                </a:lnTo>
                <a:lnTo>
                  <a:pt x="0" y="0"/>
                </a:lnTo>
                <a:close/>
              </a:path>
            </a:pathLst>
          </a:custGeom>
          <a:blipFill rotWithShape="1">
            <a:blip r:embed="rId6">
              <a:alphaModFix/>
            </a:blip>
            <a:stretch>
              <a:fillRect r="-204878"/>
            </a:stretch>
          </a:blipFill>
          <a:ln>
            <a:noFill/>
          </a:ln>
        </p:spPr>
        <p:txBody>
          <a:bodyPr/>
          <a:lstStyle/>
          <a:p>
            <a:endParaRPr lang="en-IE"/>
          </a:p>
        </p:txBody>
      </p:sp>
      <p:grpSp>
        <p:nvGrpSpPr>
          <p:cNvPr id="147" name="Google Shape;147;p2"/>
          <p:cNvGrpSpPr/>
          <p:nvPr/>
        </p:nvGrpSpPr>
        <p:grpSpPr>
          <a:xfrm rot="3945801">
            <a:off x="11868535" y="8125500"/>
            <a:ext cx="4776403" cy="4776403"/>
            <a:chOff x="0" y="0"/>
            <a:chExt cx="812800" cy="812800"/>
          </a:xfrm>
        </p:grpSpPr>
        <p:sp>
          <p:nvSpPr>
            <p:cNvPr id="148" name="Google Shape;148;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txBox="1"/>
            <p:nvPr/>
          </p:nvSpPr>
          <p:spPr>
            <a:xfrm>
              <a:off x="76200" y="47625"/>
              <a:ext cx="660400" cy="68897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50" name="Google Shape;150;p2"/>
          <p:cNvSpPr/>
          <p:nvPr/>
        </p:nvSpPr>
        <p:spPr>
          <a:xfrm>
            <a:off x="2081545" y="499983"/>
            <a:ext cx="5351772" cy="2771772"/>
          </a:xfrm>
          <a:custGeom>
            <a:avLst/>
            <a:gdLst/>
            <a:ahLst/>
            <a:cxnLst/>
            <a:rect l="l" t="t" r="r" b="b"/>
            <a:pathLst>
              <a:path w="5351772" h="2771772" extrusionOk="0">
                <a:moveTo>
                  <a:pt x="0" y="0"/>
                </a:moveTo>
                <a:lnTo>
                  <a:pt x="5351772" y="0"/>
                </a:lnTo>
                <a:lnTo>
                  <a:pt x="5351772" y="2771772"/>
                </a:lnTo>
                <a:lnTo>
                  <a:pt x="0" y="2771772"/>
                </a:lnTo>
                <a:lnTo>
                  <a:pt x="0" y="0"/>
                </a:lnTo>
                <a:close/>
              </a:path>
            </a:pathLst>
          </a:custGeom>
          <a:blipFill rotWithShape="1">
            <a:blip r:embed="rId7">
              <a:alphaModFix/>
            </a:blip>
            <a:stretch>
              <a:fillRect/>
            </a:stretch>
          </a:blipFill>
          <a:ln>
            <a:noFill/>
          </a:ln>
        </p:spPr>
        <p:txBody>
          <a:bodyPr/>
          <a:lstStyle/>
          <a:p>
            <a:endParaRPr lang="en-IE"/>
          </a:p>
        </p:txBody>
      </p:sp>
      <p:sp>
        <p:nvSpPr>
          <p:cNvPr id="151" name="Google Shape;151;p2"/>
          <p:cNvSpPr txBox="1"/>
          <p:nvPr/>
        </p:nvSpPr>
        <p:spPr>
          <a:xfrm>
            <a:off x="2431575" y="4090601"/>
            <a:ext cx="8568600" cy="910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750" b="0" i="0" u="none" strike="noStrike" cap="none" dirty="0">
                <a:solidFill>
                  <a:srgbClr val="191919"/>
                </a:solidFill>
                <a:latin typeface="Arial"/>
                <a:ea typeface="Arial"/>
                <a:cs typeface="Arial"/>
                <a:sym typeface="Arial"/>
              </a:rPr>
              <a:t>Our vision is to make Ireland a leading location for innovation &amp; entrepreneurship.</a:t>
            </a:r>
            <a:endParaRPr sz="2750" dirty="0"/>
          </a:p>
        </p:txBody>
      </p:sp>
      <p:sp>
        <p:nvSpPr>
          <p:cNvPr id="152" name="Google Shape;152;p2"/>
          <p:cNvSpPr txBox="1"/>
          <p:nvPr/>
        </p:nvSpPr>
        <p:spPr>
          <a:xfrm>
            <a:off x="2366855" y="2806617"/>
            <a:ext cx="7829100" cy="692700"/>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None/>
            </a:pPr>
            <a:r>
              <a:rPr lang="en-US" sz="4300" b="1" i="0" u="none" strike="noStrike" cap="none" dirty="0">
                <a:solidFill>
                  <a:srgbClr val="191919"/>
                </a:solidFill>
                <a:latin typeface="Montserrat"/>
                <a:ea typeface="Montserrat"/>
                <a:cs typeface="Montserrat"/>
                <a:sym typeface="Montserrat"/>
              </a:rPr>
              <a:t>Our </a:t>
            </a:r>
            <a:r>
              <a:rPr lang="en-US" sz="4300" b="1" i="0" u="none" strike="noStrike" cap="none" dirty="0">
                <a:solidFill>
                  <a:srgbClr val="191919"/>
                </a:solidFill>
                <a:latin typeface="Montserrat"/>
                <a:ea typeface="Montserrat"/>
                <a:cs typeface="Montserrat"/>
                <a:sym typeface="Montserra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Mission</a:t>
            </a:r>
            <a:r>
              <a:rPr lang="en-US" sz="4300" b="1" i="0" u="none" strike="noStrike" cap="none" dirty="0">
                <a:solidFill>
                  <a:srgbClr val="191919"/>
                </a:solidFill>
                <a:latin typeface="Montserrat"/>
                <a:ea typeface="Montserrat"/>
                <a:cs typeface="Montserrat"/>
                <a:sym typeface="Montserrat"/>
              </a:rPr>
              <a:t> </a:t>
            </a:r>
            <a:r>
              <a:rPr lang="en-US" sz="4300" b="1" dirty="0">
                <a:solidFill>
                  <a:srgbClr val="191919"/>
                </a:solidFill>
                <a:latin typeface="Montserrat"/>
                <a:ea typeface="Montserrat"/>
                <a:cs typeface="Montserrat"/>
                <a:sym typeface="Montserrat"/>
              </a:rPr>
              <a:t>&amp;</a:t>
            </a:r>
            <a:r>
              <a:rPr lang="en-US" sz="4300" b="1" i="0" u="none" strike="noStrike" cap="none" dirty="0">
                <a:solidFill>
                  <a:srgbClr val="191919"/>
                </a:solidFill>
                <a:latin typeface="Montserrat"/>
                <a:ea typeface="Montserrat"/>
                <a:cs typeface="Montserrat"/>
                <a:sym typeface="Montserrat"/>
              </a:rPr>
              <a:t> </a:t>
            </a:r>
            <a:r>
              <a:rPr lang="en-US" sz="4300" b="1" dirty="0">
                <a:solidFill>
                  <a:srgbClr val="191919"/>
                </a:solidFill>
                <a:latin typeface="Montserrat"/>
                <a:ea typeface="Montserrat"/>
                <a:cs typeface="Montserrat"/>
                <a:sym typeface="Montserrat"/>
              </a:rPr>
              <a:t>O</a:t>
            </a:r>
            <a:r>
              <a:rPr lang="en-US" sz="4300" b="1" i="0" u="none" strike="noStrike" cap="none" dirty="0">
                <a:solidFill>
                  <a:srgbClr val="191919"/>
                </a:solidFill>
                <a:latin typeface="Montserrat"/>
                <a:ea typeface="Montserrat"/>
                <a:cs typeface="Montserrat"/>
                <a:sym typeface="Montserrat"/>
              </a:rPr>
              <a:t>bjectives</a:t>
            </a:r>
            <a:r>
              <a:rPr lang="en-US" sz="4500" b="1" i="0" u="none" strike="noStrike" cap="none" dirty="0">
                <a:solidFill>
                  <a:srgbClr val="191919"/>
                </a:solidFill>
                <a:latin typeface="Montserrat"/>
                <a:ea typeface="Montserrat"/>
                <a:cs typeface="Montserrat"/>
                <a:sym typeface="Montserrat"/>
              </a:rPr>
              <a:t>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Shape 305"/>
        <p:cNvGrpSpPr/>
        <p:nvPr/>
      </p:nvGrpSpPr>
      <p:grpSpPr>
        <a:xfrm>
          <a:off x="0" y="0"/>
          <a:ext cx="0" cy="0"/>
          <a:chOff x="0" y="0"/>
          <a:chExt cx="0" cy="0"/>
        </a:xfrm>
      </p:grpSpPr>
      <p:grpSp>
        <p:nvGrpSpPr>
          <p:cNvPr id="306" name="Google Shape;306;p6"/>
          <p:cNvGrpSpPr/>
          <p:nvPr/>
        </p:nvGrpSpPr>
        <p:grpSpPr>
          <a:xfrm>
            <a:off x="-1373119" y="-1315898"/>
            <a:ext cx="3499668" cy="13405540"/>
            <a:chOff x="0" y="0"/>
            <a:chExt cx="212191" cy="812800"/>
          </a:xfrm>
        </p:grpSpPr>
        <p:sp>
          <p:nvSpPr>
            <p:cNvPr id="307" name="Google Shape;307;p6"/>
            <p:cNvSpPr/>
            <p:nvPr/>
          </p:nvSpPr>
          <p:spPr>
            <a:xfrm>
              <a:off x="0" y="0"/>
              <a:ext cx="212191" cy="812800"/>
            </a:xfrm>
            <a:custGeom>
              <a:avLst/>
              <a:gdLst/>
              <a:ahLst/>
              <a:cxnLst/>
              <a:rect l="l" t="t" r="r" b="b"/>
              <a:pathLst>
                <a:path w="212191" h="812800" extrusionOk="0">
                  <a:moveTo>
                    <a:pt x="106095" y="0"/>
                  </a:moveTo>
                  <a:cubicBezTo>
                    <a:pt x="47500" y="0"/>
                    <a:pt x="0" y="181951"/>
                    <a:pt x="0" y="406400"/>
                  </a:cubicBezTo>
                  <a:cubicBezTo>
                    <a:pt x="0" y="630849"/>
                    <a:pt x="47500" y="812800"/>
                    <a:pt x="106095" y="812800"/>
                  </a:cubicBezTo>
                  <a:cubicBezTo>
                    <a:pt x="164690" y="812800"/>
                    <a:pt x="212191" y="630849"/>
                    <a:pt x="212191" y="406400"/>
                  </a:cubicBezTo>
                  <a:cubicBezTo>
                    <a:pt x="212191" y="181951"/>
                    <a:pt x="164690" y="0"/>
                    <a:pt x="106095" y="0"/>
                  </a:cubicBezTo>
                  <a:close/>
                </a:path>
              </a:pathLst>
            </a:custGeom>
            <a:solidFill>
              <a:srgbClr val="000000">
                <a:alpha val="0"/>
              </a:srgbClr>
            </a:solidFill>
            <a:ln w="19050" cap="sq" cmpd="sng">
              <a:solidFill>
                <a:srgbClr val="FD622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txBox="1"/>
            <p:nvPr/>
          </p:nvSpPr>
          <p:spPr>
            <a:xfrm>
              <a:off x="19893" y="47625"/>
              <a:ext cx="172405" cy="68897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36" name="Google Shape;336;p6"/>
          <p:cNvSpPr/>
          <p:nvPr/>
        </p:nvSpPr>
        <p:spPr>
          <a:xfrm>
            <a:off x="2997131" y="2977334"/>
            <a:ext cx="6413500" cy="2565400"/>
          </a:xfrm>
          <a:custGeom>
            <a:avLst/>
            <a:gdLst/>
            <a:ahLst/>
            <a:cxnLst/>
            <a:rect l="l" t="t" r="r" b="b"/>
            <a:pathLst>
              <a:path w="6350000" h="2540000" extrusionOk="0">
                <a:moveTo>
                  <a:pt x="0" y="1270000"/>
                </a:moveTo>
                <a:cubicBezTo>
                  <a:pt x="0" y="568960"/>
                  <a:pt x="568960" y="0"/>
                  <a:pt x="1270000" y="0"/>
                </a:cubicBezTo>
                <a:lnTo>
                  <a:pt x="5080000" y="0"/>
                </a:lnTo>
                <a:cubicBezTo>
                  <a:pt x="5781040" y="0"/>
                  <a:pt x="6350000" y="568960"/>
                  <a:pt x="6350000" y="1270000"/>
                </a:cubicBezTo>
                <a:cubicBezTo>
                  <a:pt x="6350000" y="1971040"/>
                  <a:pt x="5781040" y="2540000"/>
                  <a:pt x="5080000" y="2540000"/>
                </a:cubicBezTo>
                <a:lnTo>
                  <a:pt x="1270000" y="2540000"/>
                </a:lnTo>
                <a:cubicBezTo>
                  <a:pt x="568960" y="2540000"/>
                  <a:pt x="0" y="1971040"/>
                  <a:pt x="0" y="1270000"/>
                </a:cubicBezTo>
                <a:close/>
              </a:path>
            </a:pathLst>
          </a:custGeom>
          <a:blipFill rotWithShape="1">
            <a:blip r:embed="rId3">
              <a:alphaModFix/>
            </a:blip>
            <a:stretch>
              <a:fillRect t="-33330" b="-33330"/>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7" name="Google Shape;337;p6"/>
          <p:cNvGrpSpPr/>
          <p:nvPr/>
        </p:nvGrpSpPr>
        <p:grpSpPr>
          <a:xfrm>
            <a:off x="11762088" y="-9632634"/>
            <a:ext cx="10994424" cy="10994424"/>
            <a:chOff x="0" y="0"/>
            <a:chExt cx="812800" cy="812800"/>
          </a:xfrm>
        </p:grpSpPr>
        <p:sp>
          <p:nvSpPr>
            <p:cNvPr id="338" name="Google Shape;338;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14350" cap="sq" cmpd="sng">
              <a:solidFill>
                <a:srgbClr val="FD6220">
                  <a:alpha val="1176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txBox="1"/>
            <p:nvPr/>
          </p:nvSpPr>
          <p:spPr>
            <a:xfrm>
              <a:off x="76200" y="47625"/>
              <a:ext cx="660400" cy="68897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40" name="Google Shape;340;p6"/>
          <p:cNvSpPr/>
          <p:nvPr/>
        </p:nvSpPr>
        <p:spPr>
          <a:xfrm>
            <a:off x="2774575" y="6618438"/>
            <a:ext cx="2734119" cy="2567573"/>
          </a:xfrm>
          <a:custGeom>
            <a:avLst/>
            <a:gdLst/>
            <a:ahLst/>
            <a:cxnLst/>
            <a:rect l="l" t="t" r="r" b="b"/>
            <a:pathLst>
              <a:path w="2775755" h="2775755" extrusionOk="0">
                <a:moveTo>
                  <a:pt x="0" y="0"/>
                </a:moveTo>
                <a:lnTo>
                  <a:pt x="2775755" y="0"/>
                </a:lnTo>
                <a:lnTo>
                  <a:pt x="2775755" y="2775755"/>
                </a:lnTo>
                <a:lnTo>
                  <a:pt x="0" y="2775755"/>
                </a:lnTo>
                <a:lnTo>
                  <a:pt x="0" y="0"/>
                </a:lnTo>
                <a:close/>
              </a:path>
            </a:pathLst>
          </a:custGeom>
          <a:blipFill rotWithShape="1">
            <a:blip r:embed="rId4">
              <a:alphaModFix/>
            </a:blip>
            <a:stretch>
              <a:fillRect/>
            </a:stretch>
          </a:blipFill>
          <a:ln>
            <a:noFill/>
          </a:ln>
        </p:spPr>
        <p:txBody>
          <a:bodyPr/>
          <a:lstStyle/>
          <a:p>
            <a:endParaRPr lang="en-IE"/>
          </a:p>
        </p:txBody>
      </p:sp>
      <p:sp>
        <p:nvSpPr>
          <p:cNvPr id="341" name="Google Shape;341;p6"/>
          <p:cNvSpPr/>
          <p:nvPr/>
        </p:nvSpPr>
        <p:spPr>
          <a:xfrm>
            <a:off x="12427386" y="1521522"/>
            <a:ext cx="3261838" cy="4613089"/>
          </a:xfrm>
          <a:custGeom>
            <a:avLst/>
            <a:gdLst/>
            <a:ahLst/>
            <a:cxnLst/>
            <a:rect l="l" t="t" r="r" b="b"/>
            <a:pathLst>
              <a:path w="3261838" h="4613089" extrusionOk="0">
                <a:moveTo>
                  <a:pt x="0" y="0"/>
                </a:moveTo>
                <a:lnTo>
                  <a:pt x="3261838" y="0"/>
                </a:lnTo>
                <a:lnTo>
                  <a:pt x="3261838" y="4613089"/>
                </a:lnTo>
                <a:lnTo>
                  <a:pt x="0" y="4613089"/>
                </a:lnTo>
                <a:lnTo>
                  <a:pt x="0" y="0"/>
                </a:lnTo>
                <a:close/>
              </a:path>
            </a:pathLst>
          </a:custGeom>
          <a:blipFill rotWithShape="1">
            <a:blip r:embed="rId5">
              <a:alphaModFix/>
            </a:blip>
            <a:stretch>
              <a:fillRect/>
            </a:stretch>
          </a:blipFill>
          <a:ln w="19050" cap="flat" cmpd="sng">
            <a:solidFill>
              <a:srgbClr val="FF4A00"/>
            </a:solidFill>
            <a:prstDash val="solid"/>
            <a:round/>
            <a:headEnd type="none" w="sm" len="sm"/>
            <a:tailEnd type="none" w="sm" len="sm"/>
          </a:ln>
        </p:spPr>
        <p:txBody>
          <a:bodyPr/>
          <a:lstStyle/>
          <a:p>
            <a:endParaRPr lang="en-IE"/>
          </a:p>
        </p:txBody>
      </p:sp>
      <p:sp>
        <p:nvSpPr>
          <p:cNvPr id="342" name="Google Shape;342;p6"/>
          <p:cNvSpPr txBox="1"/>
          <p:nvPr/>
        </p:nvSpPr>
        <p:spPr>
          <a:xfrm>
            <a:off x="12396775" y="512327"/>
            <a:ext cx="4470900" cy="849463"/>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00" b="0" i="0" u="none" strike="noStrike" cap="none" dirty="0">
                <a:solidFill>
                  <a:srgbClr val="FF4A00"/>
                </a:solidFill>
                <a:latin typeface="Arial"/>
                <a:ea typeface="Arial"/>
                <a:cs typeface="Arial"/>
                <a:sym typeface="Arial"/>
              </a:rPr>
              <a:t>Industry research on key issues for </a:t>
            </a:r>
            <a:r>
              <a:rPr lang="en-US" sz="2400" dirty="0">
                <a:solidFill>
                  <a:srgbClr val="FF4A00"/>
                </a:solidFill>
              </a:rPr>
              <a:t>our </a:t>
            </a:r>
            <a:r>
              <a:rPr lang="en-US" sz="2400" b="0" i="0" u="none" strike="noStrike" cap="none" dirty="0">
                <a:solidFill>
                  <a:srgbClr val="FF4A00"/>
                </a:solidFill>
                <a:latin typeface="Arial"/>
                <a:ea typeface="Arial"/>
                <a:cs typeface="Arial"/>
                <a:sym typeface="Arial"/>
              </a:rPr>
              <a:t>members</a:t>
            </a:r>
            <a:endParaRPr sz="2400" dirty="0">
              <a:solidFill>
                <a:srgbClr val="FF4A00"/>
              </a:solidFill>
            </a:endParaRPr>
          </a:p>
        </p:txBody>
      </p:sp>
      <p:sp>
        <p:nvSpPr>
          <p:cNvPr id="343" name="Google Shape;343;p6"/>
          <p:cNvSpPr txBox="1"/>
          <p:nvPr/>
        </p:nvSpPr>
        <p:spPr>
          <a:xfrm>
            <a:off x="2320525" y="349225"/>
            <a:ext cx="7206300" cy="7695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5000" b="1" i="0" u="none" strike="noStrike" cap="none">
                <a:solidFill>
                  <a:srgbClr val="191919"/>
                </a:solidFill>
                <a:latin typeface="Montserrat"/>
                <a:ea typeface="Montserrat"/>
                <a:cs typeface="Montserrat"/>
                <a:sym typeface="Montserrat"/>
              </a:rPr>
              <a:t>Our Work </a:t>
            </a:r>
            <a:endParaRPr/>
          </a:p>
        </p:txBody>
      </p:sp>
      <p:sp>
        <p:nvSpPr>
          <p:cNvPr id="344" name="Google Shape;344;p6"/>
          <p:cNvSpPr txBox="1"/>
          <p:nvPr/>
        </p:nvSpPr>
        <p:spPr>
          <a:xfrm>
            <a:off x="2320531" y="1251091"/>
            <a:ext cx="7766700" cy="1661993"/>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GB" sz="2400" b="0" i="0" u="none" strike="noStrike" dirty="0">
                <a:solidFill>
                  <a:schemeClr val="accent5">
                    <a:lumMod val="50000"/>
                  </a:schemeClr>
                </a:solidFill>
                <a:effectLst/>
                <a:latin typeface="Arial" panose="020B0604020202020204" pitchFamily="34" charset="0"/>
                <a:cs typeface="Arial" panose="020B0604020202020204" pitchFamily="34" charset="0"/>
              </a:rPr>
              <a:t>Regular member only events throughout the year with industry figureheads, stakeholders, government officials, leading lights and more. </a:t>
            </a:r>
            <a:endParaRPr sz="2400" dirty="0">
              <a:solidFill>
                <a:schemeClr val="accent5">
                  <a:lumMod val="50000"/>
                </a:schemeClr>
              </a:solidFill>
              <a:latin typeface="Arial" panose="020B0604020202020204" pitchFamily="34" charset="0"/>
              <a:cs typeface="Arial" panose="020B0604020202020204" pitchFamily="34" charset="0"/>
            </a:endParaRPr>
          </a:p>
        </p:txBody>
      </p:sp>
      <p:sp>
        <p:nvSpPr>
          <p:cNvPr id="345" name="Google Shape;345;p6"/>
          <p:cNvSpPr txBox="1"/>
          <p:nvPr/>
        </p:nvSpPr>
        <p:spPr>
          <a:xfrm>
            <a:off x="6156725" y="6801525"/>
            <a:ext cx="5279400" cy="2068259"/>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400" b="0" i="0" u="none" strike="noStrike" cap="none" dirty="0">
                <a:solidFill>
                  <a:srgbClr val="6AA84F"/>
                </a:solidFill>
                <a:latin typeface="Arial"/>
                <a:ea typeface="Arial"/>
                <a:cs typeface="Arial"/>
                <a:sym typeface="Arial"/>
              </a:rPr>
              <a:t>Slack members channel for networking and bespoke online events such as ‘Ask Me Anything’ and ‘Top 10 Tips’ with industry leaders </a:t>
            </a:r>
            <a:endParaRPr sz="2400" dirty="0">
              <a:solidFill>
                <a:srgbClr val="6AA84F"/>
              </a:solidFill>
            </a:endParaRPr>
          </a:p>
        </p:txBody>
      </p:sp>
      <p:sp>
        <p:nvSpPr>
          <p:cNvPr id="346" name="Google Shape;346;p6"/>
          <p:cNvSpPr txBox="1"/>
          <p:nvPr/>
        </p:nvSpPr>
        <p:spPr>
          <a:xfrm>
            <a:off x="12427386" y="6678825"/>
            <a:ext cx="5783700" cy="849463"/>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GB" sz="2400" b="0" i="0" dirty="0">
                <a:solidFill>
                  <a:srgbClr val="002060"/>
                </a:solidFill>
                <a:effectLst/>
                <a:latin typeface="Arial" panose="020B0604020202020204" pitchFamily="34" charset="0"/>
                <a:cs typeface="Arial" panose="020B0604020202020204" pitchFamily="34" charset="0"/>
              </a:rPr>
              <a:t>Exclusive members discounts on essential tools and services</a:t>
            </a:r>
            <a:endParaRPr sz="2400" b="0" i="0" u="none" strike="noStrike" cap="none" dirty="0">
              <a:solidFill>
                <a:srgbClr val="002060"/>
              </a:solidFill>
              <a:latin typeface="Arial" panose="020B0604020202020204" pitchFamily="34" charset="0"/>
              <a:cs typeface="Arial" panose="020B0604020202020204" pitchFamily="34" charset="0"/>
              <a:sym typeface="Arial"/>
            </a:endParaRPr>
          </a:p>
        </p:txBody>
      </p:sp>
      <p:sp>
        <p:nvSpPr>
          <p:cNvPr id="347" name="Google Shape;347;p6"/>
          <p:cNvSpPr/>
          <p:nvPr/>
        </p:nvSpPr>
        <p:spPr>
          <a:xfrm>
            <a:off x="16197800" y="8801648"/>
            <a:ext cx="2090200" cy="1552440"/>
          </a:xfrm>
          <a:custGeom>
            <a:avLst/>
            <a:gdLst/>
            <a:ahLst/>
            <a:cxnLst/>
            <a:rect l="l" t="t" r="r" b="b"/>
            <a:pathLst>
              <a:path w="2090200" h="1552440" extrusionOk="0">
                <a:moveTo>
                  <a:pt x="0" y="0"/>
                </a:moveTo>
                <a:lnTo>
                  <a:pt x="2090200" y="0"/>
                </a:lnTo>
                <a:lnTo>
                  <a:pt x="2090200" y="1552440"/>
                </a:lnTo>
                <a:lnTo>
                  <a:pt x="0" y="1552440"/>
                </a:lnTo>
                <a:lnTo>
                  <a:pt x="0" y="0"/>
                </a:lnTo>
                <a:close/>
              </a:path>
            </a:pathLst>
          </a:custGeom>
          <a:blipFill rotWithShape="1">
            <a:blip r:embed="rId6">
              <a:alphaModFix/>
            </a:blip>
            <a:stretch>
              <a:fillRect/>
            </a:stretch>
          </a:blipFill>
          <a:ln>
            <a:noFill/>
          </a:ln>
        </p:spPr>
        <p:txBody>
          <a:bodyPr/>
          <a:lstStyle/>
          <a:p>
            <a:endParaRPr lang="en-IE"/>
          </a:p>
        </p:txBody>
      </p:sp>
      <p:sp>
        <p:nvSpPr>
          <p:cNvPr id="2" name="Google Shape;346;p6">
            <a:extLst>
              <a:ext uri="{FF2B5EF4-FFF2-40B4-BE49-F238E27FC236}">
                <a16:creationId xmlns:a16="http://schemas.microsoft.com/office/drawing/2014/main" id="{823B0094-2BDA-12BA-2908-3EDC18C91968}"/>
              </a:ext>
            </a:extLst>
          </p:cNvPr>
          <p:cNvSpPr txBox="1"/>
          <p:nvPr/>
        </p:nvSpPr>
        <p:spPr>
          <a:xfrm>
            <a:off x="12396775" y="8072502"/>
            <a:ext cx="5783700" cy="849463"/>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GB" sz="2400" b="0" i="0" dirty="0">
                <a:solidFill>
                  <a:srgbClr val="0070C0"/>
                </a:solidFill>
                <a:effectLst/>
                <a:latin typeface="Arial" panose="020B0604020202020204" pitchFamily="34" charset="0"/>
                <a:cs typeface="Arial" panose="020B0604020202020204" pitchFamily="34" charset="0"/>
              </a:rPr>
              <a:t>Representation on behalf of our members and our sector</a:t>
            </a:r>
            <a:endParaRPr sz="2400" b="0" i="0" u="none" strike="noStrike" cap="none" dirty="0">
              <a:solidFill>
                <a:srgbClr val="0070C0"/>
              </a:solidFill>
              <a:latin typeface="Arial" panose="020B0604020202020204" pitchFamily="34" charset="0"/>
              <a:cs typeface="Arial" panose="020B0604020202020204" pitchFamily="34" charset="0"/>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Shape 446"/>
        <p:cNvGrpSpPr/>
        <p:nvPr/>
      </p:nvGrpSpPr>
      <p:grpSpPr>
        <a:xfrm>
          <a:off x="0" y="0"/>
          <a:ext cx="0" cy="0"/>
          <a:chOff x="0" y="0"/>
          <a:chExt cx="0" cy="0"/>
        </a:xfrm>
      </p:grpSpPr>
      <p:pic>
        <p:nvPicPr>
          <p:cNvPr id="7" name="Picture 6" descr="A person standing in front of a podium with people in the background&#10;&#10;AI-generated content may be incorrect.">
            <a:extLst>
              <a:ext uri="{FF2B5EF4-FFF2-40B4-BE49-F238E27FC236}">
                <a16:creationId xmlns:a16="http://schemas.microsoft.com/office/drawing/2014/main" id="{848A653C-2DC1-CF48-9601-74B9DBB93FEC}"/>
              </a:ext>
            </a:extLst>
          </p:cNvPr>
          <p:cNvPicPr>
            <a:picLocks noChangeAspect="1"/>
          </p:cNvPicPr>
          <p:nvPr/>
        </p:nvPicPr>
        <p:blipFill>
          <a:blip r:embed="rId3"/>
          <a:srcRect l="32717" r="31233"/>
          <a:stretch/>
        </p:blipFill>
        <p:spPr>
          <a:xfrm>
            <a:off x="12794039" y="0"/>
            <a:ext cx="5493961" cy="10160000"/>
          </a:xfrm>
          <a:prstGeom prst="rect">
            <a:avLst/>
          </a:prstGeom>
        </p:spPr>
      </p:pic>
      <p:grpSp>
        <p:nvGrpSpPr>
          <p:cNvPr id="447" name="Google Shape;447;p9"/>
          <p:cNvGrpSpPr/>
          <p:nvPr/>
        </p:nvGrpSpPr>
        <p:grpSpPr>
          <a:xfrm>
            <a:off x="-1373119" y="-1315898"/>
            <a:ext cx="3499668" cy="13405540"/>
            <a:chOff x="0" y="0"/>
            <a:chExt cx="212191" cy="812800"/>
          </a:xfrm>
        </p:grpSpPr>
        <p:sp>
          <p:nvSpPr>
            <p:cNvPr id="448" name="Google Shape;448;p9"/>
            <p:cNvSpPr/>
            <p:nvPr/>
          </p:nvSpPr>
          <p:spPr>
            <a:xfrm>
              <a:off x="0" y="0"/>
              <a:ext cx="212191" cy="812800"/>
            </a:xfrm>
            <a:custGeom>
              <a:avLst/>
              <a:gdLst/>
              <a:ahLst/>
              <a:cxnLst/>
              <a:rect l="l" t="t" r="r" b="b"/>
              <a:pathLst>
                <a:path w="212191" h="812800" extrusionOk="0">
                  <a:moveTo>
                    <a:pt x="106095" y="0"/>
                  </a:moveTo>
                  <a:cubicBezTo>
                    <a:pt x="47500" y="0"/>
                    <a:pt x="0" y="181951"/>
                    <a:pt x="0" y="406400"/>
                  </a:cubicBezTo>
                  <a:cubicBezTo>
                    <a:pt x="0" y="630849"/>
                    <a:pt x="47500" y="812800"/>
                    <a:pt x="106095" y="812800"/>
                  </a:cubicBezTo>
                  <a:cubicBezTo>
                    <a:pt x="164690" y="812800"/>
                    <a:pt x="212191" y="630849"/>
                    <a:pt x="212191" y="406400"/>
                  </a:cubicBezTo>
                  <a:cubicBezTo>
                    <a:pt x="212191" y="181951"/>
                    <a:pt x="164690" y="0"/>
                    <a:pt x="106095" y="0"/>
                  </a:cubicBezTo>
                  <a:close/>
                </a:path>
              </a:pathLst>
            </a:custGeom>
            <a:solidFill>
              <a:srgbClr val="000000">
                <a:alpha val="0"/>
              </a:srgbClr>
            </a:solidFill>
            <a:ln w="19050" cap="sq" cmpd="sng">
              <a:solidFill>
                <a:srgbClr val="FF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txBox="1"/>
            <p:nvPr/>
          </p:nvSpPr>
          <p:spPr>
            <a:xfrm>
              <a:off x="19893" y="47625"/>
              <a:ext cx="172405" cy="68897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50" name="Google Shape;450;p9"/>
          <p:cNvGrpSpPr/>
          <p:nvPr/>
        </p:nvGrpSpPr>
        <p:grpSpPr>
          <a:xfrm>
            <a:off x="8913408" y="-6258918"/>
            <a:ext cx="10994424" cy="10994424"/>
            <a:chOff x="0" y="0"/>
            <a:chExt cx="812800" cy="812800"/>
          </a:xfrm>
        </p:grpSpPr>
        <p:sp>
          <p:nvSpPr>
            <p:cNvPr id="451" name="Google Shape;451;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cmpd="sng">
              <a:solidFill>
                <a:srgbClr val="FD622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txBox="1"/>
            <p:nvPr/>
          </p:nvSpPr>
          <p:spPr>
            <a:xfrm>
              <a:off x="76200" y="47625"/>
              <a:ext cx="660400" cy="68897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53" name="Google Shape;453;p9"/>
          <p:cNvSpPr/>
          <p:nvPr/>
        </p:nvSpPr>
        <p:spPr>
          <a:xfrm>
            <a:off x="16313420" y="910465"/>
            <a:ext cx="945880" cy="236470"/>
          </a:xfrm>
          <a:custGeom>
            <a:avLst/>
            <a:gdLst/>
            <a:ahLst/>
            <a:cxnLst/>
            <a:rect l="l" t="t" r="r" b="b"/>
            <a:pathLst>
              <a:path w="945880" h="236470" extrusionOk="0">
                <a:moveTo>
                  <a:pt x="0" y="0"/>
                </a:moveTo>
                <a:lnTo>
                  <a:pt x="945880" y="0"/>
                </a:lnTo>
                <a:lnTo>
                  <a:pt x="945880" y="236470"/>
                </a:lnTo>
                <a:lnTo>
                  <a:pt x="0" y="236470"/>
                </a:lnTo>
                <a:lnTo>
                  <a:pt x="0" y="0"/>
                </a:lnTo>
                <a:close/>
              </a:path>
            </a:pathLst>
          </a:custGeom>
          <a:blipFill rotWithShape="1">
            <a:blip r:embed="rId4">
              <a:alphaModFix/>
            </a:blip>
            <a:stretch>
              <a:fillRect/>
            </a:stretch>
          </a:blipFill>
          <a:ln>
            <a:noFill/>
          </a:ln>
        </p:spPr>
        <p:txBody>
          <a:bodyPr/>
          <a:lstStyle/>
          <a:p>
            <a:endParaRPr lang="en-IE"/>
          </a:p>
        </p:txBody>
      </p:sp>
      <p:sp>
        <p:nvSpPr>
          <p:cNvPr id="476" name="Google Shape;476;p9"/>
          <p:cNvSpPr/>
          <p:nvPr/>
        </p:nvSpPr>
        <p:spPr>
          <a:xfrm rot="3945801">
            <a:off x="12156571" y="7154038"/>
            <a:ext cx="1577153" cy="3243522"/>
          </a:xfrm>
          <a:custGeom>
            <a:avLst/>
            <a:gdLst/>
            <a:ahLst/>
            <a:cxnLst/>
            <a:rect l="l" t="t" r="r" b="b"/>
            <a:pathLst>
              <a:path w="1577153" h="3243522" extrusionOk="0">
                <a:moveTo>
                  <a:pt x="0" y="0"/>
                </a:moveTo>
                <a:lnTo>
                  <a:pt x="1577154" y="0"/>
                </a:lnTo>
                <a:lnTo>
                  <a:pt x="1577154" y="3243523"/>
                </a:lnTo>
                <a:lnTo>
                  <a:pt x="0" y="3243523"/>
                </a:lnTo>
                <a:lnTo>
                  <a:pt x="0" y="0"/>
                </a:lnTo>
                <a:close/>
              </a:path>
            </a:pathLst>
          </a:custGeom>
          <a:blipFill rotWithShape="1">
            <a:blip r:embed="rId5">
              <a:alphaModFix/>
            </a:blip>
            <a:stretch>
              <a:fillRect r="-204878"/>
            </a:stretch>
          </a:blipFill>
          <a:ln>
            <a:noFill/>
          </a:ln>
        </p:spPr>
        <p:txBody>
          <a:bodyPr/>
          <a:lstStyle/>
          <a:p>
            <a:endParaRPr lang="en-IE"/>
          </a:p>
        </p:txBody>
      </p:sp>
      <p:grpSp>
        <p:nvGrpSpPr>
          <p:cNvPr id="477" name="Google Shape;477;p9"/>
          <p:cNvGrpSpPr/>
          <p:nvPr/>
        </p:nvGrpSpPr>
        <p:grpSpPr>
          <a:xfrm rot="3945801">
            <a:off x="11868535" y="8125500"/>
            <a:ext cx="4776403" cy="4776403"/>
            <a:chOff x="0" y="0"/>
            <a:chExt cx="812800" cy="812800"/>
          </a:xfrm>
        </p:grpSpPr>
        <p:sp>
          <p:nvSpPr>
            <p:cNvPr id="478" name="Google Shape;478;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txBox="1"/>
            <p:nvPr/>
          </p:nvSpPr>
          <p:spPr>
            <a:xfrm>
              <a:off x="76200" y="47625"/>
              <a:ext cx="660400" cy="68897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80" name="Google Shape;480;p9"/>
          <p:cNvSpPr/>
          <p:nvPr/>
        </p:nvSpPr>
        <p:spPr>
          <a:xfrm>
            <a:off x="1908348" y="-43823"/>
            <a:ext cx="5351772" cy="2771772"/>
          </a:xfrm>
          <a:custGeom>
            <a:avLst/>
            <a:gdLst/>
            <a:ahLst/>
            <a:cxnLst/>
            <a:rect l="l" t="t" r="r" b="b"/>
            <a:pathLst>
              <a:path w="5351772" h="2771772" extrusionOk="0">
                <a:moveTo>
                  <a:pt x="0" y="0"/>
                </a:moveTo>
                <a:lnTo>
                  <a:pt x="5351772" y="0"/>
                </a:lnTo>
                <a:lnTo>
                  <a:pt x="5351772" y="2771772"/>
                </a:lnTo>
                <a:lnTo>
                  <a:pt x="0" y="2771772"/>
                </a:lnTo>
                <a:lnTo>
                  <a:pt x="0" y="0"/>
                </a:lnTo>
                <a:close/>
              </a:path>
            </a:pathLst>
          </a:custGeom>
          <a:blipFill rotWithShape="1">
            <a:blip r:embed="rId6">
              <a:alphaModFix/>
            </a:blip>
            <a:stretch>
              <a:fillRect/>
            </a:stretch>
          </a:blipFill>
          <a:ln>
            <a:noFill/>
          </a:ln>
        </p:spPr>
        <p:txBody>
          <a:bodyPr/>
          <a:lstStyle/>
          <a:p>
            <a:endParaRPr lang="en-IE"/>
          </a:p>
        </p:txBody>
      </p:sp>
      <p:sp>
        <p:nvSpPr>
          <p:cNvPr id="481" name="Google Shape;481;p9"/>
          <p:cNvSpPr txBox="1"/>
          <p:nvPr/>
        </p:nvSpPr>
        <p:spPr>
          <a:xfrm>
            <a:off x="2269175" y="3429000"/>
            <a:ext cx="10682400" cy="6587400"/>
          </a:xfrm>
          <a:prstGeom prst="rect">
            <a:avLst/>
          </a:prstGeom>
          <a:noFill/>
          <a:ln>
            <a:noFill/>
          </a:ln>
        </p:spPr>
        <p:txBody>
          <a:bodyPr spcFirstLastPara="1" wrap="square" lIns="0" tIns="0" rIns="0" bIns="0" anchor="t" anchorCtr="0">
            <a:spAutoFit/>
          </a:bodyPr>
          <a:lstStyle/>
          <a:p>
            <a:pPr marL="539749" marR="0" lvl="1" indent="-276288" algn="l" rtl="0">
              <a:lnSpc>
                <a:spcPct val="154021"/>
              </a:lnSpc>
              <a:spcBef>
                <a:spcPts val="0"/>
              </a:spcBef>
              <a:spcAft>
                <a:spcPts val="0"/>
              </a:spcAft>
              <a:buClr>
                <a:schemeClr val="dk1"/>
              </a:buClr>
              <a:buSzPts val="2600"/>
              <a:buFont typeface="Arial"/>
              <a:buChar char="•"/>
            </a:pPr>
            <a:r>
              <a:rPr lang="en-US" sz="2400" b="0" i="0" u="none" strike="noStrike" cap="none" dirty="0">
                <a:solidFill>
                  <a:schemeClr val="dk1"/>
                </a:solidFill>
                <a:latin typeface="Arial"/>
                <a:ea typeface="Arial"/>
                <a:cs typeface="Arial"/>
                <a:sym typeface="Arial"/>
              </a:rPr>
              <a:t>Built a strong </a:t>
            </a:r>
            <a:r>
              <a:rPr lang="en-US" sz="2400" b="0" i="0" u="none" strike="noStrike" cap="none" dirty="0" err="1">
                <a:solidFill>
                  <a:schemeClr val="dk1"/>
                </a:solidFill>
                <a:latin typeface="Arial"/>
                <a:ea typeface="Arial"/>
                <a:cs typeface="Arial"/>
                <a:sym typeface="Arial"/>
              </a:rPr>
              <a:t>an﻿d</a:t>
            </a:r>
            <a:r>
              <a:rPr lang="en-US" sz="2400" b="0" i="0" u="none" strike="noStrike" cap="none" dirty="0">
                <a:solidFill>
                  <a:schemeClr val="dk1"/>
                </a:solidFill>
                <a:latin typeface="Arial"/>
                <a:ea typeface="Arial"/>
                <a:cs typeface="Arial"/>
                <a:sym typeface="Arial"/>
              </a:rPr>
              <a:t> vibrant </a:t>
            </a:r>
            <a:r>
              <a:rPr lang="en-US" sz="2400" b="1" i="0" u="none" strike="noStrike" cap="none" dirty="0">
                <a:solidFill>
                  <a:schemeClr val="dk1"/>
                </a:solidFill>
                <a:latin typeface="Arial"/>
                <a:ea typeface="Arial"/>
                <a:cs typeface="Arial"/>
                <a:sym typeface="Arial"/>
              </a:rPr>
              <a:t>community</a:t>
            </a:r>
            <a:r>
              <a:rPr lang="en-US" sz="2400" b="0" i="0" u="none" strike="noStrike" cap="none" dirty="0">
                <a:solidFill>
                  <a:schemeClr val="dk1"/>
                </a:solidFill>
                <a:latin typeface="Arial"/>
                <a:ea typeface="Arial"/>
                <a:cs typeface="Arial"/>
                <a:sym typeface="Arial"/>
              </a:rPr>
              <a:t> of founders, entrepreneurs’  investors, employees, supporters, student entrepreneurs</a:t>
            </a:r>
            <a:endParaRPr sz="2400" dirty="0">
              <a:solidFill>
                <a:schemeClr val="dk1"/>
              </a:solidFill>
            </a:endParaRPr>
          </a:p>
          <a:p>
            <a:pPr marL="539749" marR="0" lvl="1" indent="-276288" algn="l" rtl="0">
              <a:lnSpc>
                <a:spcPct val="154021"/>
              </a:lnSpc>
              <a:spcBef>
                <a:spcPts val="0"/>
              </a:spcBef>
              <a:spcAft>
                <a:spcPts val="0"/>
              </a:spcAft>
              <a:buClr>
                <a:schemeClr val="dk1"/>
              </a:buClr>
              <a:buSzPts val="2600"/>
              <a:buFont typeface="Arial"/>
              <a:buChar char="•"/>
            </a:pPr>
            <a:r>
              <a:rPr lang="en-US" sz="2400" b="0" i="0" u="none" strike="noStrike" cap="none" dirty="0" err="1">
                <a:solidFill>
                  <a:schemeClr val="dk1"/>
                </a:solidFill>
                <a:latin typeface="Arial"/>
                <a:ea typeface="Arial"/>
                <a:cs typeface="Arial"/>
                <a:sym typeface="Arial"/>
              </a:rPr>
              <a:t>Recognised</a:t>
            </a:r>
            <a:r>
              <a:rPr lang="en-US" sz="2400" b="0" i="0" u="none" strike="noStrike" cap="none" dirty="0">
                <a:solidFill>
                  <a:schemeClr val="dk1"/>
                </a:solidFill>
                <a:latin typeface="Arial"/>
                <a:ea typeface="Arial"/>
                <a:cs typeface="Arial"/>
                <a:sym typeface="Arial"/>
              </a:rPr>
              <a:t> as </a:t>
            </a:r>
            <a:r>
              <a:rPr lang="en-US" sz="2400" dirty="0">
                <a:solidFill>
                  <a:schemeClr val="dk1"/>
                </a:solidFill>
              </a:rPr>
              <a:t>the </a:t>
            </a:r>
            <a:r>
              <a:rPr lang="en-US" sz="2400" b="1" i="0" u="none" strike="noStrike" cap="none" dirty="0">
                <a:solidFill>
                  <a:schemeClr val="dk1"/>
                </a:solidFill>
                <a:latin typeface="Arial"/>
                <a:ea typeface="Arial"/>
                <a:cs typeface="Arial"/>
                <a:sym typeface="Arial"/>
              </a:rPr>
              <a:t>leading voice </a:t>
            </a:r>
            <a:r>
              <a:rPr lang="en-US" sz="2400" b="0" i="0" u="none" strike="noStrike" cap="none" dirty="0">
                <a:solidFill>
                  <a:schemeClr val="dk1"/>
                </a:solidFill>
                <a:latin typeface="Arial"/>
                <a:ea typeface="Arial"/>
                <a:cs typeface="Arial"/>
                <a:sym typeface="Arial"/>
              </a:rPr>
              <a:t>of the community</a:t>
            </a:r>
            <a:endParaRPr sz="2400" dirty="0">
              <a:solidFill>
                <a:schemeClr val="dk1"/>
              </a:solidFill>
            </a:endParaRPr>
          </a:p>
          <a:p>
            <a:pPr marL="539749" marR="0" lvl="1" indent="-276288" algn="l" rtl="0">
              <a:lnSpc>
                <a:spcPct val="154021"/>
              </a:lnSpc>
              <a:spcBef>
                <a:spcPts val="0"/>
              </a:spcBef>
              <a:spcAft>
                <a:spcPts val="0"/>
              </a:spcAft>
              <a:buClr>
                <a:schemeClr val="dk1"/>
              </a:buClr>
              <a:buSzPts val="2600"/>
              <a:buFont typeface="Arial"/>
              <a:buChar char="•"/>
            </a:pPr>
            <a:r>
              <a:rPr lang="en-US" sz="2400" b="0" i="0" u="none" strike="noStrike" cap="none" dirty="0">
                <a:solidFill>
                  <a:schemeClr val="dk1"/>
                </a:solidFill>
                <a:latin typeface="Arial"/>
                <a:ea typeface="Arial"/>
                <a:cs typeface="Arial"/>
                <a:sym typeface="Arial"/>
              </a:rPr>
              <a:t>Conduct extensive, in-depth </a:t>
            </a:r>
            <a:r>
              <a:rPr lang="en-US" sz="2400" b="1" i="0" u="none" strike="noStrike" cap="none" dirty="0">
                <a:solidFill>
                  <a:schemeClr val="dk1"/>
                </a:solidFill>
                <a:latin typeface="Arial"/>
                <a:ea typeface="Arial"/>
                <a:cs typeface="Arial"/>
                <a:sym typeface="Arial"/>
              </a:rPr>
              <a:t>research</a:t>
            </a:r>
            <a:r>
              <a:rPr lang="en-US" sz="2400" b="0" i="0" u="none" strike="noStrike" cap="none" dirty="0">
                <a:solidFill>
                  <a:schemeClr val="dk1"/>
                </a:solidFill>
                <a:latin typeface="Arial"/>
                <a:ea typeface="Arial"/>
                <a:cs typeface="Arial"/>
                <a:sym typeface="Arial"/>
              </a:rPr>
              <a:t> on key sectoral issues</a:t>
            </a:r>
            <a:endParaRPr sz="2400" dirty="0">
              <a:solidFill>
                <a:schemeClr val="dk1"/>
              </a:solidFill>
            </a:endParaRPr>
          </a:p>
          <a:p>
            <a:pPr marL="539749" marR="0" lvl="1" indent="-276288" algn="l" rtl="0">
              <a:lnSpc>
                <a:spcPct val="154021"/>
              </a:lnSpc>
              <a:spcBef>
                <a:spcPts val="0"/>
              </a:spcBef>
              <a:spcAft>
                <a:spcPts val="0"/>
              </a:spcAft>
              <a:buClr>
                <a:schemeClr val="dk1"/>
              </a:buClr>
              <a:buSzPts val="2600"/>
              <a:buFont typeface="Arial"/>
              <a:buChar char="•"/>
            </a:pPr>
            <a:r>
              <a:rPr lang="en-US" sz="2400" b="0" i="0" u="none" strike="noStrike" cap="none" dirty="0">
                <a:solidFill>
                  <a:schemeClr val="dk1"/>
                </a:solidFill>
                <a:latin typeface="Arial"/>
                <a:ea typeface="Arial"/>
                <a:cs typeface="Arial"/>
                <a:sym typeface="Arial"/>
              </a:rPr>
              <a:t>Engage at a high level with </a:t>
            </a:r>
            <a:r>
              <a:rPr lang="en-US" sz="2400" b="1" i="0" u="none" strike="noStrike" cap="none" dirty="0">
                <a:solidFill>
                  <a:schemeClr val="dk1"/>
                </a:solidFill>
                <a:latin typeface="Arial"/>
                <a:ea typeface="Arial"/>
                <a:cs typeface="Arial"/>
                <a:sym typeface="Arial"/>
              </a:rPr>
              <a:t>key stakeholders </a:t>
            </a:r>
            <a:r>
              <a:rPr lang="en-US" sz="2400" b="0" i="0" u="none" strike="noStrike" cap="none" dirty="0">
                <a:solidFill>
                  <a:schemeClr val="dk1"/>
                </a:solidFill>
                <a:latin typeface="Arial"/>
                <a:ea typeface="Arial"/>
                <a:cs typeface="Arial"/>
                <a:sym typeface="Arial"/>
              </a:rPr>
              <a:t>and the community nationally and internationally</a:t>
            </a:r>
            <a:endParaRPr sz="2400" dirty="0">
              <a:solidFill>
                <a:schemeClr val="dk1"/>
              </a:solidFill>
            </a:endParaRPr>
          </a:p>
          <a:p>
            <a:pPr marL="539749" marR="0" lvl="1" indent="-276288" algn="l" rtl="0">
              <a:lnSpc>
                <a:spcPct val="154021"/>
              </a:lnSpc>
              <a:spcBef>
                <a:spcPts val="0"/>
              </a:spcBef>
              <a:spcAft>
                <a:spcPts val="0"/>
              </a:spcAft>
              <a:buClr>
                <a:schemeClr val="dk1"/>
              </a:buClr>
              <a:buSzPts val="2600"/>
              <a:buFont typeface="Arial"/>
              <a:buChar char="•"/>
            </a:pPr>
            <a:r>
              <a:rPr lang="en-US" sz="2400" b="0" i="0" u="none" strike="noStrike" cap="none" dirty="0">
                <a:solidFill>
                  <a:schemeClr val="dk1"/>
                </a:solidFill>
                <a:latin typeface="Arial"/>
                <a:ea typeface="Arial"/>
                <a:cs typeface="Arial"/>
                <a:sym typeface="Arial"/>
              </a:rPr>
              <a:t>The leading </a:t>
            </a:r>
            <a:r>
              <a:rPr lang="en-US" sz="2400" b="0" i="0" u="none" strike="noStrike" cap="none" dirty="0" err="1">
                <a:solidFill>
                  <a:schemeClr val="dk1"/>
                </a:solidFill>
                <a:latin typeface="Arial"/>
                <a:ea typeface="Arial"/>
                <a:cs typeface="Arial"/>
                <a:sym typeface="Arial"/>
              </a:rPr>
              <a:t>organisation</a:t>
            </a:r>
            <a:r>
              <a:rPr lang="en-US" sz="2400" b="0" i="0" u="none" strike="noStrike" cap="none" dirty="0">
                <a:solidFill>
                  <a:schemeClr val="dk1"/>
                </a:solidFill>
                <a:latin typeface="Arial"/>
                <a:ea typeface="Arial"/>
                <a:cs typeface="Arial"/>
                <a:sym typeface="Arial"/>
              </a:rPr>
              <a:t> for the Irish sector in the </a:t>
            </a:r>
            <a:r>
              <a:rPr lang="en-US" sz="2400" b="1" i="0" u="none" strike="noStrike" cap="none" dirty="0">
                <a:solidFill>
                  <a:schemeClr val="dk1"/>
                </a:solidFill>
                <a:latin typeface="Arial"/>
                <a:ea typeface="Arial"/>
                <a:cs typeface="Arial"/>
                <a:sym typeface="Arial"/>
              </a:rPr>
              <a:t>EU</a:t>
            </a:r>
            <a:r>
              <a:rPr lang="en-US" sz="2400" b="0" i="0" u="none" strike="noStrike" cap="none" dirty="0">
                <a:solidFill>
                  <a:schemeClr val="dk1"/>
                </a:solidFill>
                <a:latin typeface="Arial"/>
                <a:ea typeface="Arial"/>
                <a:cs typeface="Arial"/>
                <a:sym typeface="Arial"/>
              </a:rPr>
              <a:t> and globally.</a:t>
            </a:r>
            <a:endParaRPr sz="2400" dirty="0">
              <a:solidFill>
                <a:schemeClr val="dk1"/>
              </a:solidFill>
            </a:endParaRPr>
          </a:p>
          <a:p>
            <a:pPr marL="539749" marR="0" lvl="1" indent="-276288" algn="l" rtl="0">
              <a:lnSpc>
                <a:spcPct val="154021"/>
              </a:lnSpc>
              <a:spcBef>
                <a:spcPts val="0"/>
              </a:spcBef>
              <a:spcAft>
                <a:spcPts val="0"/>
              </a:spcAft>
              <a:buClr>
                <a:schemeClr val="dk1"/>
              </a:buClr>
              <a:buSzPts val="2600"/>
              <a:buFont typeface="Arial"/>
              <a:buChar char="•"/>
            </a:pPr>
            <a:r>
              <a:rPr lang="en-US" sz="2400" b="0" i="0" u="none" strike="noStrike" cap="none" dirty="0">
                <a:solidFill>
                  <a:schemeClr val="dk1"/>
                </a:solidFill>
                <a:latin typeface="Arial"/>
                <a:ea typeface="Arial"/>
                <a:cs typeface="Arial"/>
                <a:sym typeface="Arial"/>
              </a:rPr>
              <a:t>Provide our members with information on key developments as well as </a:t>
            </a:r>
            <a:r>
              <a:rPr lang="en-US" sz="2400" b="1" i="0" u="none" strike="noStrike" cap="none" dirty="0">
                <a:solidFill>
                  <a:schemeClr val="dk1"/>
                </a:solidFill>
                <a:latin typeface="Arial"/>
                <a:ea typeface="Arial"/>
                <a:cs typeface="Arial"/>
                <a:sym typeface="Arial"/>
              </a:rPr>
              <a:t>practical support </a:t>
            </a:r>
            <a:r>
              <a:rPr lang="en-US" sz="2400" b="0" i="0" u="none" strike="noStrike" cap="none" dirty="0">
                <a:solidFill>
                  <a:schemeClr val="dk1"/>
                </a:solidFill>
                <a:latin typeface="Arial"/>
                <a:ea typeface="Arial"/>
                <a:cs typeface="Arial"/>
                <a:sym typeface="Arial"/>
              </a:rPr>
              <a:t>and discounts/offers</a:t>
            </a:r>
            <a:endParaRPr sz="2400" dirty="0">
              <a:solidFill>
                <a:schemeClr val="dk1"/>
              </a:solidFill>
            </a:endParaRPr>
          </a:p>
          <a:p>
            <a:pPr marL="539749" marR="0" lvl="1" indent="-276288" algn="l" rtl="0">
              <a:lnSpc>
                <a:spcPct val="154021"/>
              </a:lnSpc>
              <a:spcBef>
                <a:spcPts val="0"/>
              </a:spcBef>
              <a:spcAft>
                <a:spcPts val="0"/>
              </a:spcAft>
              <a:buClr>
                <a:schemeClr val="dk1"/>
              </a:buClr>
              <a:buSzPts val="2600"/>
              <a:buFont typeface="Arial"/>
              <a:buChar char="•"/>
            </a:pPr>
            <a:r>
              <a:rPr lang="en-US" sz="2400" b="0" i="0" u="none" strike="noStrike" cap="none" dirty="0">
                <a:solidFill>
                  <a:schemeClr val="dk1"/>
                </a:solidFill>
                <a:latin typeface="Arial"/>
                <a:ea typeface="Arial"/>
                <a:cs typeface="Arial"/>
                <a:sym typeface="Arial"/>
              </a:rPr>
              <a:t>Buil</a:t>
            </a:r>
            <a:r>
              <a:rPr lang="en-US" sz="2400" dirty="0">
                <a:solidFill>
                  <a:schemeClr val="dk1"/>
                </a:solidFill>
              </a:rPr>
              <a:t>d</a:t>
            </a:r>
            <a:r>
              <a:rPr lang="en-US" sz="2400" b="0" i="0" u="none" strike="noStrike" cap="none" dirty="0">
                <a:solidFill>
                  <a:schemeClr val="dk1"/>
                </a:solidFill>
                <a:latin typeface="Arial"/>
                <a:ea typeface="Arial"/>
                <a:cs typeface="Arial"/>
                <a:sym typeface="Arial"/>
              </a:rPr>
              <a:t> a strong, </a:t>
            </a:r>
            <a:r>
              <a:rPr lang="en-US" sz="2400" b="1" i="0" u="none" strike="noStrike" cap="none" dirty="0">
                <a:solidFill>
                  <a:schemeClr val="dk1"/>
                </a:solidFill>
                <a:latin typeface="Arial"/>
                <a:ea typeface="Arial"/>
                <a:cs typeface="Arial"/>
                <a:sym typeface="Arial"/>
              </a:rPr>
              <a:t>financially sustainable </a:t>
            </a:r>
            <a:r>
              <a:rPr lang="en-US" sz="2400" b="0" i="0" u="none" strike="noStrike" cap="none" dirty="0" err="1">
                <a:solidFill>
                  <a:schemeClr val="dk1"/>
                </a:solidFill>
                <a:latin typeface="Arial"/>
                <a:ea typeface="Arial"/>
                <a:cs typeface="Arial"/>
                <a:sym typeface="Arial"/>
              </a:rPr>
              <a:t>organisation</a:t>
            </a:r>
            <a:endParaRPr sz="2400" dirty="0">
              <a:solidFill>
                <a:schemeClr val="dk1"/>
              </a:solidFill>
            </a:endParaRPr>
          </a:p>
          <a:p>
            <a:pPr marL="0" marR="0" lvl="0" indent="0" algn="l" rtl="0">
              <a:lnSpc>
                <a:spcPct val="184873"/>
              </a:lnSpc>
              <a:spcBef>
                <a:spcPts val="0"/>
              </a:spcBef>
              <a:spcAft>
                <a:spcPts val="0"/>
              </a:spcAft>
              <a:buNone/>
            </a:pPr>
            <a:endParaRPr sz="2750" b="0" i="0" u="none" strike="noStrike" cap="none" dirty="0">
              <a:solidFill>
                <a:srgbClr val="191919"/>
              </a:solidFill>
              <a:latin typeface="Arial"/>
              <a:ea typeface="Arial"/>
              <a:cs typeface="Arial"/>
              <a:sym typeface="Arial"/>
            </a:endParaRPr>
          </a:p>
        </p:txBody>
      </p:sp>
      <p:sp>
        <p:nvSpPr>
          <p:cNvPr id="482" name="Google Shape;482;p9"/>
          <p:cNvSpPr txBox="1"/>
          <p:nvPr/>
        </p:nvSpPr>
        <p:spPr>
          <a:xfrm>
            <a:off x="2454644" y="2035249"/>
            <a:ext cx="7044000" cy="6927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4500" b="1" i="0" u="none" strike="noStrike" cap="none" dirty="0">
                <a:solidFill>
                  <a:srgbClr val="191919"/>
                </a:solidFill>
                <a:latin typeface="Montserrat"/>
                <a:ea typeface="Montserrat"/>
                <a:cs typeface="Montserrat"/>
                <a:sym typeface="Montserrat"/>
              </a:rPr>
              <a:t>Our</a:t>
            </a:r>
            <a:r>
              <a:rPr lang="en-US" sz="4500" b="1" dirty="0">
                <a:solidFill>
                  <a:srgbClr val="191919"/>
                </a:solidFill>
                <a:latin typeface="Montserrat"/>
                <a:ea typeface="Montserrat"/>
                <a:cs typeface="Montserrat"/>
                <a:sym typeface="Montserrat"/>
              </a:rPr>
              <a:t> </a:t>
            </a:r>
            <a:r>
              <a:rPr lang="en-US" sz="4500" b="1" i="0" u="none" strike="noStrike" cap="none" dirty="0">
                <a:solidFill>
                  <a:srgbClr val="191919"/>
                </a:solidFill>
                <a:latin typeface="Montserrat"/>
                <a:ea typeface="Montserrat"/>
                <a:cs typeface="Montserrat"/>
                <a:sym typeface="Montserrat"/>
              </a:rPr>
              <a:t>Achievements </a:t>
            </a:r>
            <a:endParaRPr sz="4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Shape 496">
          <a:extLst>
            <a:ext uri="{FF2B5EF4-FFF2-40B4-BE49-F238E27FC236}">
              <a16:creationId xmlns:a16="http://schemas.microsoft.com/office/drawing/2014/main" id="{189BC7D2-2B67-E994-7178-A01E62C7ECD1}"/>
            </a:ext>
          </a:extLst>
        </p:cNvPr>
        <p:cNvGrpSpPr/>
        <p:nvPr/>
      </p:nvGrpSpPr>
      <p:grpSpPr>
        <a:xfrm>
          <a:off x="0" y="0"/>
          <a:ext cx="0" cy="0"/>
          <a:chOff x="0" y="0"/>
          <a:chExt cx="0" cy="0"/>
        </a:xfrm>
      </p:grpSpPr>
      <p:grpSp>
        <p:nvGrpSpPr>
          <p:cNvPr id="497" name="Google Shape;497;p10">
            <a:extLst>
              <a:ext uri="{FF2B5EF4-FFF2-40B4-BE49-F238E27FC236}">
                <a16:creationId xmlns:a16="http://schemas.microsoft.com/office/drawing/2014/main" id="{AA33D63E-7195-E9EE-3A5D-1DD30B0867C2}"/>
              </a:ext>
            </a:extLst>
          </p:cNvPr>
          <p:cNvGrpSpPr/>
          <p:nvPr/>
        </p:nvGrpSpPr>
        <p:grpSpPr>
          <a:xfrm>
            <a:off x="-1373119" y="-1315898"/>
            <a:ext cx="3499668" cy="13405540"/>
            <a:chOff x="0" y="0"/>
            <a:chExt cx="212191" cy="812800"/>
          </a:xfrm>
        </p:grpSpPr>
        <p:sp>
          <p:nvSpPr>
            <p:cNvPr id="498" name="Google Shape;498;p10">
              <a:extLst>
                <a:ext uri="{FF2B5EF4-FFF2-40B4-BE49-F238E27FC236}">
                  <a16:creationId xmlns:a16="http://schemas.microsoft.com/office/drawing/2014/main" id="{D5C1B2E0-6D92-E954-3187-A117E6E25D5B}"/>
                </a:ext>
              </a:extLst>
            </p:cNvPr>
            <p:cNvSpPr/>
            <p:nvPr/>
          </p:nvSpPr>
          <p:spPr>
            <a:xfrm>
              <a:off x="0" y="0"/>
              <a:ext cx="212191" cy="812800"/>
            </a:xfrm>
            <a:custGeom>
              <a:avLst/>
              <a:gdLst/>
              <a:ahLst/>
              <a:cxnLst/>
              <a:rect l="l" t="t" r="r" b="b"/>
              <a:pathLst>
                <a:path w="212191" h="812800" extrusionOk="0">
                  <a:moveTo>
                    <a:pt x="106095" y="0"/>
                  </a:moveTo>
                  <a:cubicBezTo>
                    <a:pt x="47500" y="0"/>
                    <a:pt x="0" y="181951"/>
                    <a:pt x="0" y="406400"/>
                  </a:cubicBezTo>
                  <a:cubicBezTo>
                    <a:pt x="0" y="630849"/>
                    <a:pt x="47500" y="812800"/>
                    <a:pt x="106095" y="812800"/>
                  </a:cubicBezTo>
                  <a:cubicBezTo>
                    <a:pt x="164690" y="812800"/>
                    <a:pt x="212191" y="630849"/>
                    <a:pt x="212191" y="406400"/>
                  </a:cubicBezTo>
                  <a:cubicBezTo>
                    <a:pt x="212191" y="181951"/>
                    <a:pt x="164690" y="0"/>
                    <a:pt x="106095" y="0"/>
                  </a:cubicBezTo>
                  <a:close/>
                </a:path>
              </a:pathLst>
            </a:custGeom>
            <a:solidFill>
              <a:srgbClr val="000000">
                <a:alpha val="0"/>
              </a:srgbClr>
            </a:solidFill>
            <a:ln w="19050" cap="sq" cmpd="sng">
              <a:solidFill>
                <a:srgbClr val="FF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0">
              <a:extLst>
                <a:ext uri="{FF2B5EF4-FFF2-40B4-BE49-F238E27FC236}">
                  <a16:creationId xmlns:a16="http://schemas.microsoft.com/office/drawing/2014/main" id="{C28E0BEB-2183-1C2F-06BB-ADDD28BA1B35}"/>
                </a:ext>
              </a:extLst>
            </p:cNvPr>
            <p:cNvSpPr txBox="1"/>
            <p:nvPr/>
          </p:nvSpPr>
          <p:spPr>
            <a:xfrm>
              <a:off x="19893" y="47625"/>
              <a:ext cx="172405" cy="68897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00" name="Google Shape;500;p10">
            <a:extLst>
              <a:ext uri="{FF2B5EF4-FFF2-40B4-BE49-F238E27FC236}">
                <a16:creationId xmlns:a16="http://schemas.microsoft.com/office/drawing/2014/main" id="{61156793-4ED8-A7D6-7266-6A95231AF6DD}"/>
              </a:ext>
            </a:extLst>
          </p:cNvPr>
          <p:cNvGrpSpPr/>
          <p:nvPr/>
        </p:nvGrpSpPr>
        <p:grpSpPr>
          <a:xfrm>
            <a:off x="10184829" y="-6124096"/>
            <a:ext cx="9775263" cy="9775263"/>
            <a:chOff x="0" y="0"/>
            <a:chExt cx="812800" cy="812800"/>
          </a:xfrm>
        </p:grpSpPr>
        <p:sp>
          <p:nvSpPr>
            <p:cNvPr id="501" name="Google Shape;501;p10">
              <a:extLst>
                <a:ext uri="{FF2B5EF4-FFF2-40B4-BE49-F238E27FC236}">
                  <a16:creationId xmlns:a16="http://schemas.microsoft.com/office/drawing/2014/main" id="{44517430-031C-395F-3ABC-2B91A6FBCF7D}"/>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cmpd="sng">
              <a:solidFill>
                <a:srgbClr val="FD622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0">
              <a:extLst>
                <a:ext uri="{FF2B5EF4-FFF2-40B4-BE49-F238E27FC236}">
                  <a16:creationId xmlns:a16="http://schemas.microsoft.com/office/drawing/2014/main" id="{09387E53-AE5E-A77A-3A3B-10E17A1761FE}"/>
                </a:ext>
              </a:extLst>
            </p:cNvPr>
            <p:cNvSpPr txBox="1"/>
            <p:nvPr/>
          </p:nvSpPr>
          <p:spPr>
            <a:xfrm>
              <a:off x="76200" y="47625"/>
              <a:ext cx="660400" cy="68897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03" name="Google Shape;503;p10">
            <a:extLst>
              <a:ext uri="{FF2B5EF4-FFF2-40B4-BE49-F238E27FC236}">
                <a16:creationId xmlns:a16="http://schemas.microsoft.com/office/drawing/2014/main" id="{648499EA-8543-D5D2-EC80-7092B56FF329}"/>
              </a:ext>
            </a:extLst>
          </p:cNvPr>
          <p:cNvSpPr/>
          <p:nvPr/>
        </p:nvSpPr>
        <p:spPr>
          <a:xfrm>
            <a:off x="16313420" y="910465"/>
            <a:ext cx="945880" cy="236470"/>
          </a:xfrm>
          <a:custGeom>
            <a:avLst/>
            <a:gdLst/>
            <a:ahLst/>
            <a:cxnLst/>
            <a:rect l="l" t="t" r="r" b="b"/>
            <a:pathLst>
              <a:path w="945880" h="236470" extrusionOk="0">
                <a:moveTo>
                  <a:pt x="0" y="0"/>
                </a:moveTo>
                <a:lnTo>
                  <a:pt x="945880" y="0"/>
                </a:lnTo>
                <a:lnTo>
                  <a:pt x="945880" y="236470"/>
                </a:lnTo>
                <a:lnTo>
                  <a:pt x="0" y="236470"/>
                </a:lnTo>
                <a:lnTo>
                  <a:pt x="0" y="0"/>
                </a:lnTo>
                <a:close/>
              </a:path>
            </a:pathLst>
          </a:custGeom>
          <a:blipFill rotWithShape="1">
            <a:blip r:embed="rId3">
              <a:alphaModFix/>
            </a:blip>
            <a:stretch>
              <a:fillRect/>
            </a:stretch>
          </a:blipFill>
          <a:ln>
            <a:noFill/>
          </a:ln>
        </p:spPr>
        <p:txBody>
          <a:bodyPr/>
          <a:lstStyle/>
          <a:p>
            <a:endParaRPr lang="en-IE"/>
          </a:p>
        </p:txBody>
      </p:sp>
      <p:sp>
        <p:nvSpPr>
          <p:cNvPr id="525" name="Google Shape;525;p10">
            <a:extLst>
              <a:ext uri="{FF2B5EF4-FFF2-40B4-BE49-F238E27FC236}">
                <a16:creationId xmlns:a16="http://schemas.microsoft.com/office/drawing/2014/main" id="{C820A5ED-B5B1-AA28-6844-553DBCB714FD}"/>
              </a:ext>
            </a:extLst>
          </p:cNvPr>
          <p:cNvSpPr/>
          <p:nvPr/>
        </p:nvSpPr>
        <p:spPr>
          <a:xfrm rot="3945801">
            <a:off x="12156571" y="7154038"/>
            <a:ext cx="1577153" cy="3243522"/>
          </a:xfrm>
          <a:custGeom>
            <a:avLst/>
            <a:gdLst/>
            <a:ahLst/>
            <a:cxnLst/>
            <a:rect l="l" t="t" r="r" b="b"/>
            <a:pathLst>
              <a:path w="1577153" h="3243522" extrusionOk="0">
                <a:moveTo>
                  <a:pt x="0" y="0"/>
                </a:moveTo>
                <a:lnTo>
                  <a:pt x="1577154" y="0"/>
                </a:lnTo>
                <a:lnTo>
                  <a:pt x="1577154" y="3243523"/>
                </a:lnTo>
                <a:lnTo>
                  <a:pt x="0" y="3243523"/>
                </a:lnTo>
                <a:lnTo>
                  <a:pt x="0" y="0"/>
                </a:lnTo>
                <a:close/>
              </a:path>
            </a:pathLst>
          </a:custGeom>
          <a:blipFill rotWithShape="1">
            <a:blip r:embed="rId4">
              <a:alphaModFix/>
            </a:blip>
            <a:stretch>
              <a:fillRect r="-204878"/>
            </a:stretch>
          </a:blipFill>
          <a:ln>
            <a:noFill/>
          </a:ln>
        </p:spPr>
        <p:txBody>
          <a:bodyPr/>
          <a:lstStyle/>
          <a:p>
            <a:endParaRPr lang="en-IE"/>
          </a:p>
        </p:txBody>
      </p:sp>
      <p:grpSp>
        <p:nvGrpSpPr>
          <p:cNvPr id="526" name="Google Shape;526;p10">
            <a:extLst>
              <a:ext uri="{FF2B5EF4-FFF2-40B4-BE49-F238E27FC236}">
                <a16:creationId xmlns:a16="http://schemas.microsoft.com/office/drawing/2014/main" id="{2367B65A-8638-629A-DA33-F9293B44E49A}"/>
              </a:ext>
            </a:extLst>
          </p:cNvPr>
          <p:cNvGrpSpPr/>
          <p:nvPr/>
        </p:nvGrpSpPr>
        <p:grpSpPr>
          <a:xfrm rot="3945801">
            <a:off x="11868535" y="8125500"/>
            <a:ext cx="4776403" cy="4776403"/>
            <a:chOff x="0" y="0"/>
            <a:chExt cx="812800" cy="812800"/>
          </a:xfrm>
        </p:grpSpPr>
        <p:sp>
          <p:nvSpPr>
            <p:cNvPr id="527" name="Google Shape;527;p10">
              <a:extLst>
                <a:ext uri="{FF2B5EF4-FFF2-40B4-BE49-F238E27FC236}">
                  <a16:creationId xmlns:a16="http://schemas.microsoft.com/office/drawing/2014/main" id="{C650E700-E7FE-7C43-D55E-320DB0A2644C}"/>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0">
              <a:extLst>
                <a:ext uri="{FF2B5EF4-FFF2-40B4-BE49-F238E27FC236}">
                  <a16:creationId xmlns:a16="http://schemas.microsoft.com/office/drawing/2014/main" id="{391AED78-AA8C-22EE-1174-B36B6EE732A3}"/>
                </a:ext>
              </a:extLst>
            </p:cNvPr>
            <p:cNvSpPr txBox="1"/>
            <p:nvPr/>
          </p:nvSpPr>
          <p:spPr>
            <a:xfrm>
              <a:off x="76200" y="47625"/>
              <a:ext cx="660400" cy="68897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29" name="Google Shape;529;p10">
            <a:extLst>
              <a:ext uri="{FF2B5EF4-FFF2-40B4-BE49-F238E27FC236}">
                <a16:creationId xmlns:a16="http://schemas.microsoft.com/office/drawing/2014/main" id="{C06AF89A-7094-8A0C-8AC8-13300D33A32C}"/>
              </a:ext>
            </a:extLst>
          </p:cNvPr>
          <p:cNvSpPr/>
          <p:nvPr/>
        </p:nvSpPr>
        <p:spPr>
          <a:xfrm>
            <a:off x="2025451" y="-238951"/>
            <a:ext cx="5351772" cy="2771772"/>
          </a:xfrm>
          <a:custGeom>
            <a:avLst/>
            <a:gdLst/>
            <a:ahLst/>
            <a:cxnLst/>
            <a:rect l="l" t="t" r="r" b="b"/>
            <a:pathLst>
              <a:path w="5351772" h="2771772" extrusionOk="0">
                <a:moveTo>
                  <a:pt x="0" y="0"/>
                </a:moveTo>
                <a:lnTo>
                  <a:pt x="5351771" y="0"/>
                </a:lnTo>
                <a:lnTo>
                  <a:pt x="5351771" y="2771772"/>
                </a:lnTo>
                <a:lnTo>
                  <a:pt x="0" y="2771772"/>
                </a:lnTo>
                <a:lnTo>
                  <a:pt x="0" y="0"/>
                </a:lnTo>
                <a:close/>
              </a:path>
            </a:pathLst>
          </a:custGeom>
          <a:blipFill rotWithShape="1">
            <a:blip r:embed="rId5">
              <a:alphaModFix/>
            </a:blip>
            <a:stretch>
              <a:fillRect/>
            </a:stretch>
          </a:blipFill>
          <a:ln>
            <a:noFill/>
          </a:ln>
        </p:spPr>
        <p:txBody>
          <a:bodyPr/>
          <a:lstStyle/>
          <a:p>
            <a:endParaRPr lang="en-IE"/>
          </a:p>
        </p:txBody>
      </p:sp>
      <p:sp>
        <p:nvSpPr>
          <p:cNvPr id="530" name="Google Shape;530;p10">
            <a:extLst>
              <a:ext uri="{FF2B5EF4-FFF2-40B4-BE49-F238E27FC236}">
                <a16:creationId xmlns:a16="http://schemas.microsoft.com/office/drawing/2014/main" id="{01548334-0E63-396A-2541-DBBA294BE72B}"/>
              </a:ext>
            </a:extLst>
          </p:cNvPr>
          <p:cNvSpPr txBox="1"/>
          <p:nvPr/>
        </p:nvSpPr>
        <p:spPr>
          <a:xfrm>
            <a:off x="1981825" y="2900775"/>
            <a:ext cx="15432984" cy="3000821"/>
          </a:xfrm>
          <a:prstGeom prst="rect">
            <a:avLst/>
          </a:prstGeom>
          <a:noFill/>
          <a:ln>
            <a:noFill/>
          </a:ln>
        </p:spPr>
        <p:txBody>
          <a:bodyPr spcFirstLastPara="1" wrap="square" lIns="0" tIns="0" rIns="0" bIns="0" anchor="t" anchorCtr="0">
            <a:spAutoFit/>
          </a:bodyPr>
          <a:lstStyle/>
          <a:p>
            <a:pPr marL="539748" marR="0" lvl="1" indent="-276288" algn="l" rtl="0">
              <a:lnSpc>
                <a:spcPct val="150000"/>
              </a:lnSpc>
              <a:spcBef>
                <a:spcPts val="0"/>
              </a:spcBef>
              <a:spcAft>
                <a:spcPts val="0"/>
              </a:spcAft>
              <a:buClr>
                <a:schemeClr val="dk1"/>
              </a:buClr>
              <a:buSzPts val="2600"/>
              <a:buFont typeface="Arial"/>
              <a:buChar char="•"/>
            </a:pPr>
            <a:r>
              <a:rPr lang="en-US" sz="2600" b="0" i="0" u="none" strike="noStrike" cap="none" dirty="0">
                <a:solidFill>
                  <a:schemeClr val="dk1"/>
                </a:solidFill>
                <a:latin typeface="Arial"/>
                <a:ea typeface="Arial"/>
                <a:cs typeface="Arial"/>
                <a:sym typeface="Arial"/>
              </a:rPr>
              <a:t>In May 2021, Scale Ireland officially became a representative body with the launch of </a:t>
            </a:r>
            <a:r>
              <a:rPr lang="en-US" sz="2600" dirty="0">
                <a:solidFill>
                  <a:schemeClr val="dk1"/>
                </a:solidFill>
              </a:rPr>
              <a:t>a</a:t>
            </a:r>
            <a:r>
              <a:rPr lang="en-US" sz="2600" b="0" i="0" u="none" strike="noStrike" cap="none" dirty="0">
                <a:solidFill>
                  <a:schemeClr val="dk1"/>
                </a:solidFill>
                <a:latin typeface="Arial"/>
                <a:ea typeface="Arial"/>
                <a:cs typeface="Arial"/>
                <a:sym typeface="Arial"/>
              </a:rPr>
              <a:t> membership model</a:t>
            </a:r>
            <a:r>
              <a:rPr lang="en-US" sz="2600" dirty="0">
                <a:solidFill>
                  <a:schemeClr val="dk1"/>
                </a:solidFill>
              </a:rPr>
              <a:t>. </a:t>
            </a:r>
            <a:r>
              <a:rPr lang="en-US" sz="2600" b="0" i="0" u="none" strike="noStrike" cap="none" dirty="0">
                <a:solidFill>
                  <a:schemeClr val="dk1"/>
                </a:solidFill>
                <a:latin typeface="Arial"/>
                <a:ea typeface="Arial"/>
                <a:cs typeface="Arial"/>
                <a:sym typeface="Arial"/>
              </a:rPr>
              <a:t>The membership tiers are based on the size of the start-up company. </a:t>
            </a:r>
            <a:endParaRPr sz="2600" dirty="0">
              <a:solidFill>
                <a:schemeClr val="dk1"/>
              </a:solidFill>
            </a:endParaRPr>
          </a:p>
          <a:p>
            <a:pPr marL="539749" marR="0" lvl="1" indent="-276288" algn="l" rtl="0">
              <a:lnSpc>
                <a:spcPct val="150000"/>
              </a:lnSpc>
              <a:spcBef>
                <a:spcPts val="0"/>
              </a:spcBef>
              <a:spcAft>
                <a:spcPts val="0"/>
              </a:spcAft>
              <a:buClr>
                <a:schemeClr val="dk1"/>
              </a:buClr>
              <a:buSzPts val="2600"/>
              <a:buFont typeface="Arial"/>
              <a:buChar char="•"/>
            </a:pPr>
            <a:r>
              <a:rPr lang="en-US" sz="2600" b="0" i="0" u="none" strike="noStrike" cap="none" dirty="0">
                <a:solidFill>
                  <a:schemeClr val="dk1"/>
                </a:solidFill>
                <a:latin typeface="Arial"/>
                <a:ea typeface="Arial"/>
                <a:cs typeface="Arial"/>
                <a:sym typeface="Arial"/>
              </a:rPr>
              <a:t>Our</a:t>
            </a:r>
            <a:r>
              <a:rPr lang="en-US" sz="2600" dirty="0">
                <a:solidFill>
                  <a:schemeClr val="dk1"/>
                </a:solidFill>
              </a:rPr>
              <a:t> 800+</a:t>
            </a:r>
            <a:r>
              <a:rPr lang="en-US" sz="2600" b="0" i="0" u="none" strike="noStrike" cap="none" dirty="0">
                <a:solidFill>
                  <a:schemeClr val="dk1"/>
                </a:solidFill>
                <a:latin typeface="Arial"/>
                <a:ea typeface="Arial"/>
                <a:cs typeface="Arial"/>
                <a:sym typeface="Arial"/>
              </a:rPr>
              <a:t> members represent the breadth of the sector from students and pre-VAT registered companies to scaling companies and tech unicorns. </a:t>
            </a:r>
            <a:endParaRPr sz="2600" dirty="0">
              <a:solidFill>
                <a:schemeClr val="dk1"/>
              </a:solidFill>
            </a:endParaRPr>
          </a:p>
          <a:p>
            <a:pPr marL="539749" marR="0" lvl="1" indent="-276288" algn="l" rtl="0">
              <a:lnSpc>
                <a:spcPct val="150000"/>
              </a:lnSpc>
              <a:spcBef>
                <a:spcPts val="0"/>
              </a:spcBef>
              <a:spcAft>
                <a:spcPts val="0"/>
              </a:spcAft>
              <a:buClr>
                <a:schemeClr val="dk1"/>
              </a:buClr>
              <a:buSzPts val="2600"/>
              <a:buFont typeface="Arial"/>
              <a:buChar char="•"/>
            </a:pPr>
            <a:r>
              <a:rPr lang="en-US" sz="2600" b="0" i="0" u="none" strike="noStrike" cap="none" dirty="0">
                <a:solidFill>
                  <a:schemeClr val="dk1"/>
                </a:solidFill>
                <a:latin typeface="Arial"/>
                <a:ea typeface="Arial"/>
                <a:cs typeface="Arial"/>
                <a:sym typeface="Arial"/>
              </a:rPr>
              <a:t>We also have corporate partners/donors who share our vision and objectives.</a:t>
            </a:r>
            <a:endParaRPr sz="2499" b="0" i="0" u="none" strike="noStrike" cap="none" dirty="0">
              <a:solidFill>
                <a:srgbClr val="191919"/>
              </a:solidFill>
              <a:latin typeface="Arial"/>
              <a:ea typeface="Arial"/>
              <a:cs typeface="Arial"/>
              <a:sym typeface="Arial"/>
            </a:endParaRPr>
          </a:p>
        </p:txBody>
      </p:sp>
      <p:sp>
        <p:nvSpPr>
          <p:cNvPr id="531" name="Google Shape;531;p10">
            <a:extLst>
              <a:ext uri="{FF2B5EF4-FFF2-40B4-BE49-F238E27FC236}">
                <a16:creationId xmlns:a16="http://schemas.microsoft.com/office/drawing/2014/main" id="{FE155549-47EE-2610-1A9C-E088811F9D3F}"/>
              </a:ext>
            </a:extLst>
          </p:cNvPr>
          <p:cNvSpPr txBox="1"/>
          <p:nvPr/>
        </p:nvSpPr>
        <p:spPr>
          <a:xfrm>
            <a:off x="6085352" y="1747315"/>
            <a:ext cx="5733604" cy="8731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5000" b="1" i="0" u="none" strike="noStrike" cap="none">
                <a:solidFill>
                  <a:srgbClr val="191919"/>
                </a:solidFill>
                <a:latin typeface="Montserrat"/>
                <a:ea typeface="Montserrat"/>
                <a:cs typeface="Montserrat"/>
                <a:sym typeface="Montserrat"/>
              </a:rPr>
              <a:t>Our Membership  </a:t>
            </a:r>
            <a:endParaRPr/>
          </a:p>
        </p:txBody>
      </p:sp>
      <p:sp>
        <p:nvSpPr>
          <p:cNvPr id="538" name="Google Shape;538;p10">
            <a:extLst>
              <a:ext uri="{FF2B5EF4-FFF2-40B4-BE49-F238E27FC236}">
                <a16:creationId xmlns:a16="http://schemas.microsoft.com/office/drawing/2014/main" id="{91CDC884-9F3A-B42C-AEA6-10A93E3D8F29}"/>
              </a:ext>
            </a:extLst>
          </p:cNvPr>
          <p:cNvSpPr/>
          <p:nvPr/>
        </p:nvSpPr>
        <p:spPr>
          <a:xfrm>
            <a:off x="3567875" y="6266025"/>
            <a:ext cx="7530789" cy="3697418"/>
          </a:xfrm>
          <a:custGeom>
            <a:avLst/>
            <a:gdLst/>
            <a:ahLst/>
            <a:cxnLst/>
            <a:rect l="l" t="t" r="r" b="b"/>
            <a:pathLst>
              <a:path w="7530789" h="3965060" extrusionOk="0">
                <a:moveTo>
                  <a:pt x="0" y="0"/>
                </a:moveTo>
                <a:lnTo>
                  <a:pt x="7530789" y="0"/>
                </a:lnTo>
                <a:lnTo>
                  <a:pt x="7530789" y="3965060"/>
                </a:lnTo>
                <a:lnTo>
                  <a:pt x="0" y="3965060"/>
                </a:lnTo>
                <a:lnTo>
                  <a:pt x="0" y="0"/>
                </a:lnTo>
                <a:close/>
              </a:path>
            </a:pathLst>
          </a:custGeom>
          <a:blipFill rotWithShape="1">
            <a:blip r:embed="rId6">
              <a:alphaModFix/>
            </a:blip>
            <a:stretch>
              <a:fillRect t="-5394" b="-5394"/>
            </a:stretch>
          </a:blipFill>
          <a:ln>
            <a:noFill/>
          </a:ln>
        </p:spPr>
        <p:txBody>
          <a:bodyPr/>
          <a:lstStyle/>
          <a:p>
            <a:endParaRPr lang="en-IE"/>
          </a:p>
        </p:txBody>
      </p:sp>
    </p:spTree>
    <p:extLst>
      <p:ext uri="{BB962C8B-B14F-4D97-AF65-F5344CB8AC3E}">
        <p14:creationId xmlns:p14="http://schemas.microsoft.com/office/powerpoint/2010/main" val="2180478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Shape 496">
          <a:extLst>
            <a:ext uri="{FF2B5EF4-FFF2-40B4-BE49-F238E27FC236}">
              <a16:creationId xmlns:a16="http://schemas.microsoft.com/office/drawing/2014/main" id="{CEEF9FBD-9AD8-6047-37E4-D7B6D3D6A3AF}"/>
            </a:ext>
          </a:extLst>
        </p:cNvPr>
        <p:cNvGrpSpPr/>
        <p:nvPr/>
      </p:nvGrpSpPr>
      <p:grpSpPr>
        <a:xfrm>
          <a:off x="0" y="0"/>
          <a:ext cx="0" cy="0"/>
          <a:chOff x="0" y="0"/>
          <a:chExt cx="0" cy="0"/>
        </a:xfrm>
      </p:grpSpPr>
      <p:grpSp>
        <p:nvGrpSpPr>
          <p:cNvPr id="497" name="Google Shape;497;p10">
            <a:extLst>
              <a:ext uri="{FF2B5EF4-FFF2-40B4-BE49-F238E27FC236}">
                <a16:creationId xmlns:a16="http://schemas.microsoft.com/office/drawing/2014/main" id="{47305B0E-224C-7743-B175-0285813532DE}"/>
              </a:ext>
            </a:extLst>
          </p:cNvPr>
          <p:cNvGrpSpPr/>
          <p:nvPr/>
        </p:nvGrpSpPr>
        <p:grpSpPr>
          <a:xfrm>
            <a:off x="-1373119" y="-1315898"/>
            <a:ext cx="3499668" cy="13405540"/>
            <a:chOff x="0" y="0"/>
            <a:chExt cx="212191" cy="812800"/>
          </a:xfrm>
        </p:grpSpPr>
        <p:sp>
          <p:nvSpPr>
            <p:cNvPr id="498" name="Google Shape;498;p10">
              <a:extLst>
                <a:ext uri="{FF2B5EF4-FFF2-40B4-BE49-F238E27FC236}">
                  <a16:creationId xmlns:a16="http://schemas.microsoft.com/office/drawing/2014/main" id="{292976A6-6EA1-2CA5-7E52-EE6C8EF3A52B}"/>
                </a:ext>
              </a:extLst>
            </p:cNvPr>
            <p:cNvSpPr/>
            <p:nvPr/>
          </p:nvSpPr>
          <p:spPr>
            <a:xfrm>
              <a:off x="0" y="0"/>
              <a:ext cx="212191" cy="812800"/>
            </a:xfrm>
            <a:custGeom>
              <a:avLst/>
              <a:gdLst/>
              <a:ahLst/>
              <a:cxnLst/>
              <a:rect l="l" t="t" r="r" b="b"/>
              <a:pathLst>
                <a:path w="212191" h="812800" extrusionOk="0">
                  <a:moveTo>
                    <a:pt x="106095" y="0"/>
                  </a:moveTo>
                  <a:cubicBezTo>
                    <a:pt x="47500" y="0"/>
                    <a:pt x="0" y="181951"/>
                    <a:pt x="0" y="406400"/>
                  </a:cubicBezTo>
                  <a:cubicBezTo>
                    <a:pt x="0" y="630849"/>
                    <a:pt x="47500" y="812800"/>
                    <a:pt x="106095" y="812800"/>
                  </a:cubicBezTo>
                  <a:cubicBezTo>
                    <a:pt x="164690" y="812800"/>
                    <a:pt x="212191" y="630849"/>
                    <a:pt x="212191" y="406400"/>
                  </a:cubicBezTo>
                  <a:cubicBezTo>
                    <a:pt x="212191" y="181951"/>
                    <a:pt x="164690" y="0"/>
                    <a:pt x="106095" y="0"/>
                  </a:cubicBezTo>
                  <a:close/>
                </a:path>
              </a:pathLst>
            </a:custGeom>
            <a:solidFill>
              <a:srgbClr val="000000">
                <a:alpha val="0"/>
              </a:srgbClr>
            </a:solidFill>
            <a:ln w="19050" cap="sq" cmpd="sng">
              <a:solidFill>
                <a:srgbClr val="FF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0">
              <a:extLst>
                <a:ext uri="{FF2B5EF4-FFF2-40B4-BE49-F238E27FC236}">
                  <a16:creationId xmlns:a16="http://schemas.microsoft.com/office/drawing/2014/main" id="{2E222490-B430-A9FF-E798-2DBA87C71B60}"/>
                </a:ext>
              </a:extLst>
            </p:cNvPr>
            <p:cNvSpPr txBox="1"/>
            <p:nvPr/>
          </p:nvSpPr>
          <p:spPr>
            <a:xfrm>
              <a:off x="19893" y="47625"/>
              <a:ext cx="172405" cy="68897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00" name="Google Shape;500;p10">
            <a:extLst>
              <a:ext uri="{FF2B5EF4-FFF2-40B4-BE49-F238E27FC236}">
                <a16:creationId xmlns:a16="http://schemas.microsoft.com/office/drawing/2014/main" id="{2EADB864-DB12-8C01-D2A7-718B08310BEE}"/>
              </a:ext>
            </a:extLst>
          </p:cNvPr>
          <p:cNvGrpSpPr/>
          <p:nvPr/>
        </p:nvGrpSpPr>
        <p:grpSpPr>
          <a:xfrm>
            <a:off x="10184829" y="-6124096"/>
            <a:ext cx="9775263" cy="9775263"/>
            <a:chOff x="0" y="0"/>
            <a:chExt cx="812800" cy="812800"/>
          </a:xfrm>
        </p:grpSpPr>
        <p:sp>
          <p:nvSpPr>
            <p:cNvPr id="501" name="Google Shape;501;p10">
              <a:extLst>
                <a:ext uri="{FF2B5EF4-FFF2-40B4-BE49-F238E27FC236}">
                  <a16:creationId xmlns:a16="http://schemas.microsoft.com/office/drawing/2014/main" id="{4A04B25E-6E49-8B16-73B3-74021EC0BEA0}"/>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cmpd="sng">
              <a:solidFill>
                <a:srgbClr val="FD622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0">
              <a:extLst>
                <a:ext uri="{FF2B5EF4-FFF2-40B4-BE49-F238E27FC236}">
                  <a16:creationId xmlns:a16="http://schemas.microsoft.com/office/drawing/2014/main" id="{2FB42266-929D-8FDE-D706-268EAD6FD8D3}"/>
                </a:ext>
              </a:extLst>
            </p:cNvPr>
            <p:cNvSpPr txBox="1"/>
            <p:nvPr/>
          </p:nvSpPr>
          <p:spPr>
            <a:xfrm>
              <a:off x="76200" y="47625"/>
              <a:ext cx="660400" cy="68897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03" name="Google Shape;503;p10">
            <a:extLst>
              <a:ext uri="{FF2B5EF4-FFF2-40B4-BE49-F238E27FC236}">
                <a16:creationId xmlns:a16="http://schemas.microsoft.com/office/drawing/2014/main" id="{F7AB848A-DDF0-D276-2DF2-02B8E5F60025}"/>
              </a:ext>
            </a:extLst>
          </p:cNvPr>
          <p:cNvSpPr/>
          <p:nvPr/>
        </p:nvSpPr>
        <p:spPr>
          <a:xfrm>
            <a:off x="16313420" y="910465"/>
            <a:ext cx="945880" cy="236470"/>
          </a:xfrm>
          <a:custGeom>
            <a:avLst/>
            <a:gdLst/>
            <a:ahLst/>
            <a:cxnLst/>
            <a:rect l="l" t="t" r="r" b="b"/>
            <a:pathLst>
              <a:path w="945880" h="236470" extrusionOk="0">
                <a:moveTo>
                  <a:pt x="0" y="0"/>
                </a:moveTo>
                <a:lnTo>
                  <a:pt x="945880" y="0"/>
                </a:lnTo>
                <a:lnTo>
                  <a:pt x="945880" y="236470"/>
                </a:lnTo>
                <a:lnTo>
                  <a:pt x="0" y="236470"/>
                </a:lnTo>
                <a:lnTo>
                  <a:pt x="0" y="0"/>
                </a:lnTo>
                <a:close/>
              </a:path>
            </a:pathLst>
          </a:custGeom>
          <a:blipFill rotWithShape="1">
            <a:blip r:embed="rId3">
              <a:alphaModFix/>
            </a:blip>
            <a:stretch>
              <a:fillRect/>
            </a:stretch>
          </a:blipFill>
          <a:ln>
            <a:noFill/>
          </a:ln>
        </p:spPr>
        <p:txBody>
          <a:bodyPr/>
          <a:lstStyle/>
          <a:p>
            <a:endParaRPr lang="en-IE"/>
          </a:p>
        </p:txBody>
      </p:sp>
      <p:sp>
        <p:nvSpPr>
          <p:cNvPr id="525" name="Google Shape;525;p10">
            <a:extLst>
              <a:ext uri="{FF2B5EF4-FFF2-40B4-BE49-F238E27FC236}">
                <a16:creationId xmlns:a16="http://schemas.microsoft.com/office/drawing/2014/main" id="{45A6BFF8-F076-92EE-4434-A131FBED240B}"/>
              </a:ext>
            </a:extLst>
          </p:cNvPr>
          <p:cNvSpPr/>
          <p:nvPr/>
        </p:nvSpPr>
        <p:spPr>
          <a:xfrm rot="3945801">
            <a:off x="12156571" y="7154038"/>
            <a:ext cx="1577153" cy="3243522"/>
          </a:xfrm>
          <a:custGeom>
            <a:avLst/>
            <a:gdLst/>
            <a:ahLst/>
            <a:cxnLst/>
            <a:rect l="l" t="t" r="r" b="b"/>
            <a:pathLst>
              <a:path w="1577153" h="3243522" extrusionOk="0">
                <a:moveTo>
                  <a:pt x="0" y="0"/>
                </a:moveTo>
                <a:lnTo>
                  <a:pt x="1577154" y="0"/>
                </a:lnTo>
                <a:lnTo>
                  <a:pt x="1577154" y="3243523"/>
                </a:lnTo>
                <a:lnTo>
                  <a:pt x="0" y="3243523"/>
                </a:lnTo>
                <a:lnTo>
                  <a:pt x="0" y="0"/>
                </a:lnTo>
                <a:close/>
              </a:path>
            </a:pathLst>
          </a:custGeom>
          <a:blipFill rotWithShape="1">
            <a:blip r:embed="rId4">
              <a:alphaModFix/>
            </a:blip>
            <a:stretch>
              <a:fillRect r="-204878"/>
            </a:stretch>
          </a:blipFill>
          <a:ln>
            <a:noFill/>
          </a:ln>
        </p:spPr>
        <p:txBody>
          <a:bodyPr/>
          <a:lstStyle/>
          <a:p>
            <a:endParaRPr lang="en-IE"/>
          </a:p>
        </p:txBody>
      </p:sp>
      <p:grpSp>
        <p:nvGrpSpPr>
          <p:cNvPr id="526" name="Google Shape;526;p10">
            <a:extLst>
              <a:ext uri="{FF2B5EF4-FFF2-40B4-BE49-F238E27FC236}">
                <a16:creationId xmlns:a16="http://schemas.microsoft.com/office/drawing/2014/main" id="{1F8641A5-C840-5CFC-E76A-E51DE927DBF8}"/>
              </a:ext>
            </a:extLst>
          </p:cNvPr>
          <p:cNvGrpSpPr/>
          <p:nvPr/>
        </p:nvGrpSpPr>
        <p:grpSpPr>
          <a:xfrm rot="3945801">
            <a:off x="11868535" y="8125500"/>
            <a:ext cx="4776403" cy="4776403"/>
            <a:chOff x="0" y="0"/>
            <a:chExt cx="812800" cy="812800"/>
          </a:xfrm>
        </p:grpSpPr>
        <p:sp>
          <p:nvSpPr>
            <p:cNvPr id="527" name="Google Shape;527;p10">
              <a:extLst>
                <a:ext uri="{FF2B5EF4-FFF2-40B4-BE49-F238E27FC236}">
                  <a16:creationId xmlns:a16="http://schemas.microsoft.com/office/drawing/2014/main" id="{67BE2923-8A44-A296-7B1B-014BE783C03F}"/>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0">
              <a:extLst>
                <a:ext uri="{FF2B5EF4-FFF2-40B4-BE49-F238E27FC236}">
                  <a16:creationId xmlns:a16="http://schemas.microsoft.com/office/drawing/2014/main" id="{5019323D-670B-EB8E-0001-DB90AF245C3C}"/>
                </a:ext>
              </a:extLst>
            </p:cNvPr>
            <p:cNvSpPr txBox="1"/>
            <p:nvPr/>
          </p:nvSpPr>
          <p:spPr>
            <a:xfrm>
              <a:off x="76200" y="47625"/>
              <a:ext cx="660400" cy="68897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29" name="Google Shape;529;p10">
            <a:extLst>
              <a:ext uri="{FF2B5EF4-FFF2-40B4-BE49-F238E27FC236}">
                <a16:creationId xmlns:a16="http://schemas.microsoft.com/office/drawing/2014/main" id="{1D017E97-A87D-FE84-6BE9-5F9C532FCEC1}"/>
              </a:ext>
            </a:extLst>
          </p:cNvPr>
          <p:cNvSpPr/>
          <p:nvPr/>
        </p:nvSpPr>
        <p:spPr>
          <a:xfrm>
            <a:off x="2025451" y="-238951"/>
            <a:ext cx="5351772" cy="2771772"/>
          </a:xfrm>
          <a:custGeom>
            <a:avLst/>
            <a:gdLst/>
            <a:ahLst/>
            <a:cxnLst/>
            <a:rect l="l" t="t" r="r" b="b"/>
            <a:pathLst>
              <a:path w="5351772" h="2771772" extrusionOk="0">
                <a:moveTo>
                  <a:pt x="0" y="0"/>
                </a:moveTo>
                <a:lnTo>
                  <a:pt x="5351771" y="0"/>
                </a:lnTo>
                <a:lnTo>
                  <a:pt x="5351771" y="2771772"/>
                </a:lnTo>
                <a:lnTo>
                  <a:pt x="0" y="2771772"/>
                </a:lnTo>
                <a:lnTo>
                  <a:pt x="0" y="0"/>
                </a:lnTo>
                <a:close/>
              </a:path>
            </a:pathLst>
          </a:custGeom>
          <a:blipFill rotWithShape="1">
            <a:blip r:embed="rId5">
              <a:alphaModFix/>
            </a:blip>
            <a:stretch>
              <a:fillRect/>
            </a:stretch>
          </a:blipFill>
          <a:ln>
            <a:noFill/>
          </a:ln>
        </p:spPr>
        <p:txBody>
          <a:bodyPr/>
          <a:lstStyle/>
          <a:p>
            <a:endParaRPr lang="en-IE"/>
          </a:p>
        </p:txBody>
      </p:sp>
      <p:sp>
        <p:nvSpPr>
          <p:cNvPr id="530" name="Google Shape;530;p10">
            <a:extLst>
              <a:ext uri="{FF2B5EF4-FFF2-40B4-BE49-F238E27FC236}">
                <a16:creationId xmlns:a16="http://schemas.microsoft.com/office/drawing/2014/main" id="{E5B9FF92-5C2C-2C4A-2488-793A3F0D5B77}"/>
              </a:ext>
            </a:extLst>
          </p:cNvPr>
          <p:cNvSpPr txBox="1"/>
          <p:nvPr/>
        </p:nvSpPr>
        <p:spPr>
          <a:xfrm>
            <a:off x="3641203" y="3568081"/>
            <a:ext cx="13160897" cy="3954544"/>
          </a:xfrm>
          <a:prstGeom prst="rect">
            <a:avLst/>
          </a:prstGeom>
          <a:noFill/>
          <a:ln>
            <a:noFill/>
          </a:ln>
        </p:spPr>
        <p:txBody>
          <a:bodyPr spcFirstLastPara="1" wrap="square" lIns="0" tIns="0" rIns="0" bIns="0" anchor="t" anchorCtr="0">
            <a:spAutoFit/>
          </a:bodyPr>
          <a:lstStyle/>
          <a:p>
            <a:pPr marL="0" marR="0" lvl="0" indent="0" algn="l" rtl="0">
              <a:lnSpc>
                <a:spcPct val="154021"/>
              </a:lnSpc>
              <a:spcBef>
                <a:spcPts val="0"/>
              </a:spcBef>
              <a:spcAft>
                <a:spcPts val="0"/>
              </a:spcAft>
              <a:buNone/>
            </a:pPr>
            <a:endParaRPr lang="en-IE" sz="2499" b="0" i="0" u="none" strike="noStrike" cap="none" dirty="0">
              <a:solidFill>
                <a:srgbClr val="191919"/>
              </a:solidFill>
              <a:latin typeface="Arial"/>
              <a:ea typeface="Arial"/>
              <a:cs typeface="Arial"/>
              <a:sym typeface="Arial"/>
            </a:endParaRPr>
          </a:p>
          <a:p>
            <a:pPr algn="l" fontAlgn="base"/>
            <a:endParaRPr lang="en-GB" sz="3600" b="0" i="0" dirty="0">
              <a:solidFill>
                <a:srgbClr val="242424"/>
              </a:solidFill>
              <a:effectLst/>
              <a:latin typeface="Segoe UI" panose="020B0502040204020203" pitchFamily="34" charset="0"/>
            </a:endParaRPr>
          </a:p>
          <a:p>
            <a:pPr algn="l" fontAlgn="base"/>
            <a:r>
              <a:rPr lang="en-GB" sz="3600" b="1" i="0" dirty="0">
                <a:solidFill>
                  <a:srgbClr val="242424"/>
                </a:solidFill>
                <a:effectLst/>
                <a:latin typeface="Segoe UI" panose="020B0502040204020203" pitchFamily="34" charset="0"/>
              </a:rPr>
              <a:t>8 May 2025 </a:t>
            </a:r>
            <a:r>
              <a:rPr lang="en-GB" sz="3600" b="0" i="0" dirty="0">
                <a:solidFill>
                  <a:srgbClr val="242424"/>
                </a:solidFill>
                <a:effectLst/>
                <a:latin typeface="Segoe UI" panose="020B0502040204020203" pitchFamily="34" charset="0"/>
              </a:rPr>
              <a:t>Scale Ireland Regional Summit, Athlone</a:t>
            </a:r>
          </a:p>
          <a:p>
            <a:pPr algn="l" fontAlgn="base"/>
            <a:br>
              <a:rPr lang="en-GB" sz="3600" b="0" i="0" dirty="0">
                <a:solidFill>
                  <a:srgbClr val="242424"/>
                </a:solidFill>
                <a:effectLst/>
                <a:latin typeface="Segoe UI" panose="020B0502040204020203" pitchFamily="34" charset="0"/>
              </a:rPr>
            </a:br>
            <a:endParaRPr lang="en-GB" sz="3600" b="0" i="0" dirty="0">
              <a:solidFill>
                <a:srgbClr val="242424"/>
              </a:solidFill>
              <a:effectLst/>
              <a:latin typeface="Segoe UI" panose="020B0502040204020203" pitchFamily="34" charset="0"/>
            </a:endParaRPr>
          </a:p>
          <a:p>
            <a:pPr algn="l" fontAlgn="base"/>
            <a:r>
              <a:rPr lang="en-GB" sz="3600" b="1" i="0" dirty="0">
                <a:solidFill>
                  <a:srgbClr val="242424"/>
                </a:solidFill>
                <a:effectLst/>
                <a:latin typeface="Segoe UI" panose="020B0502040204020203" pitchFamily="34" charset="0"/>
              </a:rPr>
              <a:t>15 May 2025 </a:t>
            </a:r>
            <a:r>
              <a:rPr lang="en-GB" sz="3600" b="0" i="0" dirty="0">
                <a:solidFill>
                  <a:srgbClr val="242424"/>
                </a:solidFill>
                <a:effectLst/>
                <a:latin typeface="Segoe UI" panose="020B0502040204020203" pitchFamily="34" charset="0"/>
              </a:rPr>
              <a:t>Accelerate Green Conference, Tullamore</a:t>
            </a:r>
          </a:p>
          <a:p>
            <a:pPr marL="0" marR="0" lvl="0" indent="0" algn="l" rtl="0">
              <a:lnSpc>
                <a:spcPct val="154021"/>
              </a:lnSpc>
              <a:spcBef>
                <a:spcPts val="0"/>
              </a:spcBef>
              <a:spcAft>
                <a:spcPts val="0"/>
              </a:spcAft>
              <a:buNone/>
            </a:pPr>
            <a:endParaRPr sz="2499" b="0" i="0" u="none" strike="noStrike" cap="none" dirty="0">
              <a:solidFill>
                <a:srgbClr val="191919"/>
              </a:solidFill>
              <a:latin typeface="Arial"/>
              <a:ea typeface="Arial"/>
              <a:cs typeface="Arial"/>
              <a:sym typeface="Arial"/>
            </a:endParaRPr>
          </a:p>
        </p:txBody>
      </p:sp>
      <p:sp>
        <p:nvSpPr>
          <p:cNvPr id="531" name="Google Shape;531;p10">
            <a:extLst>
              <a:ext uri="{FF2B5EF4-FFF2-40B4-BE49-F238E27FC236}">
                <a16:creationId xmlns:a16="http://schemas.microsoft.com/office/drawing/2014/main" id="{FD4D8E80-9B65-18F4-D14C-2A9FD2239FBA}"/>
              </a:ext>
            </a:extLst>
          </p:cNvPr>
          <p:cNvSpPr txBox="1"/>
          <p:nvPr/>
        </p:nvSpPr>
        <p:spPr>
          <a:xfrm>
            <a:off x="5249150" y="2145367"/>
            <a:ext cx="9350151" cy="107721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5000" b="1" i="0" u="none" strike="noStrike" cap="none" dirty="0">
                <a:solidFill>
                  <a:srgbClr val="191919"/>
                </a:solidFill>
                <a:latin typeface="Montserrat"/>
                <a:ea typeface="Montserrat"/>
                <a:cs typeface="Montserrat"/>
                <a:sym typeface="Montserrat"/>
              </a:rPr>
              <a:t>Dates for Your Diary</a:t>
            </a:r>
            <a:endParaRPr dirty="0"/>
          </a:p>
        </p:txBody>
      </p:sp>
    </p:spTree>
    <p:extLst>
      <p:ext uri="{BB962C8B-B14F-4D97-AF65-F5344CB8AC3E}">
        <p14:creationId xmlns:p14="http://schemas.microsoft.com/office/powerpoint/2010/main" val="3549945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Shape 496"/>
        <p:cNvGrpSpPr/>
        <p:nvPr/>
      </p:nvGrpSpPr>
      <p:grpSpPr>
        <a:xfrm>
          <a:off x="0" y="0"/>
          <a:ext cx="0" cy="0"/>
          <a:chOff x="0" y="0"/>
          <a:chExt cx="0" cy="0"/>
        </a:xfrm>
      </p:grpSpPr>
      <p:grpSp>
        <p:nvGrpSpPr>
          <p:cNvPr id="497" name="Google Shape;497;p10"/>
          <p:cNvGrpSpPr/>
          <p:nvPr/>
        </p:nvGrpSpPr>
        <p:grpSpPr>
          <a:xfrm>
            <a:off x="-1373119" y="-1315898"/>
            <a:ext cx="3499668" cy="13405540"/>
            <a:chOff x="0" y="0"/>
            <a:chExt cx="212191" cy="812800"/>
          </a:xfrm>
        </p:grpSpPr>
        <p:sp>
          <p:nvSpPr>
            <p:cNvPr id="498" name="Google Shape;498;p10"/>
            <p:cNvSpPr/>
            <p:nvPr/>
          </p:nvSpPr>
          <p:spPr>
            <a:xfrm>
              <a:off x="0" y="0"/>
              <a:ext cx="212191" cy="812800"/>
            </a:xfrm>
            <a:custGeom>
              <a:avLst/>
              <a:gdLst/>
              <a:ahLst/>
              <a:cxnLst/>
              <a:rect l="l" t="t" r="r" b="b"/>
              <a:pathLst>
                <a:path w="212191" h="812800" extrusionOk="0">
                  <a:moveTo>
                    <a:pt x="106095" y="0"/>
                  </a:moveTo>
                  <a:cubicBezTo>
                    <a:pt x="47500" y="0"/>
                    <a:pt x="0" y="181951"/>
                    <a:pt x="0" y="406400"/>
                  </a:cubicBezTo>
                  <a:cubicBezTo>
                    <a:pt x="0" y="630849"/>
                    <a:pt x="47500" y="812800"/>
                    <a:pt x="106095" y="812800"/>
                  </a:cubicBezTo>
                  <a:cubicBezTo>
                    <a:pt x="164690" y="812800"/>
                    <a:pt x="212191" y="630849"/>
                    <a:pt x="212191" y="406400"/>
                  </a:cubicBezTo>
                  <a:cubicBezTo>
                    <a:pt x="212191" y="181951"/>
                    <a:pt x="164690" y="0"/>
                    <a:pt x="106095" y="0"/>
                  </a:cubicBezTo>
                  <a:close/>
                </a:path>
              </a:pathLst>
            </a:custGeom>
            <a:solidFill>
              <a:srgbClr val="000000">
                <a:alpha val="0"/>
              </a:srgbClr>
            </a:solidFill>
            <a:ln w="19050" cap="sq" cmpd="sng">
              <a:solidFill>
                <a:srgbClr val="FF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0"/>
            <p:cNvSpPr txBox="1"/>
            <p:nvPr/>
          </p:nvSpPr>
          <p:spPr>
            <a:xfrm>
              <a:off x="19893" y="47625"/>
              <a:ext cx="172405" cy="68897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00" name="Google Shape;500;p10"/>
          <p:cNvGrpSpPr/>
          <p:nvPr/>
        </p:nvGrpSpPr>
        <p:grpSpPr>
          <a:xfrm>
            <a:off x="10184829" y="-6124096"/>
            <a:ext cx="9775263" cy="9775263"/>
            <a:chOff x="0" y="0"/>
            <a:chExt cx="812800" cy="812800"/>
          </a:xfrm>
        </p:grpSpPr>
        <p:sp>
          <p:nvSpPr>
            <p:cNvPr id="501" name="Google Shape;501;p1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cmpd="sng">
              <a:solidFill>
                <a:srgbClr val="FD622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0"/>
            <p:cNvSpPr txBox="1"/>
            <p:nvPr/>
          </p:nvSpPr>
          <p:spPr>
            <a:xfrm>
              <a:off x="76200" y="47625"/>
              <a:ext cx="660400" cy="68897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03" name="Google Shape;503;p10"/>
          <p:cNvSpPr/>
          <p:nvPr/>
        </p:nvSpPr>
        <p:spPr>
          <a:xfrm>
            <a:off x="16313420" y="910465"/>
            <a:ext cx="945880" cy="236470"/>
          </a:xfrm>
          <a:custGeom>
            <a:avLst/>
            <a:gdLst/>
            <a:ahLst/>
            <a:cxnLst/>
            <a:rect l="l" t="t" r="r" b="b"/>
            <a:pathLst>
              <a:path w="945880" h="236470" extrusionOk="0">
                <a:moveTo>
                  <a:pt x="0" y="0"/>
                </a:moveTo>
                <a:lnTo>
                  <a:pt x="945880" y="0"/>
                </a:lnTo>
                <a:lnTo>
                  <a:pt x="945880" y="236470"/>
                </a:lnTo>
                <a:lnTo>
                  <a:pt x="0" y="236470"/>
                </a:lnTo>
                <a:lnTo>
                  <a:pt x="0" y="0"/>
                </a:lnTo>
                <a:close/>
              </a:path>
            </a:pathLst>
          </a:custGeom>
          <a:blipFill rotWithShape="1">
            <a:blip r:embed="rId3">
              <a:alphaModFix/>
            </a:blip>
            <a:stretch>
              <a:fillRect/>
            </a:stretch>
          </a:blipFill>
          <a:ln>
            <a:noFill/>
          </a:ln>
        </p:spPr>
        <p:txBody>
          <a:bodyPr/>
          <a:lstStyle/>
          <a:p>
            <a:endParaRPr lang="en-IE"/>
          </a:p>
        </p:txBody>
      </p:sp>
      <p:sp>
        <p:nvSpPr>
          <p:cNvPr id="525" name="Google Shape;525;p10"/>
          <p:cNvSpPr/>
          <p:nvPr/>
        </p:nvSpPr>
        <p:spPr>
          <a:xfrm rot="3945801">
            <a:off x="14169302" y="7247610"/>
            <a:ext cx="1577153" cy="3243522"/>
          </a:xfrm>
          <a:custGeom>
            <a:avLst/>
            <a:gdLst/>
            <a:ahLst/>
            <a:cxnLst/>
            <a:rect l="l" t="t" r="r" b="b"/>
            <a:pathLst>
              <a:path w="1577153" h="3243522" extrusionOk="0">
                <a:moveTo>
                  <a:pt x="0" y="0"/>
                </a:moveTo>
                <a:lnTo>
                  <a:pt x="1577154" y="0"/>
                </a:lnTo>
                <a:lnTo>
                  <a:pt x="1577154" y="3243523"/>
                </a:lnTo>
                <a:lnTo>
                  <a:pt x="0" y="3243523"/>
                </a:lnTo>
                <a:lnTo>
                  <a:pt x="0" y="0"/>
                </a:lnTo>
                <a:close/>
              </a:path>
            </a:pathLst>
          </a:custGeom>
          <a:blipFill rotWithShape="1">
            <a:blip r:embed="rId4">
              <a:alphaModFix/>
            </a:blip>
            <a:stretch>
              <a:fillRect r="-204878"/>
            </a:stretch>
          </a:blipFill>
          <a:ln>
            <a:noFill/>
          </a:ln>
        </p:spPr>
        <p:txBody>
          <a:bodyPr/>
          <a:lstStyle/>
          <a:p>
            <a:endParaRPr lang="en-IE"/>
          </a:p>
        </p:txBody>
      </p:sp>
      <p:grpSp>
        <p:nvGrpSpPr>
          <p:cNvPr id="526" name="Google Shape;526;p10"/>
          <p:cNvGrpSpPr/>
          <p:nvPr/>
        </p:nvGrpSpPr>
        <p:grpSpPr>
          <a:xfrm rot="3945801">
            <a:off x="13925219" y="8073352"/>
            <a:ext cx="4776403" cy="4776403"/>
            <a:chOff x="0" y="0"/>
            <a:chExt cx="812800" cy="812800"/>
          </a:xfrm>
        </p:grpSpPr>
        <p:sp>
          <p:nvSpPr>
            <p:cNvPr id="527" name="Google Shape;527;p1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0"/>
            <p:cNvSpPr txBox="1"/>
            <p:nvPr/>
          </p:nvSpPr>
          <p:spPr>
            <a:xfrm>
              <a:off x="76200" y="47625"/>
              <a:ext cx="660400" cy="68897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29" name="Google Shape;529;p10"/>
          <p:cNvSpPr/>
          <p:nvPr/>
        </p:nvSpPr>
        <p:spPr>
          <a:xfrm>
            <a:off x="218002" y="64645"/>
            <a:ext cx="5351772" cy="2771772"/>
          </a:xfrm>
          <a:custGeom>
            <a:avLst/>
            <a:gdLst/>
            <a:ahLst/>
            <a:cxnLst/>
            <a:rect l="l" t="t" r="r" b="b"/>
            <a:pathLst>
              <a:path w="5351772" h="2771772" extrusionOk="0">
                <a:moveTo>
                  <a:pt x="0" y="0"/>
                </a:moveTo>
                <a:lnTo>
                  <a:pt x="5351771" y="0"/>
                </a:lnTo>
                <a:lnTo>
                  <a:pt x="5351771" y="2771772"/>
                </a:lnTo>
                <a:lnTo>
                  <a:pt x="0" y="2771772"/>
                </a:lnTo>
                <a:lnTo>
                  <a:pt x="0" y="0"/>
                </a:lnTo>
                <a:close/>
              </a:path>
            </a:pathLst>
          </a:custGeom>
          <a:blipFill rotWithShape="1">
            <a:blip r:embed="rId5">
              <a:alphaModFix/>
            </a:blip>
            <a:stretch>
              <a:fillRect/>
            </a:stretch>
          </a:blipFill>
          <a:ln>
            <a:noFill/>
          </a:ln>
        </p:spPr>
        <p:txBody>
          <a:bodyPr/>
          <a:lstStyle/>
          <a:p>
            <a:endParaRPr lang="en-IE" dirty="0"/>
          </a:p>
        </p:txBody>
      </p:sp>
      <p:sp>
        <p:nvSpPr>
          <p:cNvPr id="531" name="Google Shape;531;p10"/>
          <p:cNvSpPr txBox="1"/>
          <p:nvPr/>
        </p:nvSpPr>
        <p:spPr>
          <a:xfrm>
            <a:off x="3782134" y="2055269"/>
            <a:ext cx="10965545" cy="107721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5000" b="1" i="0" u="none" strike="noStrike" cap="none" dirty="0">
                <a:solidFill>
                  <a:srgbClr val="191919"/>
                </a:solidFill>
                <a:latin typeface="Montserrat"/>
                <a:ea typeface="Montserrat"/>
                <a:cs typeface="Montserrat"/>
                <a:sym typeface="Montserrat"/>
              </a:rPr>
              <a:t>State of Start-Up Survey 2025</a:t>
            </a:r>
            <a:endParaRPr dirty="0"/>
          </a:p>
        </p:txBody>
      </p:sp>
      <p:pic>
        <p:nvPicPr>
          <p:cNvPr id="4" name="Picture 3">
            <a:extLst>
              <a:ext uri="{FF2B5EF4-FFF2-40B4-BE49-F238E27FC236}">
                <a16:creationId xmlns:a16="http://schemas.microsoft.com/office/drawing/2014/main" id="{4EBD8F5F-8412-D0F6-9221-365023C47781}"/>
              </a:ext>
            </a:extLst>
          </p:cNvPr>
          <p:cNvPicPr>
            <a:picLocks noChangeAspect="1"/>
          </p:cNvPicPr>
          <p:nvPr/>
        </p:nvPicPr>
        <p:blipFill>
          <a:blip r:embed="rId6"/>
          <a:srcRect b="14535"/>
          <a:stretch/>
        </p:blipFill>
        <p:spPr>
          <a:xfrm>
            <a:off x="5101970" y="3399183"/>
            <a:ext cx="6316144" cy="682317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Shape 542"/>
        <p:cNvGrpSpPr/>
        <p:nvPr/>
      </p:nvGrpSpPr>
      <p:grpSpPr>
        <a:xfrm>
          <a:off x="0" y="0"/>
          <a:ext cx="0" cy="0"/>
          <a:chOff x="0" y="0"/>
          <a:chExt cx="0" cy="0"/>
        </a:xfrm>
      </p:grpSpPr>
      <p:grpSp>
        <p:nvGrpSpPr>
          <p:cNvPr id="543" name="Google Shape;543;p11"/>
          <p:cNvGrpSpPr/>
          <p:nvPr/>
        </p:nvGrpSpPr>
        <p:grpSpPr>
          <a:xfrm>
            <a:off x="-4468512" y="-353712"/>
            <a:ext cx="10994424" cy="10994424"/>
            <a:chOff x="0" y="0"/>
            <a:chExt cx="812800" cy="812800"/>
          </a:xfrm>
        </p:grpSpPr>
        <p:sp>
          <p:nvSpPr>
            <p:cNvPr id="544" name="Google Shape;544;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85725" cap="sq" cmpd="sng">
              <a:solidFill>
                <a:srgbClr val="FD622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1"/>
            <p:cNvSpPr txBox="1"/>
            <p:nvPr/>
          </p:nvSpPr>
          <p:spPr>
            <a:xfrm>
              <a:off x="76200" y="47625"/>
              <a:ext cx="660400" cy="68897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46" name="Google Shape;546;p11"/>
          <p:cNvSpPr/>
          <p:nvPr/>
        </p:nvSpPr>
        <p:spPr>
          <a:xfrm>
            <a:off x="1028700" y="9140065"/>
            <a:ext cx="945880" cy="236470"/>
          </a:xfrm>
          <a:custGeom>
            <a:avLst/>
            <a:gdLst/>
            <a:ahLst/>
            <a:cxnLst/>
            <a:rect l="l" t="t" r="r" b="b"/>
            <a:pathLst>
              <a:path w="945880" h="236470" extrusionOk="0">
                <a:moveTo>
                  <a:pt x="0" y="0"/>
                </a:moveTo>
                <a:lnTo>
                  <a:pt x="945880" y="0"/>
                </a:lnTo>
                <a:lnTo>
                  <a:pt x="945880" y="236470"/>
                </a:lnTo>
                <a:lnTo>
                  <a:pt x="0" y="236470"/>
                </a:lnTo>
                <a:lnTo>
                  <a:pt x="0" y="0"/>
                </a:lnTo>
                <a:close/>
              </a:path>
            </a:pathLst>
          </a:custGeom>
          <a:blipFill rotWithShape="1">
            <a:blip r:embed="rId3">
              <a:alphaModFix/>
            </a:blip>
            <a:stretch>
              <a:fillRect/>
            </a:stretch>
          </a:blipFill>
          <a:ln>
            <a:noFill/>
          </a:ln>
        </p:spPr>
        <p:txBody>
          <a:bodyPr/>
          <a:lstStyle/>
          <a:p>
            <a:endParaRPr lang="en-IE"/>
          </a:p>
        </p:txBody>
      </p:sp>
      <p:grpSp>
        <p:nvGrpSpPr>
          <p:cNvPr id="547" name="Google Shape;547;p11"/>
          <p:cNvGrpSpPr/>
          <p:nvPr/>
        </p:nvGrpSpPr>
        <p:grpSpPr>
          <a:xfrm>
            <a:off x="16384897" y="5379918"/>
            <a:ext cx="6059445" cy="6059445"/>
            <a:chOff x="0" y="0"/>
            <a:chExt cx="812800" cy="812800"/>
          </a:xfrm>
        </p:grpSpPr>
        <p:sp>
          <p:nvSpPr>
            <p:cNvPr id="548" name="Google Shape;548;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txBox="1"/>
            <p:nvPr/>
          </p:nvSpPr>
          <p:spPr>
            <a:xfrm>
              <a:off x="76200" y="47625"/>
              <a:ext cx="660400" cy="68897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50" name="Google Shape;550;p11"/>
          <p:cNvSpPr/>
          <p:nvPr/>
        </p:nvSpPr>
        <p:spPr>
          <a:xfrm>
            <a:off x="15720762" y="6964430"/>
            <a:ext cx="2000810" cy="4114800"/>
          </a:xfrm>
          <a:custGeom>
            <a:avLst/>
            <a:gdLst/>
            <a:ahLst/>
            <a:cxnLst/>
            <a:rect l="l" t="t" r="r" b="b"/>
            <a:pathLst>
              <a:path w="2000810" h="4114800" extrusionOk="0">
                <a:moveTo>
                  <a:pt x="0" y="0"/>
                </a:moveTo>
                <a:lnTo>
                  <a:pt x="2000810" y="0"/>
                </a:lnTo>
                <a:lnTo>
                  <a:pt x="2000810" y="4114800"/>
                </a:lnTo>
                <a:lnTo>
                  <a:pt x="0" y="4114800"/>
                </a:lnTo>
                <a:lnTo>
                  <a:pt x="0" y="0"/>
                </a:lnTo>
                <a:close/>
              </a:path>
            </a:pathLst>
          </a:custGeom>
          <a:blipFill rotWithShape="1">
            <a:blip r:embed="rId4">
              <a:alphaModFix amt="52999"/>
            </a:blip>
            <a:stretch>
              <a:fillRect r="-204878"/>
            </a:stretch>
          </a:blipFill>
          <a:ln>
            <a:noFill/>
          </a:ln>
        </p:spPr>
        <p:txBody>
          <a:bodyPr/>
          <a:lstStyle/>
          <a:p>
            <a:endParaRPr lang="en-IE"/>
          </a:p>
        </p:txBody>
      </p:sp>
      <p:grpSp>
        <p:nvGrpSpPr>
          <p:cNvPr id="551" name="Google Shape;551;p11"/>
          <p:cNvGrpSpPr/>
          <p:nvPr/>
        </p:nvGrpSpPr>
        <p:grpSpPr>
          <a:xfrm>
            <a:off x="11762088" y="-9632634"/>
            <a:ext cx="10994424" cy="10994424"/>
            <a:chOff x="0" y="0"/>
            <a:chExt cx="812800" cy="812800"/>
          </a:xfrm>
        </p:grpSpPr>
        <p:sp>
          <p:nvSpPr>
            <p:cNvPr id="552" name="Google Shape;552;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14350" cap="sq" cmpd="sng">
              <a:solidFill>
                <a:srgbClr val="FD6220">
                  <a:alpha val="1176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1"/>
            <p:cNvSpPr txBox="1"/>
            <p:nvPr/>
          </p:nvSpPr>
          <p:spPr>
            <a:xfrm>
              <a:off x="76200" y="47625"/>
              <a:ext cx="660400" cy="68897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54" name="Google Shape;554;p11"/>
          <p:cNvGrpSpPr/>
          <p:nvPr/>
        </p:nvGrpSpPr>
        <p:grpSpPr>
          <a:xfrm>
            <a:off x="3373132" y="4005580"/>
            <a:ext cx="12198237" cy="2399960"/>
            <a:chOff x="0" y="-28575"/>
            <a:chExt cx="3212705" cy="632088"/>
          </a:xfrm>
        </p:grpSpPr>
        <p:sp>
          <p:nvSpPr>
            <p:cNvPr id="555" name="Google Shape;555;p11"/>
            <p:cNvSpPr/>
            <p:nvPr/>
          </p:nvSpPr>
          <p:spPr>
            <a:xfrm>
              <a:off x="0" y="0"/>
              <a:ext cx="3212704" cy="603513"/>
            </a:xfrm>
            <a:custGeom>
              <a:avLst/>
              <a:gdLst/>
              <a:ahLst/>
              <a:cxnLst/>
              <a:rect l="l" t="t" r="r" b="b"/>
              <a:pathLst>
                <a:path w="3212704" h="603513" extrusionOk="0">
                  <a:moveTo>
                    <a:pt x="0" y="0"/>
                  </a:moveTo>
                  <a:lnTo>
                    <a:pt x="3212704" y="0"/>
                  </a:lnTo>
                  <a:lnTo>
                    <a:pt x="3212704" y="603513"/>
                  </a:lnTo>
                  <a:lnTo>
                    <a:pt x="0" y="603513"/>
                  </a:lnTo>
                  <a:close/>
                </a:path>
              </a:pathLst>
            </a:custGeom>
            <a:solidFill>
              <a:srgbClr val="FFFEFE"/>
            </a:solidFill>
            <a:ln>
              <a:noFill/>
            </a:ln>
          </p:spPr>
          <p:txBody>
            <a:bodyPr/>
            <a:lstStyle/>
            <a:p>
              <a:endParaRPr lang="en-IE"/>
            </a:p>
          </p:txBody>
        </p:sp>
        <p:sp>
          <p:nvSpPr>
            <p:cNvPr id="556" name="Google Shape;556;p11"/>
            <p:cNvSpPr txBox="1"/>
            <p:nvPr/>
          </p:nvSpPr>
          <p:spPr>
            <a:xfrm>
              <a:off x="0" y="-28575"/>
              <a:ext cx="3212705" cy="632088"/>
            </a:xfrm>
            <a:prstGeom prst="rect">
              <a:avLst/>
            </a:prstGeom>
            <a:noFill/>
            <a:ln>
              <a:noFill/>
            </a:ln>
          </p:spPr>
          <p:txBody>
            <a:bodyPr spcFirstLastPara="1" wrap="square" lIns="50800" tIns="50800" rIns="50800" bIns="50800" anchor="ctr" anchorCtr="0">
              <a:noAutofit/>
            </a:bodyPr>
            <a:lstStyle/>
            <a:p>
              <a:pPr marL="0" marR="0" lvl="0" indent="0" algn="ctr" rtl="0">
                <a:lnSpc>
                  <a:spcPct val="132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57" name="Google Shape;557;p11"/>
          <p:cNvGrpSpPr/>
          <p:nvPr/>
        </p:nvGrpSpPr>
        <p:grpSpPr>
          <a:xfrm>
            <a:off x="-9965724" y="-1383136"/>
            <a:ext cx="10994424" cy="10994424"/>
            <a:chOff x="0" y="0"/>
            <a:chExt cx="812800" cy="812800"/>
          </a:xfrm>
        </p:grpSpPr>
        <p:sp>
          <p:nvSpPr>
            <p:cNvPr id="558" name="Google Shape;558;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14350" cap="sq" cmpd="sng">
              <a:solidFill>
                <a:srgbClr val="FD6220">
                  <a:alpha val="1176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txBox="1"/>
            <p:nvPr/>
          </p:nvSpPr>
          <p:spPr>
            <a:xfrm>
              <a:off x="76200" y="47625"/>
              <a:ext cx="660400" cy="68897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60" name="Google Shape;560;p11"/>
          <p:cNvSpPr/>
          <p:nvPr/>
        </p:nvSpPr>
        <p:spPr>
          <a:xfrm>
            <a:off x="4380160" y="3113145"/>
            <a:ext cx="9527680" cy="4934544"/>
          </a:xfrm>
          <a:custGeom>
            <a:avLst/>
            <a:gdLst/>
            <a:ahLst/>
            <a:cxnLst/>
            <a:rect l="l" t="t" r="r" b="b"/>
            <a:pathLst>
              <a:path w="9527680" h="4934544" extrusionOk="0">
                <a:moveTo>
                  <a:pt x="0" y="0"/>
                </a:moveTo>
                <a:lnTo>
                  <a:pt x="9527680" y="0"/>
                </a:lnTo>
                <a:lnTo>
                  <a:pt x="9527680" y="4934544"/>
                </a:lnTo>
                <a:lnTo>
                  <a:pt x="0" y="4934544"/>
                </a:lnTo>
                <a:lnTo>
                  <a:pt x="0" y="0"/>
                </a:lnTo>
                <a:close/>
              </a:path>
            </a:pathLst>
          </a:custGeom>
          <a:blipFill rotWithShape="1">
            <a:blip r:embed="rId5">
              <a:alphaModFix/>
            </a:blip>
            <a:stretch>
              <a:fillRect/>
            </a:stretch>
          </a:blipFill>
          <a:ln>
            <a:noFill/>
          </a:ln>
        </p:spPr>
        <p:txBody>
          <a:bodyPr/>
          <a:lstStyle/>
          <a:p>
            <a:endParaRPr lang="en-IE"/>
          </a:p>
        </p:txBody>
      </p:sp>
      <p:sp>
        <p:nvSpPr>
          <p:cNvPr id="561" name="Google Shape;561;p11"/>
          <p:cNvSpPr txBox="1"/>
          <p:nvPr/>
        </p:nvSpPr>
        <p:spPr>
          <a:xfrm>
            <a:off x="4380160" y="7352366"/>
            <a:ext cx="9527680" cy="10572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000" b="0" i="0" u="none" strike="noStrike" cap="none">
                <a:solidFill>
                  <a:srgbClr val="000000"/>
                </a:solidFill>
                <a:latin typeface="Arial"/>
                <a:ea typeface="Arial"/>
                <a:cs typeface="Arial"/>
                <a:sym typeface="Arial"/>
              </a:rPr>
              <a:t>Making Ireland a leading location for innovation &amp; entrepreneurship.</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1041</Words>
  <Application>Microsoft Office PowerPoint</Application>
  <PresentationFormat>Custom</PresentationFormat>
  <Paragraphs>65</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Segoe UI</vt:lpstr>
      <vt:lpstr>Montserrat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Emily Smith</dc:creator>
  <cp:lastModifiedBy>Cormac Strain</cp:lastModifiedBy>
  <cp:revision>4</cp:revision>
  <dcterms:created xsi:type="dcterms:W3CDTF">2006-08-16T00:00:00Z</dcterms:created>
  <dcterms:modified xsi:type="dcterms:W3CDTF">2025-03-09T16:50:56Z</dcterms:modified>
</cp:coreProperties>
</file>