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7"/>
  </p:notesMasterIdLst>
  <p:sldIdLst>
    <p:sldId id="261" r:id="rId3"/>
    <p:sldId id="286" r:id="rId4"/>
    <p:sldId id="287" r:id="rId5"/>
    <p:sldId id="256" r:id="rId6"/>
    <p:sldId id="264" r:id="rId7"/>
    <p:sldId id="257" r:id="rId8"/>
    <p:sldId id="258" r:id="rId9"/>
    <p:sldId id="268" r:id="rId10"/>
    <p:sldId id="267" r:id="rId11"/>
    <p:sldId id="306" r:id="rId12"/>
    <p:sldId id="312" r:id="rId13"/>
    <p:sldId id="304" r:id="rId14"/>
    <p:sldId id="309" r:id="rId15"/>
    <p:sldId id="259" r:id="rId16"/>
    <p:sldId id="272" r:id="rId17"/>
    <p:sldId id="273" r:id="rId18"/>
    <p:sldId id="274" r:id="rId19"/>
    <p:sldId id="271" r:id="rId20"/>
    <p:sldId id="279" r:id="rId21"/>
    <p:sldId id="289" r:id="rId22"/>
    <p:sldId id="291" r:id="rId23"/>
    <p:sldId id="296" r:id="rId24"/>
    <p:sldId id="302" r:id="rId25"/>
    <p:sldId id="30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B04BDC-D255-49D7-BCF6-865DE9A5E8A7}">
          <p14:sldIdLst>
            <p14:sldId id="261"/>
            <p14:sldId id="286"/>
            <p14:sldId id="287"/>
            <p14:sldId id="256"/>
            <p14:sldId id="264"/>
            <p14:sldId id="257"/>
            <p14:sldId id="258"/>
            <p14:sldId id="268"/>
            <p14:sldId id="267"/>
            <p14:sldId id="306"/>
            <p14:sldId id="312"/>
            <p14:sldId id="304"/>
            <p14:sldId id="309"/>
            <p14:sldId id="259"/>
            <p14:sldId id="272"/>
            <p14:sldId id="273"/>
            <p14:sldId id="274"/>
            <p14:sldId id="271"/>
            <p14:sldId id="279"/>
            <p14:sldId id="289"/>
            <p14:sldId id="291"/>
            <p14:sldId id="296"/>
            <p14:sldId id="302"/>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3D"/>
    <a:srgbClr val="00447E"/>
    <a:srgbClr val="0093D2"/>
    <a:srgbClr val="900053"/>
    <a:srgbClr val="7EA1D7"/>
    <a:srgbClr val="CCCE36"/>
    <a:srgbClr val="F9FCEB"/>
    <a:srgbClr val="F2F7E9"/>
    <a:srgbClr val="F9FBEB"/>
    <a:srgbClr val="F5F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6327"/>
  </p:normalViewPr>
  <p:slideViewPr>
    <p:cSldViewPr snapToGrid="0">
      <p:cViewPr varScale="1">
        <p:scale>
          <a:sx n="112" d="100"/>
          <a:sy n="112"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096A9-8FB2-4DDD-A5EF-8030EBC5C8AA}" type="doc">
      <dgm:prSet loTypeId="urn:microsoft.com/office/officeart/2005/8/layout/rings+Icon" loCatId="relationship" qsTypeId="urn:microsoft.com/office/officeart/2005/8/quickstyle/simple1" qsCatId="simple" csTypeId="urn:microsoft.com/office/officeart/2005/8/colors/colorful2" csCatId="colorful" phldr="1"/>
      <dgm:spPr/>
      <dgm:t>
        <a:bodyPr/>
        <a:lstStyle/>
        <a:p>
          <a:endParaRPr lang="en-GB"/>
        </a:p>
      </dgm:t>
    </dgm:pt>
    <dgm:pt modelId="{AAE166A4-C4E6-46AA-9883-704651593ED0}">
      <dgm:prSet/>
      <dgm:spPr/>
      <dgm:t>
        <a:bodyPr/>
        <a:lstStyle/>
        <a:p>
          <a:r>
            <a:rPr lang="en-GB"/>
            <a:t>31 Local Enterprise Offices</a:t>
          </a:r>
        </a:p>
      </dgm:t>
    </dgm:pt>
    <dgm:pt modelId="{BFB2BADA-2C07-4D6F-9E5B-6A8FA41D5057}" type="parTrans" cxnId="{D943B6BF-D15C-4163-AD98-19987C2F91BE}">
      <dgm:prSet/>
      <dgm:spPr/>
      <dgm:t>
        <a:bodyPr/>
        <a:lstStyle/>
        <a:p>
          <a:endParaRPr lang="en-GB"/>
        </a:p>
      </dgm:t>
    </dgm:pt>
    <dgm:pt modelId="{8F8934C9-0C61-426C-850E-8E929720F090}" type="sibTrans" cxnId="{D943B6BF-D15C-4163-AD98-19987C2F91BE}">
      <dgm:prSet/>
      <dgm:spPr/>
      <dgm:t>
        <a:bodyPr/>
        <a:lstStyle/>
        <a:p>
          <a:endParaRPr lang="en-GB"/>
        </a:p>
      </dgm:t>
    </dgm:pt>
    <dgm:pt modelId="{64153674-59AC-4100-A874-9E00B87CC29C}">
      <dgm:prSet/>
      <dgm:spPr/>
      <dgm:t>
        <a:bodyPr/>
        <a:lstStyle/>
        <a:p>
          <a:r>
            <a:rPr lang="en-GB" dirty="0"/>
            <a:t>Retail Supports</a:t>
          </a:r>
        </a:p>
        <a:p>
          <a:endParaRPr lang="en-GB" dirty="0"/>
        </a:p>
        <a:p>
          <a:r>
            <a:rPr lang="en-GB" dirty="0"/>
            <a:t>Craft Workers</a:t>
          </a:r>
        </a:p>
      </dgm:t>
    </dgm:pt>
    <dgm:pt modelId="{044A3FB6-41C5-4597-BE49-C919E39DA662}" type="parTrans" cxnId="{526B0A77-2566-41E0-8A1A-3780CFA3F003}">
      <dgm:prSet/>
      <dgm:spPr/>
      <dgm:t>
        <a:bodyPr/>
        <a:lstStyle/>
        <a:p>
          <a:endParaRPr lang="en-GB"/>
        </a:p>
      </dgm:t>
    </dgm:pt>
    <dgm:pt modelId="{A9846B8E-BE98-4BCE-9A6E-9788367DED4E}" type="sibTrans" cxnId="{526B0A77-2566-41E0-8A1A-3780CFA3F003}">
      <dgm:prSet/>
      <dgm:spPr/>
      <dgm:t>
        <a:bodyPr/>
        <a:lstStyle/>
        <a:p>
          <a:endParaRPr lang="en-GB"/>
        </a:p>
      </dgm:t>
    </dgm:pt>
    <dgm:pt modelId="{3E6B7D4F-1203-49AD-AA10-294CE32DDBD1}">
      <dgm:prSet/>
      <dgm:spPr/>
      <dgm:t>
        <a:bodyPr/>
        <a:lstStyle/>
        <a:p>
          <a:r>
            <a:rPr lang="en-GB" dirty="0"/>
            <a:t>First Stop Shop</a:t>
          </a:r>
        </a:p>
        <a:p>
          <a:r>
            <a:rPr lang="en-GB" dirty="0"/>
            <a:t>Help with range of supports</a:t>
          </a:r>
        </a:p>
      </dgm:t>
    </dgm:pt>
    <dgm:pt modelId="{1C97EC9D-0185-4A53-BE13-5EE92EA12F51}" type="parTrans" cxnId="{DFB3920A-6A5A-43F1-871F-02D0E0A24CD1}">
      <dgm:prSet/>
      <dgm:spPr/>
      <dgm:t>
        <a:bodyPr/>
        <a:lstStyle/>
        <a:p>
          <a:endParaRPr lang="en-GB"/>
        </a:p>
      </dgm:t>
    </dgm:pt>
    <dgm:pt modelId="{37AF4EDA-7E7C-4C35-8E84-D42FD82E3ABE}" type="sibTrans" cxnId="{DFB3920A-6A5A-43F1-871F-02D0E0A24CD1}">
      <dgm:prSet/>
      <dgm:spPr/>
      <dgm:t>
        <a:bodyPr/>
        <a:lstStyle/>
        <a:p>
          <a:endParaRPr lang="en-GB"/>
        </a:p>
      </dgm:t>
    </dgm:pt>
    <dgm:pt modelId="{5A8A6058-436A-4238-9784-C6DFB6E2D1C6}">
      <dgm:prSet/>
      <dgm:spPr/>
      <dgm:t>
        <a:bodyPr/>
        <a:lstStyle/>
        <a:p>
          <a:r>
            <a:rPr lang="en-GB" dirty="0"/>
            <a:t>Manufacturing</a:t>
          </a:r>
        </a:p>
        <a:p>
          <a:endParaRPr lang="en-GB" dirty="0"/>
        </a:p>
        <a:p>
          <a:r>
            <a:rPr lang="en-GB" dirty="0"/>
            <a:t>Food Production</a:t>
          </a:r>
        </a:p>
      </dgm:t>
    </dgm:pt>
    <dgm:pt modelId="{DE3A9275-00C2-45D5-B6CF-DB6F589DC65D}" type="parTrans" cxnId="{84E10DC7-3EAD-4AD2-8424-2EC0AE7CC54E}">
      <dgm:prSet/>
      <dgm:spPr/>
      <dgm:t>
        <a:bodyPr/>
        <a:lstStyle/>
        <a:p>
          <a:endParaRPr lang="en-GB"/>
        </a:p>
      </dgm:t>
    </dgm:pt>
    <dgm:pt modelId="{E9FADEA3-2069-4E92-9379-6C6F5A3F3E2E}" type="sibTrans" cxnId="{84E10DC7-3EAD-4AD2-8424-2EC0AE7CC54E}">
      <dgm:prSet/>
      <dgm:spPr/>
      <dgm:t>
        <a:bodyPr/>
        <a:lstStyle/>
        <a:p>
          <a:endParaRPr lang="en-GB"/>
        </a:p>
      </dgm:t>
    </dgm:pt>
    <dgm:pt modelId="{AB34526F-B2E0-471B-B914-8BC61FF6ACFA}">
      <dgm:prSet/>
      <dgm:spPr/>
      <dgm:t>
        <a:bodyPr/>
        <a:lstStyle/>
        <a:p>
          <a:r>
            <a:rPr lang="en-GB" dirty="0"/>
            <a:t>Job Creation</a:t>
          </a:r>
        </a:p>
      </dgm:t>
    </dgm:pt>
    <dgm:pt modelId="{6A698F9F-E553-4437-9A25-C33386300C15}" type="parTrans" cxnId="{813AD4EB-90D9-415D-A219-A62169BFECB3}">
      <dgm:prSet/>
      <dgm:spPr/>
      <dgm:t>
        <a:bodyPr/>
        <a:lstStyle/>
        <a:p>
          <a:endParaRPr lang="en-GB"/>
        </a:p>
      </dgm:t>
    </dgm:pt>
    <dgm:pt modelId="{973AEC9D-6AB2-466D-926C-18577E60BDCA}" type="sibTrans" cxnId="{813AD4EB-90D9-415D-A219-A62169BFECB3}">
      <dgm:prSet/>
      <dgm:spPr/>
      <dgm:t>
        <a:bodyPr/>
        <a:lstStyle/>
        <a:p>
          <a:endParaRPr lang="en-GB"/>
        </a:p>
      </dgm:t>
    </dgm:pt>
    <dgm:pt modelId="{05AE00DB-9F9D-4E9F-AD26-7607A8732299}">
      <dgm:prSet/>
      <dgm:spPr/>
      <dgm:t>
        <a:bodyPr/>
        <a:lstStyle/>
        <a:p>
          <a:r>
            <a:rPr lang="en-GB" dirty="0"/>
            <a:t>Tourism</a:t>
          </a:r>
        </a:p>
        <a:p>
          <a:r>
            <a:rPr lang="en-GB" dirty="0"/>
            <a:t>ICT</a:t>
          </a:r>
        </a:p>
        <a:p>
          <a:r>
            <a:rPr lang="en-GB" dirty="0"/>
            <a:t>Internationally Traded Services</a:t>
          </a:r>
        </a:p>
      </dgm:t>
    </dgm:pt>
    <dgm:pt modelId="{27D9E635-A108-4965-8922-448FD0C6CEF4}" type="parTrans" cxnId="{2714CDC5-941E-4083-8277-9DD7269AF138}">
      <dgm:prSet/>
      <dgm:spPr/>
      <dgm:t>
        <a:bodyPr/>
        <a:lstStyle/>
        <a:p>
          <a:endParaRPr lang="en-GB"/>
        </a:p>
      </dgm:t>
    </dgm:pt>
    <dgm:pt modelId="{9BF7C7FB-B2DD-428D-A748-E91371B8825B}" type="sibTrans" cxnId="{2714CDC5-941E-4083-8277-9DD7269AF138}">
      <dgm:prSet/>
      <dgm:spPr/>
      <dgm:t>
        <a:bodyPr/>
        <a:lstStyle/>
        <a:p>
          <a:endParaRPr lang="en-GB"/>
        </a:p>
      </dgm:t>
    </dgm:pt>
    <dgm:pt modelId="{812C6962-3DB6-4AC7-96A5-4EA74F32FE0D}">
      <dgm:prSet/>
      <dgm:spPr/>
      <dgm:t>
        <a:bodyPr/>
        <a:lstStyle/>
        <a:p>
          <a:r>
            <a:rPr lang="en-GB" dirty="0"/>
            <a:t>All Size companies up to 50 employees</a:t>
          </a:r>
        </a:p>
      </dgm:t>
    </dgm:pt>
    <dgm:pt modelId="{BDDA26A0-D4A8-4F4D-AB84-A0E4138E74E7}" type="parTrans" cxnId="{494E606D-AD14-48AB-993B-DA4472B9C858}">
      <dgm:prSet/>
      <dgm:spPr/>
      <dgm:t>
        <a:bodyPr/>
        <a:lstStyle/>
        <a:p>
          <a:endParaRPr lang="en-GB"/>
        </a:p>
      </dgm:t>
    </dgm:pt>
    <dgm:pt modelId="{F8141926-D5C5-47E3-B2BA-63778511765B}" type="sibTrans" cxnId="{494E606D-AD14-48AB-993B-DA4472B9C858}">
      <dgm:prSet/>
      <dgm:spPr/>
      <dgm:t>
        <a:bodyPr/>
        <a:lstStyle/>
        <a:p>
          <a:endParaRPr lang="en-GB"/>
        </a:p>
      </dgm:t>
    </dgm:pt>
    <dgm:pt modelId="{881C69B1-660C-480F-8687-424BC89C62EB}" type="pres">
      <dgm:prSet presAssocID="{CA2096A9-8FB2-4DDD-A5EF-8030EBC5C8AA}" presName="Name0" presStyleCnt="0">
        <dgm:presLayoutVars>
          <dgm:chMax val="7"/>
          <dgm:dir/>
          <dgm:resizeHandles val="exact"/>
        </dgm:presLayoutVars>
      </dgm:prSet>
      <dgm:spPr/>
    </dgm:pt>
    <dgm:pt modelId="{519ADC56-8E77-42E1-A7F3-2C4AA1DCC411}" type="pres">
      <dgm:prSet presAssocID="{CA2096A9-8FB2-4DDD-A5EF-8030EBC5C8AA}" presName="ellipse1" presStyleLbl="vennNode1" presStyleIdx="0" presStyleCnt="7">
        <dgm:presLayoutVars>
          <dgm:bulletEnabled val="1"/>
        </dgm:presLayoutVars>
      </dgm:prSet>
      <dgm:spPr/>
    </dgm:pt>
    <dgm:pt modelId="{30F3F9A9-94E3-4952-820C-1B4996E557B0}" type="pres">
      <dgm:prSet presAssocID="{CA2096A9-8FB2-4DDD-A5EF-8030EBC5C8AA}" presName="ellipse2" presStyleLbl="vennNode1" presStyleIdx="1" presStyleCnt="7">
        <dgm:presLayoutVars>
          <dgm:bulletEnabled val="1"/>
        </dgm:presLayoutVars>
      </dgm:prSet>
      <dgm:spPr/>
    </dgm:pt>
    <dgm:pt modelId="{84B9EA20-0EA4-4DB3-B2C2-665B1D29E9D3}" type="pres">
      <dgm:prSet presAssocID="{CA2096A9-8FB2-4DDD-A5EF-8030EBC5C8AA}" presName="ellipse3" presStyleLbl="vennNode1" presStyleIdx="2" presStyleCnt="7">
        <dgm:presLayoutVars>
          <dgm:bulletEnabled val="1"/>
        </dgm:presLayoutVars>
      </dgm:prSet>
      <dgm:spPr/>
    </dgm:pt>
    <dgm:pt modelId="{0FB56D57-E4AC-4EE6-A776-8133F3351DB5}" type="pres">
      <dgm:prSet presAssocID="{CA2096A9-8FB2-4DDD-A5EF-8030EBC5C8AA}" presName="ellipse4" presStyleLbl="vennNode1" presStyleIdx="3" presStyleCnt="7">
        <dgm:presLayoutVars>
          <dgm:bulletEnabled val="1"/>
        </dgm:presLayoutVars>
      </dgm:prSet>
      <dgm:spPr/>
    </dgm:pt>
    <dgm:pt modelId="{59D107C5-4A85-474F-B1D3-8619815B598A}" type="pres">
      <dgm:prSet presAssocID="{CA2096A9-8FB2-4DDD-A5EF-8030EBC5C8AA}" presName="ellipse5" presStyleLbl="vennNode1" presStyleIdx="4" presStyleCnt="7">
        <dgm:presLayoutVars>
          <dgm:bulletEnabled val="1"/>
        </dgm:presLayoutVars>
      </dgm:prSet>
      <dgm:spPr/>
    </dgm:pt>
    <dgm:pt modelId="{D68E763F-CAF1-43A8-9A83-C5CB13CBB3A4}" type="pres">
      <dgm:prSet presAssocID="{CA2096A9-8FB2-4DDD-A5EF-8030EBC5C8AA}" presName="ellipse6" presStyleLbl="vennNode1" presStyleIdx="5" presStyleCnt="7">
        <dgm:presLayoutVars>
          <dgm:bulletEnabled val="1"/>
        </dgm:presLayoutVars>
      </dgm:prSet>
      <dgm:spPr/>
    </dgm:pt>
    <dgm:pt modelId="{F212D3AE-7A8F-41BC-839B-0B756B4990F0}" type="pres">
      <dgm:prSet presAssocID="{CA2096A9-8FB2-4DDD-A5EF-8030EBC5C8AA}" presName="ellipse7" presStyleLbl="vennNode1" presStyleIdx="6" presStyleCnt="7">
        <dgm:presLayoutVars>
          <dgm:bulletEnabled val="1"/>
        </dgm:presLayoutVars>
      </dgm:prSet>
      <dgm:spPr/>
    </dgm:pt>
  </dgm:ptLst>
  <dgm:cxnLst>
    <dgm:cxn modelId="{6E88B409-D180-492F-BE3D-9387D8A8A695}" type="presOf" srcId="{64153674-59AC-4100-A874-9E00B87CC29C}" destId="{30F3F9A9-94E3-4952-820C-1B4996E557B0}" srcOrd="0" destOrd="0" presId="urn:microsoft.com/office/officeart/2005/8/layout/rings+Icon"/>
    <dgm:cxn modelId="{DFB3920A-6A5A-43F1-871F-02D0E0A24CD1}" srcId="{CA2096A9-8FB2-4DDD-A5EF-8030EBC5C8AA}" destId="{3E6B7D4F-1203-49AD-AA10-294CE32DDBD1}" srcOrd="2" destOrd="0" parTransId="{1C97EC9D-0185-4A53-BE13-5EE92EA12F51}" sibTransId="{37AF4EDA-7E7C-4C35-8E84-D42FD82E3ABE}"/>
    <dgm:cxn modelId="{1BE84D21-3D74-4CE5-AD3C-ACF509CCCD82}" type="presOf" srcId="{CA2096A9-8FB2-4DDD-A5EF-8030EBC5C8AA}" destId="{881C69B1-660C-480F-8687-424BC89C62EB}" srcOrd="0" destOrd="0" presId="urn:microsoft.com/office/officeart/2005/8/layout/rings+Icon"/>
    <dgm:cxn modelId="{832B0F35-6510-4FEB-98EB-B7D7FE57DAE9}" type="presOf" srcId="{AAE166A4-C4E6-46AA-9883-704651593ED0}" destId="{519ADC56-8E77-42E1-A7F3-2C4AA1DCC411}" srcOrd="0" destOrd="0" presId="urn:microsoft.com/office/officeart/2005/8/layout/rings+Icon"/>
    <dgm:cxn modelId="{286F663C-D96C-4FD1-A635-CD0C22C17D54}" type="presOf" srcId="{05AE00DB-9F9D-4E9F-AD26-7607A8732299}" destId="{D68E763F-CAF1-43A8-9A83-C5CB13CBB3A4}" srcOrd="0" destOrd="0" presId="urn:microsoft.com/office/officeart/2005/8/layout/rings+Icon"/>
    <dgm:cxn modelId="{3920AD42-332F-48CC-91DA-1B5C03E4636D}" type="presOf" srcId="{812C6962-3DB6-4AC7-96A5-4EA74F32FE0D}" destId="{F212D3AE-7A8F-41BC-839B-0B756B4990F0}" srcOrd="0" destOrd="0" presId="urn:microsoft.com/office/officeart/2005/8/layout/rings+Icon"/>
    <dgm:cxn modelId="{494E606D-AD14-48AB-993B-DA4472B9C858}" srcId="{CA2096A9-8FB2-4DDD-A5EF-8030EBC5C8AA}" destId="{812C6962-3DB6-4AC7-96A5-4EA74F32FE0D}" srcOrd="6" destOrd="0" parTransId="{BDDA26A0-D4A8-4F4D-AB84-A0E4138E74E7}" sibTransId="{F8141926-D5C5-47E3-B2BA-63778511765B}"/>
    <dgm:cxn modelId="{526B0A77-2566-41E0-8A1A-3780CFA3F003}" srcId="{CA2096A9-8FB2-4DDD-A5EF-8030EBC5C8AA}" destId="{64153674-59AC-4100-A874-9E00B87CC29C}" srcOrd="1" destOrd="0" parTransId="{044A3FB6-41C5-4597-BE49-C919E39DA662}" sibTransId="{A9846B8E-BE98-4BCE-9A6E-9788367DED4E}"/>
    <dgm:cxn modelId="{ADEE4A89-42B9-4F13-9CCC-58502675C631}" type="presOf" srcId="{AB34526F-B2E0-471B-B914-8BC61FF6ACFA}" destId="{59D107C5-4A85-474F-B1D3-8619815B598A}" srcOrd="0" destOrd="0" presId="urn:microsoft.com/office/officeart/2005/8/layout/rings+Icon"/>
    <dgm:cxn modelId="{6B7485B2-12DD-4059-8790-E711363AB930}" type="presOf" srcId="{3E6B7D4F-1203-49AD-AA10-294CE32DDBD1}" destId="{84B9EA20-0EA4-4DB3-B2C2-665B1D29E9D3}" srcOrd="0" destOrd="0" presId="urn:microsoft.com/office/officeart/2005/8/layout/rings+Icon"/>
    <dgm:cxn modelId="{D943B6BF-D15C-4163-AD98-19987C2F91BE}" srcId="{CA2096A9-8FB2-4DDD-A5EF-8030EBC5C8AA}" destId="{AAE166A4-C4E6-46AA-9883-704651593ED0}" srcOrd="0" destOrd="0" parTransId="{BFB2BADA-2C07-4D6F-9E5B-6A8FA41D5057}" sibTransId="{8F8934C9-0C61-426C-850E-8E929720F090}"/>
    <dgm:cxn modelId="{5053C6C0-B862-49D7-9A9E-EF30814FD501}" type="presOf" srcId="{5A8A6058-436A-4238-9784-C6DFB6E2D1C6}" destId="{0FB56D57-E4AC-4EE6-A776-8133F3351DB5}" srcOrd="0" destOrd="0" presId="urn:microsoft.com/office/officeart/2005/8/layout/rings+Icon"/>
    <dgm:cxn modelId="{2714CDC5-941E-4083-8277-9DD7269AF138}" srcId="{CA2096A9-8FB2-4DDD-A5EF-8030EBC5C8AA}" destId="{05AE00DB-9F9D-4E9F-AD26-7607A8732299}" srcOrd="5" destOrd="0" parTransId="{27D9E635-A108-4965-8922-448FD0C6CEF4}" sibTransId="{9BF7C7FB-B2DD-428D-A748-E91371B8825B}"/>
    <dgm:cxn modelId="{84E10DC7-3EAD-4AD2-8424-2EC0AE7CC54E}" srcId="{CA2096A9-8FB2-4DDD-A5EF-8030EBC5C8AA}" destId="{5A8A6058-436A-4238-9784-C6DFB6E2D1C6}" srcOrd="3" destOrd="0" parTransId="{DE3A9275-00C2-45D5-B6CF-DB6F589DC65D}" sibTransId="{E9FADEA3-2069-4E92-9379-6C6F5A3F3E2E}"/>
    <dgm:cxn modelId="{813AD4EB-90D9-415D-A219-A62169BFECB3}" srcId="{CA2096A9-8FB2-4DDD-A5EF-8030EBC5C8AA}" destId="{AB34526F-B2E0-471B-B914-8BC61FF6ACFA}" srcOrd="4" destOrd="0" parTransId="{6A698F9F-E553-4437-9A25-C33386300C15}" sibTransId="{973AEC9D-6AB2-466D-926C-18577E60BDCA}"/>
    <dgm:cxn modelId="{6D4BF1E5-75C4-4F30-A7DA-C3B678FE6EDD}" type="presParOf" srcId="{881C69B1-660C-480F-8687-424BC89C62EB}" destId="{519ADC56-8E77-42E1-A7F3-2C4AA1DCC411}" srcOrd="0" destOrd="0" presId="urn:microsoft.com/office/officeart/2005/8/layout/rings+Icon"/>
    <dgm:cxn modelId="{5E494F1B-D0FC-437F-92DC-13E912A8CDC4}" type="presParOf" srcId="{881C69B1-660C-480F-8687-424BC89C62EB}" destId="{30F3F9A9-94E3-4952-820C-1B4996E557B0}" srcOrd="1" destOrd="0" presId="urn:microsoft.com/office/officeart/2005/8/layout/rings+Icon"/>
    <dgm:cxn modelId="{1368A220-4E02-4374-A45F-39D117104194}" type="presParOf" srcId="{881C69B1-660C-480F-8687-424BC89C62EB}" destId="{84B9EA20-0EA4-4DB3-B2C2-665B1D29E9D3}" srcOrd="2" destOrd="0" presId="urn:microsoft.com/office/officeart/2005/8/layout/rings+Icon"/>
    <dgm:cxn modelId="{A5C9CE71-CCD2-4798-AE01-005B1D36D48C}" type="presParOf" srcId="{881C69B1-660C-480F-8687-424BC89C62EB}" destId="{0FB56D57-E4AC-4EE6-A776-8133F3351DB5}" srcOrd="3" destOrd="0" presId="urn:microsoft.com/office/officeart/2005/8/layout/rings+Icon"/>
    <dgm:cxn modelId="{15368842-71EB-4CBD-8CAB-AA6237147C9B}" type="presParOf" srcId="{881C69B1-660C-480F-8687-424BC89C62EB}" destId="{59D107C5-4A85-474F-B1D3-8619815B598A}" srcOrd="4" destOrd="0" presId="urn:microsoft.com/office/officeart/2005/8/layout/rings+Icon"/>
    <dgm:cxn modelId="{F14D16A6-733D-4FB6-BEAA-B8D4A9905F11}" type="presParOf" srcId="{881C69B1-660C-480F-8687-424BC89C62EB}" destId="{D68E763F-CAF1-43A8-9A83-C5CB13CBB3A4}" srcOrd="5" destOrd="0" presId="urn:microsoft.com/office/officeart/2005/8/layout/rings+Icon"/>
    <dgm:cxn modelId="{8D979002-8A91-4BC1-ABEA-0782772A480D}" type="presParOf" srcId="{881C69B1-660C-480F-8687-424BC89C62EB}" destId="{F212D3AE-7A8F-41BC-839B-0B756B4990F0}" srcOrd="6"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F1FAD-1062-4766-A9C3-434C12430DCF}"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GB"/>
        </a:p>
      </dgm:t>
    </dgm:pt>
    <dgm:pt modelId="{FF6BB81F-A833-4BFD-A3A1-250B5118F2FA}">
      <dgm:prSet phldrT="[Text]"/>
      <dgm:spPr/>
      <dgm:t>
        <a:bodyPr/>
        <a:lstStyle/>
        <a:p>
          <a:r>
            <a:rPr lang="en-GB" dirty="0"/>
            <a:t>Innovation </a:t>
          </a:r>
        </a:p>
      </dgm:t>
    </dgm:pt>
    <dgm:pt modelId="{BC062F84-2371-497D-A30E-894AAC8A8CC8}" type="parTrans" cxnId="{83068532-3482-49D4-8DB5-7ED1177AF502}">
      <dgm:prSet/>
      <dgm:spPr/>
      <dgm:t>
        <a:bodyPr/>
        <a:lstStyle/>
        <a:p>
          <a:endParaRPr lang="en-GB"/>
        </a:p>
      </dgm:t>
    </dgm:pt>
    <dgm:pt modelId="{A1F38D38-D3D7-449A-BEBA-9CFF64E50239}" type="sibTrans" cxnId="{83068532-3482-49D4-8DB5-7ED1177AF502}">
      <dgm:prSet/>
      <dgm:spPr>
        <a:blipFill rotWithShape="1">
          <a:blip xmlns:r="http://schemas.openxmlformats.org/officeDocument/2006/relationships" r:embed="rId1"/>
          <a:stretch>
            <a:fillRect/>
          </a:stretch>
        </a:blipFill>
      </dgm:spPr>
      <dgm:t>
        <a:bodyPr/>
        <a:lstStyle/>
        <a:p>
          <a:endParaRPr lang="en-GB"/>
        </a:p>
      </dgm:t>
    </dgm:pt>
    <dgm:pt modelId="{FE943497-CB1F-430F-BD38-8E0C91E76884}">
      <dgm:prSet phldrT="[Text]"/>
      <dgm:spPr/>
      <dgm:t>
        <a:bodyPr/>
        <a:lstStyle/>
        <a:p>
          <a:r>
            <a:rPr lang="en-GB" dirty="0"/>
            <a:t>Sustainability</a:t>
          </a:r>
        </a:p>
      </dgm:t>
    </dgm:pt>
    <dgm:pt modelId="{97D6E3ED-3215-4E3C-A949-6862F9C835C8}" type="parTrans" cxnId="{3E6E37BC-D033-4D97-BF4F-9D673AB7442F}">
      <dgm:prSet/>
      <dgm:spPr/>
      <dgm:t>
        <a:bodyPr/>
        <a:lstStyle/>
        <a:p>
          <a:endParaRPr lang="en-GB"/>
        </a:p>
      </dgm:t>
    </dgm:pt>
    <dgm:pt modelId="{5F4AE04C-EBAD-4F5F-A56C-D8B64D1215D1}" type="sibTrans" cxnId="{3E6E37BC-D033-4D97-BF4F-9D673AB7442F}">
      <dgm:prSet/>
      <dgm:spPr>
        <a:blipFill rotWithShape="1">
          <a:blip xmlns:r="http://schemas.openxmlformats.org/officeDocument/2006/relationships" r:embed="rId2"/>
          <a:stretch>
            <a:fillRect/>
          </a:stretch>
        </a:blipFill>
      </dgm:spPr>
      <dgm:t>
        <a:bodyPr/>
        <a:lstStyle/>
        <a:p>
          <a:endParaRPr lang="en-GB"/>
        </a:p>
      </dgm:t>
    </dgm:pt>
    <dgm:pt modelId="{CEA690CD-CC22-4621-B904-E5CCE84E26C5}">
      <dgm:prSet phldrT="[Text]"/>
      <dgm:spPr/>
      <dgm:t>
        <a:bodyPr/>
        <a:lstStyle/>
        <a:p>
          <a:r>
            <a:rPr lang="en-GB" dirty="0"/>
            <a:t>Digitalisation</a:t>
          </a:r>
        </a:p>
      </dgm:t>
    </dgm:pt>
    <dgm:pt modelId="{1276ADA5-B495-4293-A861-EF25D41AD786}" type="parTrans" cxnId="{C58D4403-1A2A-4796-B70A-058D12ECFE07}">
      <dgm:prSet/>
      <dgm:spPr/>
      <dgm:t>
        <a:bodyPr/>
        <a:lstStyle/>
        <a:p>
          <a:endParaRPr lang="en-GB"/>
        </a:p>
      </dgm:t>
    </dgm:pt>
    <dgm:pt modelId="{554925E6-E145-49E7-B821-F9CB6B3FE722}" type="sibTrans" cxnId="{C58D4403-1A2A-4796-B70A-058D12ECFE07}">
      <dgm:prSet/>
      <dgm:spPr>
        <a:blipFill rotWithShape="1">
          <a:blip xmlns:r="http://schemas.openxmlformats.org/officeDocument/2006/relationships" r:embed="rId3"/>
          <a:stretch>
            <a:fillRect/>
          </a:stretch>
        </a:blipFill>
      </dgm:spPr>
      <dgm:t>
        <a:bodyPr/>
        <a:lstStyle/>
        <a:p>
          <a:endParaRPr lang="en-GB"/>
        </a:p>
      </dgm:t>
    </dgm:pt>
    <dgm:pt modelId="{366057A5-83B2-4C8D-B496-0B2DFCB4BD52}">
      <dgm:prSet phldrT="[Text]"/>
      <dgm:spPr/>
      <dgm:t>
        <a:bodyPr/>
        <a:lstStyle/>
        <a:p>
          <a:r>
            <a:rPr lang="en-GB" dirty="0"/>
            <a:t>Competitiveness</a:t>
          </a:r>
        </a:p>
      </dgm:t>
    </dgm:pt>
    <dgm:pt modelId="{A9AF902A-49BE-4879-9925-B7128DBE9F54}" type="parTrans" cxnId="{8EA13BA5-CA6C-433D-94C4-3D02F4A726B3}">
      <dgm:prSet/>
      <dgm:spPr/>
      <dgm:t>
        <a:bodyPr/>
        <a:lstStyle/>
        <a:p>
          <a:endParaRPr lang="en-GB"/>
        </a:p>
      </dgm:t>
    </dgm:pt>
    <dgm:pt modelId="{1D5F6F53-2135-45D3-93AD-6C1756002C40}" type="sibTrans" cxnId="{8EA13BA5-CA6C-433D-94C4-3D02F4A726B3}">
      <dgm:prSet/>
      <dgm:spPr>
        <a:blipFill rotWithShape="1">
          <a:blip xmlns:r="http://schemas.openxmlformats.org/officeDocument/2006/relationships" r:embed="rId4"/>
          <a:stretch>
            <a:fillRect/>
          </a:stretch>
        </a:blipFill>
      </dgm:spPr>
      <dgm:t>
        <a:bodyPr/>
        <a:lstStyle/>
        <a:p>
          <a:endParaRPr lang="en-GB"/>
        </a:p>
      </dgm:t>
    </dgm:pt>
    <dgm:pt modelId="{59587B5C-C7AA-4F45-AC81-831415183148}">
      <dgm:prSet phldrT="[Text]"/>
      <dgm:spPr/>
      <dgm:t>
        <a:bodyPr/>
        <a:lstStyle/>
        <a:p>
          <a:r>
            <a:rPr lang="en-GB" dirty="0"/>
            <a:t>Internationalisation</a:t>
          </a:r>
        </a:p>
      </dgm:t>
    </dgm:pt>
    <dgm:pt modelId="{C5816DE4-E246-4107-B1BF-0512B85114B7}" type="parTrans" cxnId="{328606BC-59E9-4BED-83A3-05672FE43969}">
      <dgm:prSet/>
      <dgm:spPr/>
      <dgm:t>
        <a:bodyPr/>
        <a:lstStyle/>
        <a:p>
          <a:endParaRPr lang="en-GB"/>
        </a:p>
      </dgm:t>
    </dgm:pt>
    <dgm:pt modelId="{9F6B1FA4-94B4-4376-B795-7CF8CC26A4F8}" type="sibTrans" cxnId="{328606BC-59E9-4BED-83A3-05672FE43969}">
      <dgm:prSet/>
      <dgm:spPr>
        <a:blipFill rotWithShape="1">
          <a:blip xmlns:r="http://schemas.openxmlformats.org/officeDocument/2006/relationships" r:embed="rId5"/>
          <a:stretch>
            <a:fillRect/>
          </a:stretch>
        </a:blipFill>
      </dgm:spPr>
      <dgm:t>
        <a:bodyPr/>
        <a:lstStyle/>
        <a:p>
          <a:endParaRPr lang="en-GB"/>
        </a:p>
      </dgm:t>
    </dgm:pt>
    <dgm:pt modelId="{EDEC49B0-0F5E-498E-B49F-697C6C2BB8B1}" type="pres">
      <dgm:prSet presAssocID="{4B7F1FAD-1062-4766-A9C3-434C12430DCF}" presName="Name0" presStyleCnt="0">
        <dgm:presLayoutVars>
          <dgm:chMax val="7"/>
          <dgm:chPref val="7"/>
          <dgm:dir/>
        </dgm:presLayoutVars>
      </dgm:prSet>
      <dgm:spPr/>
    </dgm:pt>
    <dgm:pt modelId="{8EB90B90-30FA-42B1-9666-9BEC977054E1}" type="pres">
      <dgm:prSet presAssocID="{4B7F1FAD-1062-4766-A9C3-434C12430DCF}" presName="dot1" presStyleLbl="alignNode1" presStyleIdx="0" presStyleCnt="15"/>
      <dgm:spPr/>
    </dgm:pt>
    <dgm:pt modelId="{F2986A10-B111-4CC5-9667-3C38D56FC3C7}" type="pres">
      <dgm:prSet presAssocID="{4B7F1FAD-1062-4766-A9C3-434C12430DCF}" presName="dot2" presStyleLbl="alignNode1" presStyleIdx="1" presStyleCnt="15"/>
      <dgm:spPr/>
    </dgm:pt>
    <dgm:pt modelId="{ABF1812C-4E8D-4FB9-AE4D-100851B16089}" type="pres">
      <dgm:prSet presAssocID="{4B7F1FAD-1062-4766-A9C3-434C12430DCF}" presName="dot3" presStyleLbl="alignNode1" presStyleIdx="2" presStyleCnt="15"/>
      <dgm:spPr/>
    </dgm:pt>
    <dgm:pt modelId="{2AF57A66-7BC9-4F50-8932-A51A58350672}" type="pres">
      <dgm:prSet presAssocID="{4B7F1FAD-1062-4766-A9C3-434C12430DCF}" presName="dot4" presStyleLbl="alignNode1" presStyleIdx="3" presStyleCnt="15"/>
      <dgm:spPr/>
    </dgm:pt>
    <dgm:pt modelId="{AEB8232F-DC33-4B4D-9A6F-0F8DF623FB4F}" type="pres">
      <dgm:prSet presAssocID="{4B7F1FAD-1062-4766-A9C3-434C12430DCF}" presName="dot5" presStyleLbl="alignNode1" presStyleIdx="4" presStyleCnt="15"/>
      <dgm:spPr/>
    </dgm:pt>
    <dgm:pt modelId="{C748DB6B-5517-432E-ABDA-96E00A459176}" type="pres">
      <dgm:prSet presAssocID="{4B7F1FAD-1062-4766-A9C3-434C12430DCF}" presName="dot6" presStyleLbl="alignNode1" presStyleIdx="5" presStyleCnt="15"/>
      <dgm:spPr/>
    </dgm:pt>
    <dgm:pt modelId="{5711B731-7BA1-4E75-AEDB-1B6CA3E82026}" type="pres">
      <dgm:prSet presAssocID="{4B7F1FAD-1062-4766-A9C3-434C12430DCF}" presName="dot7" presStyleLbl="alignNode1" presStyleIdx="6" presStyleCnt="15"/>
      <dgm:spPr/>
    </dgm:pt>
    <dgm:pt modelId="{28FB6CAF-92B2-4C60-9B24-296D1B49146B}" type="pres">
      <dgm:prSet presAssocID="{4B7F1FAD-1062-4766-A9C3-434C12430DCF}" presName="dot8" presStyleLbl="alignNode1" presStyleIdx="7" presStyleCnt="15"/>
      <dgm:spPr/>
    </dgm:pt>
    <dgm:pt modelId="{4259898C-419D-46CB-B30D-378171317620}" type="pres">
      <dgm:prSet presAssocID="{4B7F1FAD-1062-4766-A9C3-434C12430DCF}" presName="dotArrow1" presStyleLbl="alignNode1" presStyleIdx="8" presStyleCnt="15"/>
      <dgm:spPr/>
    </dgm:pt>
    <dgm:pt modelId="{52E6204E-E3F5-4C8E-8F81-EC0FBCAA032D}" type="pres">
      <dgm:prSet presAssocID="{4B7F1FAD-1062-4766-A9C3-434C12430DCF}" presName="dotArrow2" presStyleLbl="alignNode1" presStyleIdx="9" presStyleCnt="15"/>
      <dgm:spPr/>
    </dgm:pt>
    <dgm:pt modelId="{031E30A4-26B3-4617-A600-7200E98806EA}" type="pres">
      <dgm:prSet presAssocID="{4B7F1FAD-1062-4766-A9C3-434C12430DCF}" presName="dotArrow3" presStyleLbl="alignNode1" presStyleIdx="10" presStyleCnt="15"/>
      <dgm:spPr/>
    </dgm:pt>
    <dgm:pt modelId="{8A13F501-C9CB-4748-890D-71E2AC65FDCB}" type="pres">
      <dgm:prSet presAssocID="{4B7F1FAD-1062-4766-A9C3-434C12430DCF}" presName="dotArrow4" presStyleLbl="alignNode1" presStyleIdx="11" presStyleCnt="15"/>
      <dgm:spPr/>
    </dgm:pt>
    <dgm:pt modelId="{E83BF8D5-4BA8-4FC5-B59C-E9E3B73F178F}" type="pres">
      <dgm:prSet presAssocID="{4B7F1FAD-1062-4766-A9C3-434C12430DCF}" presName="dotArrow5" presStyleLbl="alignNode1" presStyleIdx="12" presStyleCnt="15"/>
      <dgm:spPr/>
    </dgm:pt>
    <dgm:pt modelId="{07AEDB8C-72DE-49CE-9D25-9D768EC429E4}" type="pres">
      <dgm:prSet presAssocID="{4B7F1FAD-1062-4766-A9C3-434C12430DCF}" presName="dotArrow6" presStyleLbl="alignNode1" presStyleIdx="13" presStyleCnt="15"/>
      <dgm:spPr/>
    </dgm:pt>
    <dgm:pt modelId="{26D064FD-EB91-4754-8797-307F409D5416}" type="pres">
      <dgm:prSet presAssocID="{4B7F1FAD-1062-4766-A9C3-434C12430DCF}" presName="dotArrow7" presStyleLbl="alignNode1" presStyleIdx="14" presStyleCnt="15"/>
      <dgm:spPr/>
    </dgm:pt>
    <dgm:pt modelId="{262C8AB0-A5AD-4333-8C52-FE8A35752620}" type="pres">
      <dgm:prSet presAssocID="{FF6BB81F-A833-4BFD-A3A1-250B5118F2FA}" presName="parTx1" presStyleLbl="node1" presStyleIdx="0" presStyleCnt="5"/>
      <dgm:spPr/>
    </dgm:pt>
    <dgm:pt modelId="{53ADB35B-0C04-4CF1-A5D7-072B88C49128}" type="pres">
      <dgm:prSet presAssocID="{A1F38D38-D3D7-449A-BEBA-9CFF64E50239}" presName="picture1" presStyleCnt="0"/>
      <dgm:spPr/>
    </dgm:pt>
    <dgm:pt modelId="{662545E9-20DB-4529-A2E0-79B2B9D93E40}" type="pres">
      <dgm:prSet presAssocID="{A1F38D38-D3D7-449A-BEBA-9CFF64E50239}" presName="imageRepeatNode" presStyleLbl="fgImgPlace1" presStyleIdx="0" presStyleCnt="5"/>
      <dgm:spPr/>
    </dgm:pt>
    <dgm:pt modelId="{7A03B296-79EB-4E08-AED0-551E493312AC}" type="pres">
      <dgm:prSet presAssocID="{FE943497-CB1F-430F-BD38-8E0C91E76884}" presName="parTx2" presStyleLbl="node1" presStyleIdx="1" presStyleCnt="5"/>
      <dgm:spPr/>
    </dgm:pt>
    <dgm:pt modelId="{956C7986-48D0-4834-B068-87A0C70CFE68}" type="pres">
      <dgm:prSet presAssocID="{5F4AE04C-EBAD-4F5F-A56C-D8B64D1215D1}" presName="picture2" presStyleCnt="0"/>
      <dgm:spPr/>
    </dgm:pt>
    <dgm:pt modelId="{6BC6148D-D33D-4100-96CE-17392278599B}" type="pres">
      <dgm:prSet presAssocID="{5F4AE04C-EBAD-4F5F-A56C-D8B64D1215D1}" presName="imageRepeatNode" presStyleLbl="fgImgPlace1" presStyleIdx="1" presStyleCnt="5"/>
      <dgm:spPr/>
    </dgm:pt>
    <dgm:pt modelId="{E04BAEB6-2116-4897-87C4-B253EFD5ADD0}" type="pres">
      <dgm:prSet presAssocID="{CEA690CD-CC22-4621-B904-E5CCE84E26C5}" presName="parTx3" presStyleLbl="node1" presStyleIdx="2" presStyleCnt="5"/>
      <dgm:spPr/>
    </dgm:pt>
    <dgm:pt modelId="{82AB2795-CA13-405D-A5AF-42A9283BFF47}" type="pres">
      <dgm:prSet presAssocID="{554925E6-E145-49E7-B821-F9CB6B3FE722}" presName="picture3" presStyleCnt="0"/>
      <dgm:spPr/>
    </dgm:pt>
    <dgm:pt modelId="{60E57711-B9BC-4FB3-A0D9-88B973D387A7}" type="pres">
      <dgm:prSet presAssocID="{554925E6-E145-49E7-B821-F9CB6B3FE722}" presName="imageRepeatNode" presStyleLbl="fgImgPlace1" presStyleIdx="2" presStyleCnt="5"/>
      <dgm:spPr/>
    </dgm:pt>
    <dgm:pt modelId="{55F0FBD5-A788-45F9-9AA8-F1079C032608}" type="pres">
      <dgm:prSet presAssocID="{366057A5-83B2-4C8D-B496-0B2DFCB4BD52}" presName="parTx4" presStyleLbl="node1" presStyleIdx="3" presStyleCnt="5"/>
      <dgm:spPr/>
    </dgm:pt>
    <dgm:pt modelId="{BECDF39C-C59B-469E-9DDD-53EDA69CDD14}" type="pres">
      <dgm:prSet presAssocID="{1D5F6F53-2135-45D3-93AD-6C1756002C40}" presName="picture4" presStyleCnt="0"/>
      <dgm:spPr/>
    </dgm:pt>
    <dgm:pt modelId="{A8FC01AB-DF10-48E0-969A-4F36C7971554}" type="pres">
      <dgm:prSet presAssocID="{1D5F6F53-2135-45D3-93AD-6C1756002C40}" presName="imageRepeatNode" presStyleLbl="fgImgPlace1" presStyleIdx="3" presStyleCnt="5"/>
      <dgm:spPr/>
    </dgm:pt>
    <dgm:pt modelId="{6CFF5F3E-8D83-4BA4-A474-526F5B86F9DC}" type="pres">
      <dgm:prSet presAssocID="{59587B5C-C7AA-4F45-AC81-831415183148}" presName="parTx5" presStyleLbl="node1" presStyleIdx="4" presStyleCnt="5"/>
      <dgm:spPr/>
    </dgm:pt>
    <dgm:pt modelId="{AF23B243-11D2-49B3-81A4-482D8E4AF66E}" type="pres">
      <dgm:prSet presAssocID="{9F6B1FA4-94B4-4376-B795-7CF8CC26A4F8}" presName="picture5" presStyleCnt="0"/>
      <dgm:spPr/>
    </dgm:pt>
    <dgm:pt modelId="{4474EA18-392D-4BC4-9657-6F33E6C66F77}" type="pres">
      <dgm:prSet presAssocID="{9F6B1FA4-94B4-4376-B795-7CF8CC26A4F8}" presName="imageRepeatNode" presStyleLbl="fgImgPlace1" presStyleIdx="4" presStyleCnt="5"/>
      <dgm:spPr/>
    </dgm:pt>
  </dgm:ptLst>
  <dgm:cxnLst>
    <dgm:cxn modelId="{C58D4403-1A2A-4796-B70A-058D12ECFE07}" srcId="{4B7F1FAD-1062-4766-A9C3-434C12430DCF}" destId="{CEA690CD-CC22-4621-B904-E5CCE84E26C5}" srcOrd="2" destOrd="0" parTransId="{1276ADA5-B495-4293-A861-EF25D41AD786}" sibTransId="{554925E6-E145-49E7-B821-F9CB6B3FE722}"/>
    <dgm:cxn modelId="{16F0F51E-81B1-4D78-AD4C-0F9833325B9C}" type="presOf" srcId="{A1F38D38-D3D7-449A-BEBA-9CFF64E50239}" destId="{662545E9-20DB-4529-A2E0-79B2B9D93E40}" srcOrd="0" destOrd="0" presId="urn:microsoft.com/office/officeart/2008/layout/AscendingPictureAccentProcess"/>
    <dgm:cxn modelId="{C928042C-F2D1-4F54-B3B7-F3D65C9B6747}" type="presOf" srcId="{554925E6-E145-49E7-B821-F9CB6B3FE722}" destId="{60E57711-B9BC-4FB3-A0D9-88B973D387A7}" srcOrd="0" destOrd="0" presId="urn:microsoft.com/office/officeart/2008/layout/AscendingPictureAccentProcess"/>
    <dgm:cxn modelId="{83068532-3482-49D4-8DB5-7ED1177AF502}" srcId="{4B7F1FAD-1062-4766-A9C3-434C12430DCF}" destId="{FF6BB81F-A833-4BFD-A3A1-250B5118F2FA}" srcOrd="0" destOrd="0" parTransId="{BC062F84-2371-497D-A30E-894AAC8A8CC8}" sibTransId="{A1F38D38-D3D7-449A-BEBA-9CFF64E50239}"/>
    <dgm:cxn modelId="{C9DE513E-B848-4645-9F2A-084158230F37}" type="presOf" srcId="{FE943497-CB1F-430F-BD38-8E0C91E76884}" destId="{7A03B296-79EB-4E08-AED0-551E493312AC}" srcOrd="0" destOrd="0" presId="urn:microsoft.com/office/officeart/2008/layout/AscendingPictureAccentProcess"/>
    <dgm:cxn modelId="{195EAE4A-E815-4A13-A197-D82B8A4008AE}" type="presOf" srcId="{4B7F1FAD-1062-4766-A9C3-434C12430DCF}" destId="{EDEC49B0-0F5E-498E-B49F-697C6C2BB8B1}" srcOrd="0" destOrd="0" presId="urn:microsoft.com/office/officeart/2008/layout/AscendingPictureAccentProcess"/>
    <dgm:cxn modelId="{31719E6C-6E09-49B2-AEAA-B60B4C222AEE}" type="presOf" srcId="{CEA690CD-CC22-4621-B904-E5CCE84E26C5}" destId="{E04BAEB6-2116-4897-87C4-B253EFD5ADD0}" srcOrd="0" destOrd="0" presId="urn:microsoft.com/office/officeart/2008/layout/AscendingPictureAccentProcess"/>
    <dgm:cxn modelId="{E4464A54-DD94-472C-9154-D413D4D66B73}" type="presOf" srcId="{9F6B1FA4-94B4-4376-B795-7CF8CC26A4F8}" destId="{4474EA18-392D-4BC4-9657-6F33E6C66F77}" srcOrd="0" destOrd="0" presId="urn:microsoft.com/office/officeart/2008/layout/AscendingPictureAccentProcess"/>
    <dgm:cxn modelId="{7B3D4E76-AAEB-4574-9D76-991940751452}" type="presOf" srcId="{59587B5C-C7AA-4F45-AC81-831415183148}" destId="{6CFF5F3E-8D83-4BA4-A474-526F5B86F9DC}" srcOrd="0" destOrd="0" presId="urn:microsoft.com/office/officeart/2008/layout/AscendingPictureAccentProcess"/>
    <dgm:cxn modelId="{8F0A2379-4014-47DA-B782-10263236F1DB}" type="presOf" srcId="{5F4AE04C-EBAD-4F5F-A56C-D8B64D1215D1}" destId="{6BC6148D-D33D-4100-96CE-17392278599B}" srcOrd="0" destOrd="0" presId="urn:microsoft.com/office/officeart/2008/layout/AscendingPictureAccentProcess"/>
    <dgm:cxn modelId="{8EA13BA5-CA6C-433D-94C4-3D02F4A726B3}" srcId="{4B7F1FAD-1062-4766-A9C3-434C12430DCF}" destId="{366057A5-83B2-4C8D-B496-0B2DFCB4BD52}" srcOrd="3" destOrd="0" parTransId="{A9AF902A-49BE-4879-9925-B7128DBE9F54}" sibTransId="{1D5F6F53-2135-45D3-93AD-6C1756002C40}"/>
    <dgm:cxn modelId="{871446AC-A4CA-4153-B009-C66537DD7939}" type="presOf" srcId="{366057A5-83B2-4C8D-B496-0B2DFCB4BD52}" destId="{55F0FBD5-A788-45F9-9AA8-F1079C032608}" srcOrd="0" destOrd="0" presId="urn:microsoft.com/office/officeart/2008/layout/AscendingPictureAccentProcess"/>
    <dgm:cxn modelId="{328606BC-59E9-4BED-83A3-05672FE43969}" srcId="{4B7F1FAD-1062-4766-A9C3-434C12430DCF}" destId="{59587B5C-C7AA-4F45-AC81-831415183148}" srcOrd="4" destOrd="0" parTransId="{C5816DE4-E246-4107-B1BF-0512B85114B7}" sibTransId="{9F6B1FA4-94B4-4376-B795-7CF8CC26A4F8}"/>
    <dgm:cxn modelId="{3E6E37BC-D033-4D97-BF4F-9D673AB7442F}" srcId="{4B7F1FAD-1062-4766-A9C3-434C12430DCF}" destId="{FE943497-CB1F-430F-BD38-8E0C91E76884}" srcOrd="1" destOrd="0" parTransId="{97D6E3ED-3215-4E3C-A949-6862F9C835C8}" sibTransId="{5F4AE04C-EBAD-4F5F-A56C-D8B64D1215D1}"/>
    <dgm:cxn modelId="{26E71DD9-050E-4783-86D2-7892ABB1041A}" type="presOf" srcId="{1D5F6F53-2135-45D3-93AD-6C1756002C40}" destId="{A8FC01AB-DF10-48E0-969A-4F36C7971554}" srcOrd="0" destOrd="0" presId="urn:microsoft.com/office/officeart/2008/layout/AscendingPictureAccentProcess"/>
    <dgm:cxn modelId="{7D7935F4-1E25-4CDB-A12D-BC9C761585DB}" type="presOf" srcId="{FF6BB81F-A833-4BFD-A3A1-250B5118F2FA}" destId="{262C8AB0-A5AD-4333-8C52-FE8A35752620}" srcOrd="0" destOrd="0" presId="urn:microsoft.com/office/officeart/2008/layout/AscendingPictureAccentProcess"/>
    <dgm:cxn modelId="{B530DB19-D8CA-4F22-B514-7699C77238BA}" type="presParOf" srcId="{EDEC49B0-0F5E-498E-B49F-697C6C2BB8B1}" destId="{8EB90B90-30FA-42B1-9666-9BEC977054E1}" srcOrd="0" destOrd="0" presId="urn:microsoft.com/office/officeart/2008/layout/AscendingPictureAccentProcess"/>
    <dgm:cxn modelId="{4F963FED-6D08-4AFE-900D-E93CEB975AD9}" type="presParOf" srcId="{EDEC49B0-0F5E-498E-B49F-697C6C2BB8B1}" destId="{F2986A10-B111-4CC5-9667-3C38D56FC3C7}" srcOrd="1" destOrd="0" presId="urn:microsoft.com/office/officeart/2008/layout/AscendingPictureAccentProcess"/>
    <dgm:cxn modelId="{E55194B9-F947-4151-8105-7EAF97149677}" type="presParOf" srcId="{EDEC49B0-0F5E-498E-B49F-697C6C2BB8B1}" destId="{ABF1812C-4E8D-4FB9-AE4D-100851B16089}" srcOrd="2" destOrd="0" presId="urn:microsoft.com/office/officeart/2008/layout/AscendingPictureAccentProcess"/>
    <dgm:cxn modelId="{73E49CB4-13E6-44B9-8359-D0FF86C98DBD}" type="presParOf" srcId="{EDEC49B0-0F5E-498E-B49F-697C6C2BB8B1}" destId="{2AF57A66-7BC9-4F50-8932-A51A58350672}" srcOrd="3" destOrd="0" presId="urn:microsoft.com/office/officeart/2008/layout/AscendingPictureAccentProcess"/>
    <dgm:cxn modelId="{1EC150E5-7D58-41A0-A50A-9E7E5074A47C}" type="presParOf" srcId="{EDEC49B0-0F5E-498E-B49F-697C6C2BB8B1}" destId="{AEB8232F-DC33-4B4D-9A6F-0F8DF623FB4F}" srcOrd="4" destOrd="0" presId="urn:microsoft.com/office/officeart/2008/layout/AscendingPictureAccentProcess"/>
    <dgm:cxn modelId="{2661D2FC-2451-4750-90C0-CAE7C6B2336D}" type="presParOf" srcId="{EDEC49B0-0F5E-498E-B49F-697C6C2BB8B1}" destId="{C748DB6B-5517-432E-ABDA-96E00A459176}" srcOrd="5" destOrd="0" presId="urn:microsoft.com/office/officeart/2008/layout/AscendingPictureAccentProcess"/>
    <dgm:cxn modelId="{CD3412EE-3727-4E8E-807E-DC1856EEF9DF}" type="presParOf" srcId="{EDEC49B0-0F5E-498E-B49F-697C6C2BB8B1}" destId="{5711B731-7BA1-4E75-AEDB-1B6CA3E82026}" srcOrd="6" destOrd="0" presId="urn:microsoft.com/office/officeart/2008/layout/AscendingPictureAccentProcess"/>
    <dgm:cxn modelId="{F086CD59-A372-4AD8-BA8E-389EED369C0A}" type="presParOf" srcId="{EDEC49B0-0F5E-498E-B49F-697C6C2BB8B1}" destId="{28FB6CAF-92B2-4C60-9B24-296D1B49146B}" srcOrd="7" destOrd="0" presId="urn:microsoft.com/office/officeart/2008/layout/AscendingPictureAccentProcess"/>
    <dgm:cxn modelId="{904F4120-58DE-4960-B040-E9CE45463567}" type="presParOf" srcId="{EDEC49B0-0F5E-498E-B49F-697C6C2BB8B1}" destId="{4259898C-419D-46CB-B30D-378171317620}" srcOrd="8" destOrd="0" presId="urn:microsoft.com/office/officeart/2008/layout/AscendingPictureAccentProcess"/>
    <dgm:cxn modelId="{C864FB51-8A58-45D4-B7A6-726E9F1333BF}" type="presParOf" srcId="{EDEC49B0-0F5E-498E-B49F-697C6C2BB8B1}" destId="{52E6204E-E3F5-4C8E-8F81-EC0FBCAA032D}" srcOrd="9" destOrd="0" presId="urn:microsoft.com/office/officeart/2008/layout/AscendingPictureAccentProcess"/>
    <dgm:cxn modelId="{05768994-9921-434E-A615-70FAC93C03B5}" type="presParOf" srcId="{EDEC49B0-0F5E-498E-B49F-697C6C2BB8B1}" destId="{031E30A4-26B3-4617-A600-7200E98806EA}" srcOrd="10" destOrd="0" presId="urn:microsoft.com/office/officeart/2008/layout/AscendingPictureAccentProcess"/>
    <dgm:cxn modelId="{26948CE9-1D2B-46B3-ADEA-041F58E0A947}" type="presParOf" srcId="{EDEC49B0-0F5E-498E-B49F-697C6C2BB8B1}" destId="{8A13F501-C9CB-4748-890D-71E2AC65FDCB}" srcOrd="11" destOrd="0" presId="urn:microsoft.com/office/officeart/2008/layout/AscendingPictureAccentProcess"/>
    <dgm:cxn modelId="{5CC18BE5-112F-4716-B6F4-821510E9C6DE}" type="presParOf" srcId="{EDEC49B0-0F5E-498E-B49F-697C6C2BB8B1}" destId="{E83BF8D5-4BA8-4FC5-B59C-E9E3B73F178F}" srcOrd="12" destOrd="0" presId="urn:microsoft.com/office/officeart/2008/layout/AscendingPictureAccentProcess"/>
    <dgm:cxn modelId="{9A6A8941-1E0A-423D-A811-9BFB6BCFDAD4}" type="presParOf" srcId="{EDEC49B0-0F5E-498E-B49F-697C6C2BB8B1}" destId="{07AEDB8C-72DE-49CE-9D25-9D768EC429E4}" srcOrd="13" destOrd="0" presId="urn:microsoft.com/office/officeart/2008/layout/AscendingPictureAccentProcess"/>
    <dgm:cxn modelId="{B278B78B-7778-4468-8F61-64E6AD9946BF}" type="presParOf" srcId="{EDEC49B0-0F5E-498E-B49F-697C6C2BB8B1}" destId="{26D064FD-EB91-4754-8797-307F409D5416}" srcOrd="14" destOrd="0" presId="urn:microsoft.com/office/officeart/2008/layout/AscendingPictureAccentProcess"/>
    <dgm:cxn modelId="{8BFC09C6-17A4-4808-92B5-1EC546296D64}" type="presParOf" srcId="{EDEC49B0-0F5E-498E-B49F-697C6C2BB8B1}" destId="{262C8AB0-A5AD-4333-8C52-FE8A35752620}" srcOrd="15" destOrd="0" presId="urn:microsoft.com/office/officeart/2008/layout/AscendingPictureAccentProcess"/>
    <dgm:cxn modelId="{E33C389F-DB89-47FC-AEAB-304C2839A660}" type="presParOf" srcId="{EDEC49B0-0F5E-498E-B49F-697C6C2BB8B1}" destId="{53ADB35B-0C04-4CF1-A5D7-072B88C49128}" srcOrd="16" destOrd="0" presId="urn:microsoft.com/office/officeart/2008/layout/AscendingPictureAccentProcess"/>
    <dgm:cxn modelId="{2EEBEDCE-3F1C-47F2-94B2-CF704DE1A369}" type="presParOf" srcId="{53ADB35B-0C04-4CF1-A5D7-072B88C49128}" destId="{662545E9-20DB-4529-A2E0-79B2B9D93E40}" srcOrd="0" destOrd="0" presId="urn:microsoft.com/office/officeart/2008/layout/AscendingPictureAccentProcess"/>
    <dgm:cxn modelId="{019AFDDD-8794-4EA7-B0D2-327624892439}" type="presParOf" srcId="{EDEC49B0-0F5E-498E-B49F-697C6C2BB8B1}" destId="{7A03B296-79EB-4E08-AED0-551E493312AC}" srcOrd="17" destOrd="0" presId="urn:microsoft.com/office/officeart/2008/layout/AscendingPictureAccentProcess"/>
    <dgm:cxn modelId="{C9F7AF60-FC08-48EE-95A6-C7CF9A2A4C43}" type="presParOf" srcId="{EDEC49B0-0F5E-498E-B49F-697C6C2BB8B1}" destId="{956C7986-48D0-4834-B068-87A0C70CFE68}" srcOrd="18" destOrd="0" presId="urn:microsoft.com/office/officeart/2008/layout/AscendingPictureAccentProcess"/>
    <dgm:cxn modelId="{E8143BDF-C771-4AA8-9A64-F923A6AAAEF6}" type="presParOf" srcId="{956C7986-48D0-4834-B068-87A0C70CFE68}" destId="{6BC6148D-D33D-4100-96CE-17392278599B}" srcOrd="0" destOrd="0" presId="urn:microsoft.com/office/officeart/2008/layout/AscendingPictureAccentProcess"/>
    <dgm:cxn modelId="{073B7F10-40B8-4977-9EAA-042E90763237}" type="presParOf" srcId="{EDEC49B0-0F5E-498E-B49F-697C6C2BB8B1}" destId="{E04BAEB6-2116-4897-87C4-B253EFD5ADD0}" srcOrd="19" destOrd="0" presId="urn:microsoft.com/office/officeart/2008/layout/AscendingPictureAccentProcess"/>
    <dgm:cxn modelId="{7EFE328F-CB40-4B1A-A585-31EF379A4005}" type="presParOf" srcId="{EDEC49B0-0F5E-498E-B49F-697C6C2BB8B1}" destId="{82AB2795-CA13-405D-A5AF-42A9283BFF47}" srcOrd="20" destOrd="0" presId="urn:microsoft.com/office/officeart/2008/layout/AscendingPictureAccentProcess"/>
    <dgm:cxn modelId="{173CEA8A-F0AC-4FD0-B78B-B854A8A9BF6D}" type="presParOf" srcId="{82AB2795-CA13-405D-A5AF-42A9283BFF47}" destId="{60E57711-B9BC-4FB3-A0D9-88B973D387A7}" srcOrd="0" destOrd="0" presId="urn:microsoft.com/office/officeart/2008/layout/AscendingPictureAccentProcess"/>
    <dgm:cxn modelId="{A04C2147-248E-42DF-B3F8-1963EF7B2686}" type="presParOf" srcId="{EDEC49B0-0F5E-498E-B49F-697C6C2BB8B1}" destId="{55F0FBD5-A788-45F9-9AA8-F1079C032608}" srcOrd="21" destOrd="0" presId="urn:microsoft.com/office/officeart/2008/layout/AscendingPictureAccentProcess"/>
    <dgm:cxn modelId="{F91C7A63-4002-41EF-9E39-ECF948CB1A5F}" type="presParOf" srcId="{EDEC49B0-0F5E-498E-B49F-697C6C2BB8B1}" destId="{BECDF39C-C59B-469E-9DDD-53EDA69CDD14}" srcOrd="22" destOrd="0" presId="urn:microsoft.com/office/officeart/2008/layout/AscendingPictureAccentProcess"/>
    <dgm:cxn modelId="{1084304A-9CA7-41AE-BBB6-F03B6DD64407}" type="presParOf" srcId="{BECDF39C-C59B-469E-9DDD-53EDA69CDD14}" destId="{A8FC01AB-DF10-48E0-969A-4F36C7971554}" srcOrd="0" destOrd="0" presId="urn:microsoft.com/office/officeart/2008/layout/AscendingPictureAccentProcess"/>
    <dgm:cxn modelId="{7E63F051-4B0E-4E0F-A74B-820F32B65D28}" type="presParOf" srcId="{EDEC49B0-0F5E-498E-B49F-697C6C2BB8B1}" destId="{6CFF5F3E-8D83-4BA4-A474-526F5B86F9DC}" srcOrd="23" destOrd="0" presId="urn:microsoft.com/office/officeart/2008/layout/AscendingPictureAccentProcess"/>
    <dgm:cxn modelId="{F538F546-9281-4049-BEB4-52D5D7EC4269}" type="presParOf" srcId="{EDEC49B0-0F5E-498E-B49F-697C6C2BB8B1}" destId="{AF23B243-11D2-49B3-81A4-482D8E4AF66E}" srcOrd="24" destOrd="0" presId="urn:microsoft.com/office/officeart/2008/layout/AscendingPictureAccentProcess"/>
    <dgm:cxn modelId="{B7798A44-9DC7-4E16-B8CE-C2A1F1798B76}" type="presParOf" srcId="{AF23B243-11D2-49B3-81A4-482D8E4AF66E}" destId="{4474EA18-392D-4BC4-9657-6F33E6C66F77}"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5AD940-8744-469A-A076-527557D4BD6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IE"/>
        </a:p>
      </dgm:t>
    </dgm:pt>
    <dgm:pt modelId="{B59C6953-CADF-4C1A-8AA5-991467E51297}">
      <dgm:prSet phldrT="[Text]"/>
      <dgm:spPr>
        <a:solidFill>
          <a:schemeClr val="accent6">
            <a:lumMod val="40000"/>
            <a:lumOff val="60000"/>
          </a:schemeClr>
        </a:solidFill>
      </dgm:spPr>
      <dgm:t>
        <a:bodyPr/>
        <a:lstStyle/>
        <a:p>
          <a:r>
            <a:rPr lang="en-IE" dirty="0"/>
            <a:t>What is it?</a:t>
          </a:r>
        </a:p>
      </dgm:t>
    </dgm:pt>
    <dgm:pt modelId="{BAA5A56E-C6D3-4E30-9EA1-EC878C99A06D}" type="parTrans" cxnId="{4FEFA4EC-DAE0-4990-A7DC-3DD284730C9D}">
      <dgm:prSet/>
      <dgm:spPr/>
      <dgm:t>
        <a:bodyPr/>
        <a:lstStyle/>
        <a:p>
          <a:endParaRPr lang="en-IE"/>
        </a:p>
      </dgm:t>
    </dgm:pt>
    <dgm:pt modelId="{A393DCC5-BB43-4ECA-97D8-4B3847B7AE90}" type="sibTrans" cxnId="{4FEFA4EC-DAE0-4990-A7DC-3DD284730C9D}">
      <dgm:prSet/>
      <dgm:spPr/>
      <dgm:t>
        <a:bodyPr/>
        <a:lstStyle/>
        <a:p>
          <a:endParaRPr lang="en-IE"/>
        </a:p>
      </dgm:t>
    </dgm:pt>
    <dgm:pt modelId="{096DE5FE-A385-4C9F-BDD8-5AC60B06A273}">
      <dgm:prSet phldrT="[Text]"/>
      <dgm:spPr/>
      <dgm:t>
        <a:bodyPr/>
        <a:lstStyle/>
        <a:p>
          <a:r>
            <a:rPr lang="en-IE" dirty="0"/>
            <a:t>Voucher of €5,000/50% cost towards digital transformation Software</a:t>
          </a:r>
        </a:p>
        <a:p>
          <a:r>
            <a:rPr lang="en-IE" dirty="0"/>
            <a:t>Training &amp; Configuration covered</a:t>
          </a:r>
        </a:p>
        <a:p>
          <a:r>
            <a:rPr lang="en-IE" b="1" dirty="0"/>
            <a:t>&lt; 50% of the overall project cost</a:t>
          </a:r>
          <a:endParaRPr lang="en-IE" dirty="0"/>
        </a:p>
      </dgm:t>
    </dgm:pt>
    <dgm:pt modelId="{89489DC3-3CE3-4BB4-89E9-651112285AB4}" type="parTrans" cxnId="{D13D1E5D-5D42-4366-9EE0-33AF66EA0E2D}">
      <dgm:prSet/>
      <dgm:spPr/>
      <dgm:t>
        <a:bodyPr/>
        <a:lstStyle/>
        <a:p>
          <a:endParaRPr lang="en-IE"/>
        </a:p>
      </dgm:t>
    </dgm:pt>
    <dgm:pt modelId="{422BF884-651B-45E5-8243-B442EE7EC118}" type="sibTrans" cxnId="{D13D1E5D-5D42-4366-9EE0-33AF66EA0E2D}">
      <dgm:prSet/>
      <dgm:spPr/>
      <dgm:t>
        <a:bodyPr/>
        <a:lstStyle/>
        <a:p>
          <a:endParaRPr lang="en-IE"/>
        </a:p>
      </dgm:t>
    </dgm:pt>
    <dgm:pt modelId="{4EBB3931-E368-482C-ADAC-AB0B209399E7}">
      <dgm:prSet phldrT="[Text]" custT="1"/>
      <dgm:spPr/>
      <dgm:t>
        <a:bodyPr/>
        <a:lstStyle/>
        <a:p>
          <a:r>
            <a:rPr lang="en-IE" sz="1500" b="1" kern="1200" dirty="0">
              <a:solidFill>
                <a:prstClr val="white"/>
              </a:solidFill>
              <a:latin typeface="Calibri" panose="020F0502020204030204"/>
              <a:ea typeface="+mn-ea"/>
              <a:cs typeface="+mn-cs"/>
            </a:rPr>
            <a:t>Boost Efficiencies </a:t>
          </a:r>
        </a:p>
        <a:p>
          <a:r>
            <a:rPr lang="en-IE" sz="1500" b="1" kern="1200" dirty="0">
              <a:solidFill>
                <a:prstClr val="white"/>
              </a:solidFill>
              <a:latin typeface="Calibri" panose="020F0502020204030204"/>
              <a:ea typeface="+mn-ea"/>
              <a:cs typeface="+mn-cs"/>
            </a:rPr>
            <a:t>Enhance productivity</a:t>
          </a:r>
        </a:p>
        <a:p>
          <a:r>
            <a:rPr lang="en-IE" sz="1500" b="1" kern="1200" dirty="0">
              <a:solidFill>
                <a:prstClr val="white"/>
              </a:solidFill>
              <a:latin typeface="Calibri" panose="020F0502020204030204"/>
              <a:ea typeface="+mn-ea"/>
              <a:cs typeface="+mn-cs"/>
            </a:rPr>
            <a:t>Expand Customer Reach</a:t>
          </a:r>
        </a:p>
        <a:p>
          <a:r>
            <a:rPr lang="en-IE" sz="1500" b="1" kern="1200" dirty="0">
              <a:solidFill>
                <a:prstClr val="white"/>
              </a:solidFill>
              <a:latin typeface="Calibri" panose="020F0502020204030204"/>
              <a:ea typeface="+mn-ea"/>
              <a:cs typeface="+mn-cs"/>
            </a:rPr>
            <a:t>Stay Competitive – Bridge the Digital Gap </a:t>
          </a:r>
          <a:endParaRPr lang="en-IE" sz="1500" b="1" kern="1200" dirty="0"/>
        </a:p>
      </dgm:t>
    </dgm:pt>
    <dgm:pt modelId="{CB2A34DD-F595-424E-8CD0-257D084BE285}" type="parTrans" cxnId="{7A8DF37A-8F78-4D73-A386-66AB35DF4EC1}">
      <dgm:prSet/>
      <dgm:spPr/>
      <dgm:t>
        <a:bodyPr/>
        <a:lstStyle/>
        <a:p>
          <a:endParaRPr lang="en-IE"/>
        </a:p>
      </dgm:t>
    </dgm:pt>
    <dgm:pt modelId="{B2114AFD-3613-42C1-BCD8-9E60975223BD}" type="sibTrans" cxnId="{7A8DF37A-8F78-4D73-A386-66AB35DF4EC1}">
      <dgm:prSet/>
      <dgm:spPr/>
      <dgm:t>
        <a:bodyPr/>
        <a:lstStyle/>
        <a:p>
          <a:endParaRPr lang="en-IE"/>
        </a:p>
      </dgm:t>
    </dgm:pt>
    <dgm:pt modelId="{F64DAB72-C59E-416F-9BC9-8FE93FBB7FAC}">
      <dgm:prSet phldrT="[Text]"/>
      <dgm:spPr>
        <a:solidFill>
          <a:schemeClr val="accent6">
            <a:lumMod val="40000"/>
            <a:lumOff val="60000"/>
          </a:schemeClr>
        </a:solidFill>
      </dgm:spPr>
      <dgm:t>
        <a:bodyPr/>
        <a:lstStyle/>
        <a:p>
          <a:r>
            <a:rPr lang="en-IE" dirty="0"/>
            <a:t>Who is it for? </a:t>
          </a:r>
        </a:p>
      </dgm:t>
    </dgm:pt>
    <dgm:pt modelId="{C74065FF-B344-41B1-919F-D6958CB03E33}" type="parTrans" cxnId="{E57101B4-F695-4733-B9F8-C040B1285F66}">
      <dgm:prSet/>
      <dgm:spPr/>
      <dgm:t>
        <a:bodyPr/>
        <a:lstStyle/>
        <a:p>
          <a:endParaRPr lang="en-IE"/>
        </a:p>
      </dgm:t>
    </dgm:pt>
    <dgm:pt modelId="{4C8BDCDF-C146-4130-986F-99DB969C8071}" type="sibTrans" cxnId="{E57101B4-F695-4733-B9F8-C040B1285F66}">
      <dgm:prSet/>
      <dgm:spPr/>
      <dgm:t>
        <a:bodyPr/>
        <a:lstStyle/>
        <a:p>
          <a:endParaRPr lang="en-IE"/>
        </a:p>
      </dgm:t>
    </dgm:pt>
    <dgm:pt modelId="{942BA62B-F853-4A59-8291-C941A7F7A024}">
      <dgm:prSet phldrT="[Text]"/>
      <dgm:spPr/>
      <dgm:t>
        <a:bodyPr/>
        <a:lstStyle/>
        <a:p>
          <a:r>
            <a:rPr lang="en-IE" dirty="0"/>
            <a:t>Any Business up to 50 employees</a:t>
          </a:r>
        </a:p>
      </dgm:t>
    </dgm:pt>
    <dgm:pt modelId="{F077692A-6E78-4E60-B367-F0EFF068DFDA}" type="parTrans" cxnId="{54E70894-E91E-46C4-84FC-66F3648541EF}">
      <dgm:prSet/>
      <dgm:spPr/>
      <dgm:t>
        <a:bodyPr/>
        <a:lstStyle/>
        <a:p>
          <a:endParaRPr lang="en-IE"/>
        </a:p>
      </dgm:t>
    </dgm:pt>
    <dgm:pt modelId="{76659E67-E017-4DB8-B0DC-A390DF497C14}" type="sibTrans" cxnId="{54E70894-E91E-46C4-84FC-66F3648541EF}">
      <dgm:prSet/>
      <dgm:spPr/>
      <dgm:t>
        <a:bodyPr/>
        <a:lstStyle/>
        <a:p>
          <a:endParaRPr lang="en-IE"/>
        </a:p>
      </dgm:t>
    </dgm:pt>
    <dgm:pt modelId="{26821DFC-4FEA-4CF3-80EF-E368F6CE39B4}">
      <dgm:prSet phldrT="[Text]"/>
      <dgm:spPr/>
      <dgm:t>
        <a:bodyPr/>
        <a:lstStyle/>
        <a:p>
          <a:r>
            <a:rPr lang="en-US" b="0" i="0" dirty="0"/>
            <a:t>Those who have completed a </a:t>
          </a:r>
          <a:r>
            <a:rPr lang="en-US" b="1" i="0" dirty="0"/>
            <a:t>Digital for Business</a:t>
          </a:r>
          <a:r>
            <a:rPr lang="en-US" b="0" i="0" dirty="0"/>
            <a:t> Project within the previous two years</a:t>
          </a:r>
          <a:r>
            <a:rPr lang="en-IE" dirty="0"/>
            <a:t> </a:t>
          </a:r>
        </a:p>
      </dgm:t>
    </dgm:pt>
    <dgm:pt modelId="{336289CE-3A47-48A2-98F2-ECF42BF38547}" type="parTrans" cxnId="{037FAAE8-70F4-485A-BEF6-B8736EB3BA18}">
      <dgm:prSet/>
      <dgm:spPr/>
      <dgm:t>
        <a:bodyPr/>
        <a:lstStyle/>
        <a:p>
          <a:endParaRPr lang="en-IE"/>
        </a:p>
      </dgm:t>
    </dgm:pt>
    <dgm:pt modelId="{DD83AFB0-22D2-4931-BE3C-2FF0D5865BB5}" type="sibTrans" cxnId="{037FAAE8-70F4-485A-BEF6-B8736EB3BA18}">
      <dgm:prSet/>
      <dgm:spPr/>
      <dgm:t>
        <a:bodyPr/>
        <a:lstStyle/>
        <a:p>
          <a:endParaRPr lang="en-IE"/>
        </a:p>
      </dgm:t>
    </dgm:pt>
    <dgm:pt modelId="{92FF6FDE-4E92-4BAF-9D5D-E8FC02593AC2}">
      <dgm:prSet phldrT="[Text]"/>
      <dgm:spPr>
        <a:solidFill>
          <a:schemeClr val="accent6">
            <a:lumMod val="40000"/>
            <a:lumOff val="60000"/>
          </a:schemeClr>
        </a:solidFill>
      </dgm:spPr>
      <dgm:t>
        <a:bodyPr/>
        <a:lstStyle/>
        <a:p>
          <a:r>
            <a:rPr lang="en-IE" dirty="0"/>
            <a:t>How to Apply?</a:t>
          </a:r>
        </a:p>
      </dgm:t>
    </dgm:pt>
    <dgm:pt modelId="{D1FC1181-AFE0-4693-8F09-20B4918346CE}" type="parTrans" cxnId="{E82CF264-5149-415F-818A-BEA77AAEB352}">
      <dgm:prSet/>
      <dgm:spPr/>
      <dgm:t>
        <a:bodyPr/>
        <a:lstStyle/>
        <a:p>
          <a:endParaRPr lang="en-IE"/>
        </a:p>
      </dgm:t>
    </dgm:pt>
    <dgm:pt modelId="{C8DE65D9-AF1B-48CD-8549-85116B796000}" type="sibTrans" cxnId="{E82CF264-5149-415F-818A-BEA77AAEB352}">
      <dgm:prSet/>
      <dgm:spPr/>
      <dgm:t>
        <a:bodyPr/>
        <a:lstStyle/>
        <a:p>
          <a:endParaRPr lang="en-IE"/>
        </a:p>
      </dgm:t>
    </dgm:pt>
    <dgm:pt modelId="{1065A198-51B1-4B04-B82E-EC199ED53774}">
      <dgm:prSet/>
      <dgm:spPr/>
      <dgm:t>
        <a:bodyPr/>
        <a:lstStyle/>
        <a:p>
          <a:r>
            <a:rPr lang="en-IE" dirty="0"/>
            <a:t>Business must be trading more than 6 months </a:t>
          </a:r>
        </a:p>
        <a:p>
          <a:r>
            <a:rPr lang="en-IE" dirty="0"/>
            <a:t>Not a client of EI or IDA</a:t>
          </a:r>
        </a:p>
      </dgm:t>
    </dgm:pt>
    <dgm:pt modelId="{FFEE5FF0-55D1-4265-B31C-52D0E147A7D2}" type="parTrans" cxnId="{1C19E333-06A4-4D00-92C4-9F70C7FA326A}">
      <dgm:prSet/>
      <dgm:spPr/>
      <dgm:t>
        <a:bodyPr/>
        <a:lstStyle/>
        <a:p>
          <a:endParaRPr lang="en-IE"/>
        </a:p>
      </dgm:t>
    </dgm:pt>
    <dgm:pt modelId="{26E59140-12F3-450C-8C10-A2C22AEE169A}" type="sibTrans" cxnId="{1C19E333-06A4-4D00-92C4-9F70C7FA326A}">
      <dgm:prSet/>
      <dgm:spPr/>
      <dgm:t>
        <a:bodyPr/>
        <a:lstStyle/>
        <a:p>
          <a:endParaRPr lang="en-IE"/>
        </a:p>
      </dgm:t>
    </dgm:pt>
    <dgm:pt modelId="{EF75F012-28B3-4163-9605-F7A3F96311A0}">
      <dgm:prSet phldrT="[Text]"/>
      <dgm:spPr/>
      <dgm:t>
        <a:bodyPr/>
        <a:lstStyle/>
        <a:p>
          <a:r>
            <a:rPr lang="en-IE" dirty="0"/>
            <a:t>Talk to your LEO representative before commencing any work. </a:t>
          </a:r>
          <a:endParaRPr lang="en-US" dirty="0"/>
        </a:p>
      </dgm:t>
    </dgm:pt>
    <dgm:pt modelId="{751D00A8-3ACB-45DB-99ED-CBC917AFDCBE}" type="parTrans" cxnId="{531F6F75-A03E-49B2-AE35-C7BFEFD6C672}">
      <dgm:prSet/>
      <dgm:spPr/>
    </dgm:pt>
    <dgm:pt modelId="{E90634EC-B6F9-4780-BDBC-B608F76B29A5}" type="sibTrans" cxnId="{531F6F75-A03E-49B2-AE35-C7BFEFD6C672}">
      <dgm:prSet/>
      <dgm:spPr/>
    </dgm:pt>
    <dgm:pt modelId="{CCDABB79-BF97-4B70-A778-9AE4A2F6C42C}">
      <dgm:prSet/>
      <dgm:spPr/>
      <dgm:t>
        <a:bodyPr/>
        <a:lstStyle/>
        <a:p>
          <a:r>
            <a:rPr lang="en-IE"/>
            <a:t>Complete your Digital for Business action plan with an assigned LEO consultant</a:t>
          </a:r>
        </a:p>
      </dgm:t>
    </dgm:pt>
    <dgm:pt modelId="{69928244-8D4C-4518-91BE-BA09852BFEC5}" type="parTrans" cxnId="{7C51D4DE-B791-4DAE-8B46-DDAFA9DB76F4}">
      <dgm:prSet/>
      <dgm:spPr/>
      <dgm:t>
        <a:bodyPr/>
        <a:lstStyle/>
        <a:p>
          <a:endParaRPr lang="en-IE"/>
        </a:p>
      </dgm:t>
    </dgm:pt>
    <dgm:pt modelId="{7943B8FA-C0FA-46CB-B8D4-41849E75C49C}" type="sibTrans" cxnId="{7C51D4DE-B791-4DAE-8B46-DDAFA9DB76F4}">
      <dgm:prSet/>
      <dgm:spPr/>
      <dgm:t>
        <a:bodyPr/>
        <a:lstStyle/>
        <a:p>
          <a:endParaRPr lang="en-IE"/>
        </a:p>
      </dgm:t>
    </dgm:pt>
    <dgm:pt modelId="{14DC8EEC-AB9A-4F09-92B1-DE8B595926AF}" type="pres">
      <dgm:prSet presAssocID="{A25AD940-8744-469A-A076-527557D4BD6B}" presName="theList" presStyleCnt="0">
        <dgm:presLayoutVars>
          <dgm:dir/>
          <dgm:animLvl val="lvl"/>
          <dgm:resizeHandles val="exact"/>
        </dgm:presLayoutVars>
      </dgm:prSet>
      <dgm:spPr/>
    </dgm:pt>
    <dgm:pt modelId="{17A9667D-0F70-4163-8506-53BC0E46AA86}" type="pres">
      <dgm:prSet presAssocID="{B59C6953-CADF-4C1A-8AA5-991467E51297}" presName="compNode" presStyleCnt="0"/>
      <dgm:spPr/>
    </dgm:pt>
    <dgm:pt modelId="{34EEE752-3B7D-46BC-A5A3-F539E923F125}" type="pres">
      <dgm:prSet presAssocID="{B59C6953-CADF-4C1A-8AA5-991467E51297}" presName="aNode" presStyleLbl="bgShp" presStyleIdx="0" presStyleCnt="3"/>
      <dgm:spPr/>
    </dgm:pt>
    <dgm:pt modelId="{4A4E0E15-BD25-4776-A359-67D93E45E4C5}" type="pres">
      <dgm:prSet presAssocID="{B59C6953-CADF-4C1A-8AA5-991467E51297}" presName="textNode" presStyleLbl="bgShp" presStyleIdx="0" presStyleCnt="3"/>
      <dgm:spPr/>
    </dgm:pt>
    <dgm:pt modelId="{00A0D016-1672-4E42-B444-3D4DED8BCF68}" type="pres">
      <dgm:prSet presAssocID="{B59C6953-CADF-4C1A-8AA5-991467E51297}" presName="compChildNode" presStyleCnt="0"/>
      <dgm:spPr/>
    </dgm:pt>
    <dgm:pt modelId="{1356AA46-8CB3-4303-BE67-39938B3F6EA8}" type="pres">
      <dgm:prSet presAssocID="{B59C6953-CADF-4C1A-8AA5-991467E51297}" presName="theInnerList" presStyleCnt="0"/>
      <dgm:spPr/>
    </dgm:pt>
    <dgm:pt modelId="{8DF97724-A011-4D7F-8EDF-2D30A6520CEC}" type="pres">
      <dgm:prSet presAssocID="{096DE5FE-A385-4C9F-BDD8-5AC60B06A273}" presName="childNode" presStyleLbl="node1" presStyleIdx="0" presStyleCnt="7" custLinFactY="-15476" custLinFactNeighborX="536" custLinFactNeighborY="-100000">
        <dgm:presLayoutVars>
          <dgm:bulletEnabled val="1"/>
        </dgm:presLayoutVars>
      </dgm:prSet>
      <dgm:spPr/>
    </dgm:pt>
    <dgm:pt modelId="{44B1953E-1977-4B83-998C-BFAF0223C6D8}" type="pres">
      <dgm:prSet presAssocID="{096DE5FE-A385-4C9F-BDD8-5AC60B06A273}" presName="aSpace2" presStyleCnt="0"/>
      <dgm:spPr/>
    </dgm:pt>
    <dgm:pt modelId="{92CEB897-357D-4B1A-B300-5AB74AF83348}" type="pres">
      <dgm:prSet presAssocID="{4EBB3931-E368-482C-ADAC-AB0B209399E7}" presName="childNode" presStyleLbl="node1" presStyleIdx="1" presStyleCnt="7" custLinFactY="-21753" custLinFactNeighborX="536" custLinFactNeighborY="-100000">
        <dgm:presLayoutVars>
          <dgm:bulletEnabled val="1"/>
        </dgm:presLayoutVars>
      </dgm:prSet>
      <dgm:spPr/>
    </dgm:pt>
    <dgm:pt modelId="{EF86AAE1-E0B3-4DDC-B3DA-6066505F21B1}" type="pres">
      <dgm:prSet presAssocID="{B59C6953-CADF-4C1A-8AA5-991467E51297}" presName="aSpace" presStyleCnt="0"/>
      <dgm:spPr/>
    </dgm:pt>
    <dgm:pt modelId="{A4F1BC54-1C1C-447F-A5A0-396876A1B7D1}" type="pres">
      <dgm:prSet presAssocID="{F64DAB72-C59E-416F-9BC9-8FE93FBB7FAC}" presName="compNode" presStyleCnt="0"/>
      <dgm:spPr/>
    </dgm:pt>
    <dgm:pt modelId="{6E969E9F-F321-4063-841F-A41072C08D22}" type="pres">
      <dgm:prSet presAssocID="{F64DAB72-C59E-416F-9BC9-8FE93FBB7FAC}" presName="aNode" presStyleLbl="bgShp" presStyleIdx="1" presStyleCnt="3"/>
      <dgm:spPr/>
    </dgm:pt>
    <dgm:pt modelId="{5DBFBD97-7021-4023-944C-2ED29B956E3E}" type="pres">
      <dgm:prSet presAssocID="{F64DAB72-C59E-416F-9BC9-8FE93FBB7FAC}" presName="textNode" presStyleLbl="bgShp" presStyleIdx="1" presStyleCnt="3"/>
      <dgm:spPr/>
    </dgm:pt>
    <dgm:pt modelId="{427513CC-4E3F-478F-8B32-F931EECC2B82}" type="pres">
      <dgm:prSet presAssocID="{F64DAB72-C59E-416F-9BC9-8FE93FBB7FAC}" presName="compChildNode" presStyleCnt="0"/>
      <dgm:spPr/>
    </dgm:pt>
    <dgm:pt modelId="{E61BB72B-BC85-4552-8C7D-F3BBF3895084}" type="pres">
      <dgm:prSet presAssocID="{F64DAB72-C59E-416F-9BC9-8FE93FBB7FAC}" presName="theInnerList" presStyleCnt="0"/>
      <dgm:spPr/>
    </dgm:pt>
    <dgm:pt modelId="{5227C6B4-6A1B-4833-9A5E-5CCB0231B7BE}" type="pres">
      <dgm:prSet presAssocID="{942BA62B-F853-4A59-8291-C941A7F7A024}" presName="childNode" presStyleLbl="node1" presStyleIdx="2" presStyleCnt="7">
        <dgm:presLayoutVars>
          <dgm:bulletEnabled val="1"/>
        </dgm:presLayoutVars>
      </dgm:prSet>
      <dgm:spPr/>
    </dgm:pt>
    <dgm:pt modelId="{24CFC550-E161-4491-B05A-5B03559E56B9}" type="pres">
      <dgm:prSet presAssocID="{942BA62B-F853-4A59-8291-C941A7F7A024}" presName="aSpace2" presStyleCnt="0"/>
      <dgm:spPr/>
    </dgm:pt>
    <dgm:pt modelId="{EA1C0B49-584A-43BA-A39E-A5DD44D203D8}" type="pres">
      <dgm:prSet presAssocID="{26821DFC-4FEA-4CF3-80EF-E368F6CE39B4}" presName="childNode" presStyleLbl="node1" presStyleIdx="3" presStyleCnt="7">
        <dgm:presLayoutVars>
          <dgm:bulletEnabled val="1"/>
        </dgm:presLayoutVars>
      </dgm:prSet>
      <dgm:spPr/>
    </dgm:pt>
    <dgm:pt modelId="{CE7A09D4-C626-45C1-924F-A37BD05A1AF2}" type="pres">
      <dgm:prSet presAssocID="{26821DFC-4FEA-4CF3-80EF-E368F6CE39B4}" presName="aSpace2" presStyleCnt="0"/>
      <dgm:spPr/>
    </dgm:pt>
    <dgm:pt modelId="{19C983E3-127B-4406-87F6-44C872DDCA8D}" type="pres">
      <dgm:prSet presAssocID="{1065A198-51B1-4B04-B82E-EC199ED53774}" presName="childNode" presStyleLbl="node1" presStyleIdx="4" presStyleCnt="7">
        <dgm:presLayoutVars>
          <dgm:bulletEnabled val="1"/>
        </dgm:presLayoutVars>
      </dgm:prSet>
      <dgm:spPr/>
    </dgm:pt>
    <dgm:pt modelId="{9D47E84C-6C0B-4862-AA5F-BA09A45BF74D}" type="pres">
      <dgm:prSet presAssocID="{F64DAB72-C59E-416F-9BC9-8FE93FBB7FAC}" presName="aSpace" presStyleCnt="0"/>
      <dgm:spPr/>
    </dgm:pt>
    <dgm:pt modelId="{20B3C12F-2C71-4569-809B-79B57D6791A8}" type="pres">
      <dgm:prSet presAssocID="{92FF6FDE-4E92-4BAF-9D5D-E8FC02593AC2}" presName="compNode" presStyleCnt="0"/>
      <dgm:spPr/>
    </dgm:pt>
    <dgm:pt modelId="{4CDF389D-2F7C-41C9-A253-47DDD83BD32A}" type="pres">
      <dgm:prSet presAssocID="{92FF6FDE-4E92-4BAF-9D5D-E8FC02593AC2}" presName="aNode" presStyleLbl="bgShp" presStyleIdx="2" presStyleCnt="3"/>
      <dgm:spPr/>
    </dgm:pt>
    <dgm:pt modelId="{8676E899-B0FD-4481-BD83-C787DE2E6D3E}" type="pres">
      <dgm:prSet presAssocID="{92FF6FDE-4E92-4BAF-9D5D-E8FC02593AC2}" presName="textNode" presStyleLbl="bgShp" presStyleIdx="2" presStyleCnt="3"/>
      <dgm:spPr/>
    </dgm:pt>
    <dgm:pt modelId="{CE3343C1-764C-479F-B1B9-42488FF9792C}" type="pres">
      <dgm:prSet presAssocID="{92FF6FDE-4E92-4BAF-9D5D-E8FC02593AC2}" presName="compChildNode" presStyleCnt="0"/>
      <dgm:spPr/>
    </dgm:pt>
    <dgm:pt modelId="{DE42E2EF-A878-4FBD-A871-1D3C533349D3}" type="pres">
      <dgm:prSet presAssocID="{92FF6FDE-4E92-4BAF-9D5D-E8FC02593AC2}" presName="theInnerList" presStyleCnt="0"/>
      <dgm:spPr/>
    </dgm:pt>
    <dgm:pt modelId="{20B26E21-3B85-47B5-B2A3-3FCFFE1EBF14}" type="pres">
      <dgm:prSet presAssocID="{CCDABB79-BF97-4B70-A778-9AE4A2F6C42C}" presName="childNode" presStyleLbl="node1" presStyleIdx="5" presStyleCnt="7">
        <dgm:presLayoutVars>
          <dgm:bulletEnabled val="1"/>
        </dgm:presLayoutVars>
      </dgm:prSet>
      <dgm:spPr/>
    </dgm:pt>
    <dgm:pt modelId="{1CFB8A33-2382-4D52-8519-F66E04E78358}" type="pres">
      <dgm:prSet presAssocID="{CCDABB79-BF97-4B70-A778-9AE4A2F6C42C}" presName="aSpace2" presStyleCnt="0"/>
      <dgm:spPr/>
    </dgm:pt>
    <dgm:pt modelId="{F68847DD-3FF3-4694-9306-F257FA3368FD}" type="pres">
      <dgm:prSet presAssocID="{EF75F012-28B3-4163-9605-F7A3F96311A0}" presName="childNode" presStyleLbl="node1" presStyleIdx="6" presStyleCnt="7">
        <dgm:presLayoutVars>
          <dgm:bulletEnabled val="1"/>
        </dgm:presLayoutVars>
      </dgm:prSet>
      <dgm:spPr/>
    </dgm:pt>
  </dgm:ptLst>
  <dgm:cxnLst>
    <dgm:cxn modelId="{322B9C13-5AA5-4AF1-B4F9-5B1CFB887E58}" type="presOf" srcId="{EF75F012-28B3-4163-9605-F7A3F96311A0}" destId="{F68847DD-3FF3-4694-9306-F257FA3368FD}" srcOrd="0" destOrd="0" presId="urn:microsoft.com/office/officeart/2005/8/layout/lProcess2"/>
    <dgm:cxn modelId="{1C19E333-06A4-4D00-92C4-9F70C7FA326A}" srcId="{F64DAB72-C59E-416F-9BC9-8FE93FBB7FAC}" destId="{1065A198-51B1-4B04-B82E-EC199ED53774}" srcOrd="2" destOrd="0" parTransId="{FFEE5FF0-55D1-4265-B31C-52D0E147A7D2}" sibTransId="{26E59140-12F3-450C-8C10-A2C22AEE169A}"/>
    <dgm:cxn modelId="{17701837-E814-4F06-8793-3C173D5C8331}" type="presOf" srcId="{B59C6953-CADF-4C1A-8AA5-991467E51297}" destId="{34EEE752-3B7D-46BC-A5A3-F539E923F125}" srcOrd="0" destOrd="0" presId="urn:microsoft.com/office/officeart/2005/8/layout/lProcess2"/>
    <dgm:cxn modelId="{D13D1E5D-5D42-4366-9EE0-33AF66EA0E2D}" srcId="{B59C6953-CADF-4C1A-8AA5-991467E51297}" destId="{096DE5FE-A385-4C9F-BDD8-5AC60B06A273}" srcOrd="0" destOrd="0" parTransId="{89489DC3-3CE3-4BB4-89E9-651112285AB4}" sibTransId="{422BF884-651B-45E5-8243-B442EE7EC118}"/>
    <dgm:cxn modelId="{E82CF264-5149-415F-818A-BEA77AAEB352}" srcId="{A25AD940-8744-469A-A076-527557D4BD6B}" destId="{92FF6FDE-4E92-4BAF-9D5D-E8FC02593AC2}" srcOrd="2" destOrd="0" parTransId="{D1FC1181-AFE0-4693-8F09-20B4918346CE}" sibTransId="{C8DE65D9-AF1B-48CD-8549-85116B796000}"/>
    <dgm:cxn modelId="{75D56B4F-2D0E-427E-8CE4-8B9C2345E892}" type="presOf" srcId="{CCDABB79-BF97-4B70-A778-9AE4A2F6C42C}" destId="{20B26E21-3B85-47B5-B2A3-3FCFFE1EBF14}" srcOrd="0" destOrd="0" presId="urn:microsoft.com/office/officeart/2005/8/layout/lProcess2"/>
    <dgm:cxn modelId="{E63C3E74-8FC6-4EB5-8ED1-ED9402BD1511}" type="presOf" srcId="{F64DAB72-C59E-416F-9BC9-8FE93FBB7FAC}" destId="{5DBFBD97-7021-4023-944C-2ED29B956E3E}" srcOrd="1" destOrd="0" presId="urn:microsoft.com/office/officeart/2005/8/layout/lProcess2"/>
    <dgm:cxn modelId="{531F6F75-A03E-49B2-AE35-C7BFEFD6C672}" srcId="{92FF6FDE-4E92-4BAF-9D5D-E8FC02593AC2}" destId="{EF75F012-28B3-4163-9605-F7A3F96311A0}" srcOrd="1" destOrd="0" parTransId="{751D00A8-3ACB-45DB-99ED-CBC917AFDCBE}" sibTransId="{E90634EC-B6F9-4780-BDBC-B608F76B29A5}"/>
    <dgm:cxn modelId="{7A8DF37A-8F78-4D73-A386-66AB35DF4EC1}" srcId="{B59C6953-CADF-4C1A-8AA5-991467E51297}" destId="{4EBB3931-E368-482C-ADAC-AB0B209399E7}" srcOrd="1" destOrd="0" parTransId="{CB2A34DD-F595-424E-8CD0-257D084BE285}" sibTransId="{B2114AFD-3613-42C1-BCD8-9E60975223BD}"/>
    <dgm:cxn modelId="{76EE987D-EF7C-4DEE-9DDD-23253C8170F7}" type="presOf" srcId="{92FF6FDE-4E92-4BAF-9D5D-E8FC02593AC2}" destId="{4CDF389D-2F7C-41C9-A253-47DDD83BD32A}" srcOrd="0" destOrd="0" presId="urn:microsoft.com/office/officeart/2005/8/layout/lProcess2"/>
    <dgm:cxn modelId="{781D0D89-9639-4080-BA64-309EBFC99E8A}" type="presOf" srcId="{F64DAB72-C59E-416F-9BC9-8FE93FBB7FAC}" destId="{6E969E9F-F321-4063-841F-A41072C08D22}" srcOrd="0" destOrd="0" presId="urn:microsoft.com/office/officeart/2005/8/layout/lProcess2"/>
    <dgm:cxn modelId="{54E70894-E91E-46C4-84FC-66F3648541EF}" srcId="{F64DAB72-C59E-416F-9BC9-8FE93FBB7FAC}" destId="{942BA62B-F853-4A59-8291-C941A7F7A024}" srcOrd="0" destOrd="0" parTransId="{F077692A-6E78-4E60-B367-F0EFF068DFDA}" sibTransId="{76659E67-E017-4DB8-B0DC-A390DF497C14}"/>
    <dgm:cxn modelId="{079B0CA2-5726-483F-A569-7A803237E706}" type="presOf" srcId="{92FF6FDE-4E92-4BAF-9D5D-E8FC02593AC2}" destId="{8676E899-B0FD-4481-BD83-C787DE2E6D3E}" srcOrd="1" destOrd="0" presId="urn:microsoft.com/office/officeart/2005/8/layout/lProcess2"/>
    <dgm:cxn modelId="{5349ADA6-3748-4F55-9CC6-96A5E2F90B98}" type="presOf" srcId="{A25AD940-8744-469A-A076-527557D4BD6B}" destId="{14DC8EEC-AB9A-4F09-92B1-DE8B595926AF}" srcOrd="0" destOrd="0" presId="urn:microsoft.com/office/officeart/2005/8/layout/lProcess2"/>
    <dgm:cxn modelId="{E57101B4-F695-4733-B9F8-C040B1285F66}" srcId="{A25AD940-8744-469A-A076-527557D4BD6B}" destId="{F64DAB72-C59E-416F-9BC9-8FE93FBB7FAC}" srcOrd="1" destOrd="0" parTransId="{C74065FF-B344-41B1-919F-D6958CB03E33}" sibTransId="{4C8BDCDF-C146-4130-986F-99DB969C8071}"/>
    <dgm:cxn modelId="{E3921EB8-EEFB-4741-B76C-4CC0FF4B76C4}" type="presOf" srcId="{4EBB3931-E368-482C-ADAC-AB0B209399E7}" destId="{92CEB897-357D-4B1A-B300-5AB74AF83348}" srcOrd="0" destOrd="0" presId="urn:microsoft.com/office/officeart/2005/8/layout/lProcess2"/>
    <dgm:cxn modelId="{1D8F15DA-3864-4B2F-9C3F-ACFD4BBA1F85}" type="presOf" srcId="{096DE5FE-A385-4C9F-BDD8-5AC60B06A273}" destId="{8DF97724-A011-4D7F-8EDF-2D30A6520CEC}" srcOrd="0" destOrd="0" presId="urn:microsoft.com/office/officeart/2005/8/layout/lProcess2"/>
    <dgm:cxn modelId="{7C51D4DE-B791-4DAE-8B46-DDAFA9DB76F4}" srcId="{92FF6FDE-4E92-4BAF-9D5D-E8FC02593AC2}" destId="{CCDABB79-BF97-4B70-A778-9AE4A2F6C42C}" srcOrd="0" destOrd="0" parTransId="{69928244-8D4C-4518-91BE-BA09852BFEC5}" sibTransId="{7943B8FA-C0FA-46CB-B8D4-41849E75C49C}"/>
    <dgm:cxn modelId="{50BB79E6-5E40-4300-B26A-C5D4632E8E5A}" type="presOf" srcId="{26821DFC-4FEA-4CF3-80EF-E368F6CE39B4}" destId="{EA1C0B49-584A-43BA-A39E-A5DD44D203D8}" srcOrd="0" destOrd="0" presId="urn:microsoft.com/office/officeart/2005/8/layout/lProcess2"/>
    <dgm:cxn modelId="{037FAAE8-70F4-485A-BEF6-B8736EB3BA18}" srcId="{F64DAB72-C59E-416F-9BC9-8FE93FBB7FAC}" destId="{26821DFC-4FEA-4CF3-80EF-E368F6CE39B4}" srcOrd="1" destOrd="0" parTransId="{336289CE-3A47-48A2-98F2-ECF42BF38547}" sibTransId="{DD83AFB0-22D2-4931-BE3C-2FF0D5865BB5}"/>
    <dgm:cxn modelId="{4FEFA4EC-DAE0-4990-A7DC-3DD284730C9D}" srcId="{A25AD940-8744-469A-A076-527557D4BD6B}" destId="{B59C6953-CADF-4C1A-8AA5-991467E51297}" srcOrd="0" destOrd="0" parTransId="{BAA5A56E-C6D3-4E30-9EA1-EC878C99A06D}" sibTransId="{A393DCC5-BB43-4ECA-97D8-4B3847B7AE90}"/>
    <dgm:cxn modelId="{4C9622F4-1684-4F17-8516-848B758C96F9}" type="presOf" srcId="{B59C6953-CADF-4C1A-8AA5-991467E51297}" destId="{4A4E0E15-BD25-4776-A359-67D93E45E4C5}" srcOrd="1" destOrd="0" presId="urn:microsoft.com/office/officeart/2005/8/layout/lProcess2"/>
    <dgm:cxn modelId="{51B90AF6-6D0A-4A94-B5BD-D4648060060E}" type="presOf" srcId="{1065A198-51B1-4B04-B82E-EC199ED53774}" destId="{19C983E3-127B-4406-87F6-44C872DDCA8D}" srcOrd="0" destOrd="0" presId="urn:microsoft.com/office/officeart/2005/8/layout/lProcess2"/>
    <dgm:cxn modelId="{019592FE-6156-4BD5-82FE-9052CB6D5D65}" type="presOf" srcId="{942BA62B-F853-4A59-8291-C941A7F7A024}" destId="{5227C6B4-6A1B-4833-9A5E-5CCB0231B7BE}" srcOrd="0" destOrd="0" presId="urn:microsoft.com/office/officeart/2005/8/layout/lProcess2"/>
    <dgm:cxn modelId="{A335CE7A-AF0E-4C4F-96CB-D9D27CEF9A19}" type="presParOf" srcId="{14DC8EEC-AB9A-4F09-92B1-DE8B595926AF}" destId="{17A9667D-0F70-4163-8506-53BC0E46AA86}" srcOrd="0" destOrd="0" presId="urn:microsoft.com/office/officeart/2005/8/layout/lProcess2"/>
    <dgm:cxn modelId="{2D42ED3E-5577-4C48-972F-AC4C2C148DD9}" type="presParOf" srcId="{17A9667D-0F70-4163-8506-53BC0E46AA86}" destId="{34EEE752-3B7D-46BC-A5A3-F539E923F125}" srcOrd="0" destOrd="0" presId="urn:microsoft.com/office/officeart/2005/8/layout/lProcess2"/>
    <dgm:cxn modelId="{DCDE3A52-4E00-40B6-A9A0-AE4C5DAAC043}" type="presParOf" srcId="{17A9667D-0F70-4163-8506-53BC0E46AA86}" destId="{4A4E0E15-BD25-4776-A359-67D93E45E4C5}" srcOrd="1" destOrd="0" presId="urn:microsoft.com/office/officeart/2005/8/layout/lProcess2"/>
    <dgm:cxn modelId="{A259C247-0DB0-4DD4-9ED9-E23FCA40C4B9}" type="presParOf" srcId="{17A9667D-0F70-4163-8506-53BC0E46AA86}" destId="{00A0D016-1672-4E42-B444-3D4DED8BCF68}" srcOrd="2" destOrd="0" presId="urn:microsoft.com/office/officeart/2005/8/layout/lProcess2"/>
    <dgm:cxn modelId="{AD4FF0C2-F2A3-4988-9B6E-1DF88BDC02C6}" type="presParOf" srcId="{00A0D016-1672-4E42-B444-3D4DED8BCF68}" destId="{1356AA46-8CB3-4303-BE67-39938B3F6EA8}" srcOrd="0" destOrd="0" presId="urn:microsoft.com/office/officeart/2005/8/layout/lProcess2"/>
    <dgm:cxn modelId="{46793BB4-1AAC-47D0-9BDD-BBD73893178B}" type="presParOf" srcId="{1356AA46-8CB3-4303-BE67-39938B3F6EA8}" destId="{8DF97724-A011-4D7F-8EDF-2D30A6520CEC}" srcOrd="0" destOrd="0" presId="urn:microsoft.com/office/officeart/2005/8/layout/lProcess2"/>
    <dgm:cxn modelId="{8833D12F-5312-45E4-8F2A-D80A12E2348F}" type="presParOf" srcId="{1356AA46-8CB3-4303-BE67-39938B3F6EA8}" destId="{44B1953E-1977-4B83-998C-BFAF0223C6D8}" srcOrd="1" destOrd="0" presId="urn:microsoft.com/office/officeart/2005/8/layout/lProcess2"/>
    <dgm:cxn modelId="{9F798CA6-DD0F-470D-A716-CD554C56EEEB}" type="presParOf" srcId="{1356AA46-8CB3-4303-BE67-39938B3F6EA8}" destId="{92CEB897-357D-4B1A-B300-5AB74AF83348}" srcOrd="2" destOrd="0" presId="urn:microsoft.com/office/officeart/2005/8/layout/lProcess2"/>
    <dgm:cxn modelId="{272523DA-062B-4DEE-9F81-95031FB391B6}" type="presParOf" srcId="{14DC8EEC-AB9A-4F09-92B1-DE8B595926AF}" destId="{EF86AAE1-E0B3-4DDC-B3DA-6066505F21B1}" srcOrd="1" destOrd="0" presId="urn:microsoft.com/office/officeart/2005/8/layout/lProcess2"/>
    <dgm:cxn modelId="{3AFE8EA4-DDBB-416E-86F4-8A890063DEFC}" type="presParOf" srcId="{14DC8EEC-AB9A-4F09-92B1-DE8B595926AF}" destId="{A4F1BC54-1C1C-447F-A5A0-396876A1B7D1}" srcOrd="2" destOrd="0" presId="urn:microsoft.com/office/officeart/2005/8/layout/lProcess2"/>
    <dgm:cxn modelId="{C92D2EBF-DCF8-4911-A46F-8BF2ED327B2B}" type="presParOf" srcId="{A4F1BC54-1C1C-447F-A5A0-396876A1B7D1}" destId="{6E969E9F-F321-4063-841F-A41072C08D22}" srcOrd="0" destOrd="0" presId="urn:microsoft.com/office/officeart/2005/8/layout/lProcess2"/>
    <dgm:cxn modelId="{2C994962-C33F-485E-944A-A7E3253AF79B}" type="presParOf" srcId="{A4F1BC54-1C1C-447F-A5A0-396876A1B7D1}" destId="{5DBFBD97-7021-4023-944C-2ED29B956E3E}" srcOrd="1" destOrd="0" presId="urn:microsoft.com/office/officeart/2005/8/layout/lProcess2"/>
    <dgm:cxn modelId="{006AD9AF-4460-4C18-9ADD-094F5749D0CD}" type="presParOf" srcId="{A4F1BC54-1C1C-447F-A5A0-396876A1B7D1}" destId="{427513CC-4E3F-478F-8B32-F931EECC2B82}" srcOrd="2" destOrd="0" presId="urn:microsoft.com/office/officeart/2005/8/layout/lProcess2"/>
    <dgm:cxn modelId="{3F45F045-DE37-467D-BDF9-658B5D24C21A}" type="presParOf" srcId="{427513CC-4E3F-478F-8B32-F931EECC2B82}" destId="{E61BB72B-BC85-4552-8C7D-F3BBF3895084}" srcOrd="0" destOrd="0" presId="urn:microsoft.com/office/officeart/2005/8/layout/lProcess2"/>
    <dgm:cxn modelId="{3E168F36-B7E2-45C5-BFB2-462768F625A3}" type="presParOf" srcId="{E61BB72B-BC85-4552-8C7D-F3BBF3895084}" destId="{5227C6B4-6A1B-4833-9A5E-5CCB0231B7BE}" srcOrd="0" destOrd="0" presId="urn:microsoft.com/office/officeart/2005/8/layout/lProcess2"/>
    <dgm:cxn modelId="{9DE6448B-EBE5-4BA2-88F3-96D40DA63796}" type="presParOf" srcId="{E61BB72B-BC85-4552-8C7D-F3BBF3895084}" destId="{24CFC550-E161-4491-B05A-5B03559E56B9}" srcOrd="1" destOrd="0" presId="urn:microsoft.com/office/officeart/2005/8/layout/lProcess2"/>
    <dgm:cxn modelId="{0B389851-B432-46E6-8B88-446C59FC35BE}" type="presParOf" srcId="{E61BB72B-BC85-4552-8C7D-F3BBF3895084}" destId="{EA1C0B49-584A-43BA-A39E-A5DD44D203D8}" srcOrd="2" destOrd="0" presId="urn:microsoft.com/office/officeart/2005/8/layout/lProcess2"/>
    <dgm:cxn modelId="{C2B7CB76-58B5-4F54-A92E-C868E954340E}" type="presParOf" srcId="{E61BB72B-BC85-4552-8C7D-F3BBF3895084}" destId="{CE7A09D4-C626-45C1-924F-A37BD05A1AF2}" srcOrd="3" destOrd="0" presId="urn:microsoft.com/office/officeart/2005/8/layout/lProcess2"/>
    <dgm:cxn modelId="{57B1A3B4-7170-4EE8-A061-99843587F2F1}" type="presParOf" srcId="{E61BB72B-BC85-4552-8C7D-F3BBF3895084}" destId="{19C983E3-127B-4406-87F6-44C872DDCA8D}" srcOrd="4" destOrd="0" presId="urn:microsoft.com/office/officeart/2005/8/layout/lProcess2"/>
    <dgm:cxn modelId="{01EA193A-A815-405A-B470-7E329382146B}" type="presParOf" srcId="{14DC8EEC-AB9A-4F09-92B1-DE8B595926AF}" destId="{9D47E84C-6C0B-4862-AA5F-BA09A45BF74D}" srcOrd="3" destOrd="0" presId="urn:microsoft.com/office/officeart/2005/8/layout/lProcess2"/>
    <dgm:cxn modelId="{65395118-B7E0-4A12-A31D-504E8626691D}" type="presParOf" srcId="{14DC8EEC-AB9A-4F09-92B1-DE8B595926AF}" destId="{20B3C12F-2C71-4569-809B-79B57D6791A8}" srcOrd="4" destOrd="0" presId="urn:microsoft.com/office/officeart/2005/8/layout/lProcess2"/>
    <dgm:cxn modelId="{3CC5A7A4-88C7-4220-A22C-D7189037AD88}" type="presParOf" srcId="{20B3C12F-2C71-4569-809B-79B57D6791A8}" destId="{4CDF389D-2F7C-41C9-A253-47DDD83BD32A}" srcOrd="0" destOrd="0" presId="urn:microsoft.com/office/officeart/2005/8/layout/lProcess2"/>
    <dgm:cxn modelId="{DE50E548-1B06-4EA0-88AB-9E127CCECA28}" type="presParOf" srcId="{20B3C12F-2C71-4569-809B-79B57D6791A8}" destId="{8676E899-B0FD-4481-BD83-C787DE2E6D3E}" srcOrd="1" destOrd="0" presId="urn:microsoft.com/office/officeart/2005/8/layout/lProcess2"/>
    <dgm:cxn modelId="{DD1979CF-5410-47AC-8049-FF57FAFC3D91}" type="presParOf" srcId="{20B3C12F-2C71-4569-809B-79B57D6791A8}" destId="{CE3343C1-764C-479F-B1B9-42488FF9792C}" srcOrd="2" destOrd="0" presId="urn:microsoft.com/office/officeart/2005/8/layout/lProcess2"/>
    <dgm:cxn modelId="{F8C80A42-0D56-4C23-86A7-B48863185D67}" type="presParOf" srcId="{CE3343C1-764C-479F-B1B9-42488FF9792C}" destId="{DE42E2EF-A878-4FBD-A871-1D3C533349D3}" srcOrd="0" destOrd="0" presId="urn:microsoft.com/office/officeart/2005/8/layout/lProcess2"/>
    <dgm:cxn modelId="{9078C5DD-AADB-4A97-B1E2-25C3D8F5E39C}" type="presParOf" srcId="{DE42E2EF-A878-4FBD-A871-1D3C533349D3}" destId="{20B26E21-3B85-47B5-B2A3-3FCFFE1EBF14}" srcOrd="0" destOrd="0" presId="urn:microsoft.com/office/officeart/2005/8/layout/lProcess2"/>
    <dgm:cxn modelId="{1C3E34BC-0172-44AF-BFB6-DA2613F6B690}" type="presParOf" srcId="{DE42E2EF-A878-4FBD-A871-1D3C533349D3}" destId="{1CFB8A33-2382-4D52-8519-F66E04E78358}" srcOrd="1" destOrd="0" presId="urn:microsoft.com/office/officeart/2005/8/layout/lProcess2"/>
    <dgm:cxn modelId="{2DA01DDB-0D27-42C1-B5BC-E27A6C8DE640}" type="presParOf" srcId="{DE42E2EF-A878-4FBD-A871-1D3C533349D3}" destId="{F68847DD-3FF3-4694-9306-F257FA3368F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B0E9AF-E866-471F-8228-71E68E9C6FCE}"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IE"/>
        </a:p>
      </dgm:t>
    </dgm:pt>
    <dgm:pt modelId="{B1E1BBCC-B7BB-4543-81DF-B53C885162AC}">
      <dgm:prSet phldrT="[Text]"/>
      <dgm:spPr/>
      <dgm:t>
        <a:bodyPr/>
        <a:lstStyle/>
        <a:p>
          <a:r>
            <a:rPr lang="en-US" dirty="0"/>
            <a:t>Eligible Software Examples</a:t>
          </a:r>
          <a:endParaRPr lang="en-IE" dirty="0"/>
        </a:p>
      </dgm:t>
    </dgm:pt>
    <dgm:pt modelId="{C7214DBF-70F1-41B9-AE5C-CD9E0794511F}" type="parTrans" cxnId="{3EEB4756-867A-4639-8DA9-53F6E6DCFBD4}">
      <dgm:prSet/>
      <dgm:spPr/>
      <dgm:t>
        <a:bodyPr/>
        <a:lstStyle/>
        <a:p>
          <a:endParaRPr lang="en-IE"/>
        </a:p>
      </dgm:t>
    </dgm:pt>
    <dgm:pt modelId="{50F91258-DD8C-4304-914F-2A31ACA9DB5A}" type="sibTrans" cxnId="{3EEB4756-867A-4639-8DA9-53F6E6DCFBD4}">
      <dgm:prSet/>
      <dgm:spPr/>
      <dgm:t>
        <a:bodyPr/>
        <a:lstStyle/>
        <a:p>
          <a:endParaRPr lang="en-IE"/>
        </a:p>
      </dgm:t>
    </dgm:pt>
    <dgm:pt modelId="{477B802A-7E3E-4F6F-BC50-92B295FC8C59}">
      <dgm:prSet phldrT="[Text]"/>
      <dgm:spPr/>
      <dgm:t>
        <a:bodyPr/>
        <a:lstStyle/>
        <a:p>
          <a:r>
            <a:rPr lang="en-US" dirty="0"/>
            <a:t>E-commerce Software</a:t>
          </a:r>
        </a:p>
        <a:p>
          <a:r>
            <a:rPr lang="en-US" dirty="0"/>
            <a:t>Online payments  </a:t>
          </a:r>
          <a:endParaRPr lang="en-IE" dirty="0"/>
        </a:p>
      </dgm:t>
    </dgm:pt>
    <dgm:pt modelId="{74B3D9A3-A11E-446F-BDD1-0C4153DFD326}" type="parTrans" cxnId="{8E3CEF3A-F000-4C14-A9E0-17DF97E54F4F}">
      <dgm:prSet/>
      <dgm:spPr/>
      <dgm:t>
        <a:bodyPr/>
        <a:lstStyle/>
        <a:p>
          <a:endParaRPr lang="en-IE"/>
        </a:p>
      </dgm:t>
    </dgm:pt>
    <dgm:pt modelId="{5ACA931C-BAD3-40F6-85E9-03F5A05ED14A}" type="sibTrans" cxnId="{8E3CEF3A-F000-4C14-A9E0-17DF97E54F4F}">
      <dgm:prSet/>
      <dgm:spPr/>
      <dgm:t>
        <a:bodyPr/>
        <a:lstStyle/>
        <a:p>
          <a:endParaRPr lang="en-IE"/>
        </a:p>
      </dgm:t>
    </dgm:pt>
    <dgm:pt modelId="{B11C4266-BDCB-45D9-A8FC-E00FC68D07A6}">
      <dgm:prSet phldrT="[Text]"/>
      <dgm:spPr/>
      <dgm:t>
        <a:bodyPr/>
        <a:lstStyle/>
        <a:p>
          <a:r>
            <a:rPr lang="en-US" dirty="0"/>
            <a:t>Job Tracking</a:t>
          </a:r>
        </a:p>
        <a:p>
          <a:r>
            <a:rPr lang="en-US" dirty="0"/>
            <a:t>Stock Control </a:t>
          </a:r>
        </a:p>
        <a:p>
          <a:r>
            <a:rPr lang="en-US" dirty="0"/>
            <a:t>Order Management </a:t>
          </a:r>
          <a:endParaRPr lang="en-IE" dirty="0"/>
        </a:p>
      </dgm:t>
    </dgm:pt>
    <dgm:pt modelId="{B5C9233A-45D2-4F87-BE90-1AB07B2345B1}" type="parTrans" cxnId="{9BE47D7A-DF50-415E-A998-295563543E80}">
      <dgm:prSet/>
      <dgm:spPr/>
      <dgm:t>
        <a:bodyPr/>
        <a:lstStyle/>
        <a:p>
          <a:endParaRPr lang="en-IE"/>
        </a:p>
      </dgm:t>
    </dgm:pt>
    <dgm:pt modelId="{F31A4C7A-9F56-43F8-A92B-442478B3ABA7}" type="sibTrans" cxnId="{9BE47D7A-DF50-415E-A998-295563543E80}">
      <dgm:prSet/>
      <dgm:spPr/>
      <dgm:t>
        <a:bodyPr/>
        <a:lstStyle/>
        <a:p>
          <a:endParaRPr lang="en-IE"/>
        </a:p>
      </dgm:t>
    </dgm:pt>
    <dgm:pt modelId="{DA01BA8A-06D8-4257-884D-B6CACA609615}">
      <dgm:prSet phldrT="[Text]"/>
      <dgm:spPr/>
      <dgm:t>
        <a:bodyPr/>
        <a:lstStyle/>
        <a:p>
          <a:r>
            <a:rPr lang="en-US" dirty="0"/>
            <a:t>Cybersecurity Software</a:t>
          </a:r>
          <a:endParaRPr lang="en-IE" dirty="0"/>
        </a:p>
      </dgm:t>
    </dgm:pt>
    <dgm:pt modelId="{47EC56A0-65D4-431F-8A99-98FBB354CC0B}" type="parTrans" cxnId="{65836D5D-7F39-4AA6-8818-47AC4CE02ADF}">
      <dgm:prSet/>
      <dgm:spPr/>
      <dgm:t>
        <a:bodyPr/>
        <a:lstStyle/>
        <a:p>
          <a:endParaRPr lang="en-IE"/>
        </a:p>
      </dgm:t>
    </dgm:pt>
    <dgm:pt modelId="{9F19AE20-5C66-4C43-821C-59B61339EDE3}" type="sibTrans" cxnId="{65836D5D-7F39-4AA6-8818-47AC4CE02ADF}">
      <dgm:prSet/>
      <dgm:spPr/>
      <dgm:t>
        <a:bodyPr/>
        <a:lstStyle/>
        <a:p>
          <a:endParaRPr lang="en-IE"/>
        </a:p>
      </dgm:t>
    </dgm:pt>
    <dgm:pt modelId="{7563C9D6-AD6C-49DE-B472-D07C43776ED1}">
      <dgm:prSet phldrT="[Text]"/>
      <dgm:spPr/>
      <dgm:t>
        <a:bodyPr/>
        <a:lstStyle/>
        <a:p>
          <a:r>
            <a:rPr lang="en-US" dirty="0"/>
            <a:t>CRM systems </a:t>
          </a:r>
          <a:endParaRPr lang="en-IE" dirty="0"/>
        </a:p>
      </dgm:t>
    </dgm:pt>
    <dgm:pt modelId="{07B17E57-8F44-45F5-8E03-328C9921647D}" type="parTrans" cxnId="{D6936DF0-A0EB-4375-A684-9B3897B0E430}">
      <dgm:prSet/>
      <dgm:spPr/>
      <dgm:t>
        <a:bodyPr/>
        <a:lstStyle/>
        <a:p>
          <a:endParaRPr lang="en-IE"/>
        </a:p>
      </dgm:t>
    </dgm:pt>
    <dgm:pt modelId="{D749F5B4-9778-4ADA-B847-291423C12E38}" type="sibTrans" cxnId="{D6936DF0-A0EB-4375-A684-9B3897B0E430}">
      <dgm:prSet/>
      <dgm:spPr/>
      <dgm:t>
        <a:bodyPr/>
        <a:lstStyle/>
        <a:p>
          <a:endParaRPr lang="en-IE"/>
        </a:p>
      </dgm:t>
    </dgm:pt>
    <dgm:pt modelId="{13F3A9AC-A3E0-44F2-903E-13BDF5145C33}">
      <dgm:prSet phldrT="[Text]"/>
      <dgm:spPr/>
      <dgm:t>
        <a:bodyPr/>
        <a:lstStyle/>
        <a:p>
          <a:r>
            <a:rPr lang="en-US" dirty="0"/>
            <a:t>Analytics Software </a:t>
          </a:r>
        </a:p>
        <a:p>
          <a:r>
            <a:rPr lang="en-US" dirty="0"/>
            <a:t>AI</a:t>
          </a:r>
          <a:endParaRPr lang="en-IE" dirty="0"/>
        </a:p>
      </dgm:t>
    </dgm:pt>
    <dgm:pt modelId="{0A1841B2-DFB0-457B-B4CF-D69F69A8983A}" type="parTrans" cxnId="{FB3AA949-5660-4646-9C1B-29D22A105357}">
      <dgm:prSet/>
      <dgm:spPr/>
      <dgm:t>
        <a:bodyPr/>
        <a:lstStyle/>
        <a:p>
          <a:endParaRPr lang="en-IE"/>
        </a:p>
      </dgm:t>
    </dgm:pt>
    <dgm:pt modelId="{E7FD40E7-35DE-4E19-BC04-D48F57CBCBBD}" type="sibTrans" cxnId="{FB3AA949-5660-4646-9C1B-29D22A105357}">
      <dgm:prSet/>
      <dgm:spPr/>
      <dgm:t>
        <a:bodyPr/>
        <a:lstStyle/>
        <a:p>
          <a:endParaRPr lang="en-IE"/>
        </a:p>
      </dgm:t>
    </dgm:pt>
    <dgm:pt modelId="{99F5F74B-8ED4-42D7-BB60-A60E6032D57D}">
      <dgm:prSet phldrT="[Text]" custT="1"/>
      <dgm:spPr/>
      <dgm:t>
        <a:bodyPr/>
        <a:lstStyle/>
        <a:p>
          <a:r>
            <a:rPr lang="en-US" sz="2000" dirty="0"/>
            <a:t>3 D Modelling</a:t>
          </a:r>
        </a:p>
        <a:p>
          <a:endParaRPr lang="en-IE" sz="1600" dirty="0"/>
        </a:p>
      </dgm:t>
    </dgm:pt>
    <dgm:pt modelId="{9678174C-3A71-4C8B-83D7-23C972744365}" type="parTrans" cxnId="{CEDDBC2C-DFC4-41AA-9B46-052255516466}">
      <dgm:prSet/>
      <dgm:spPr/>
      <dgm:t>
        <a:bodyPr/>
        <a:lstStyle/>
        <a:p>
          <a:endParaRPr lang="en-IE"/>
        </a:p>
      </dgm:t>
    </dgm:pt>
    <dgm:pt modelId="{DDB48814-E53A-4143-A27B-ABF2A2CEFCBB}" type="sibTrans" cxnId="{CEDDBC2C-DFC4-41AA-9B46-052255516466}">
      <dgm:prSet/>
      <dgm:spPr/>
      <dgm:t>
        <a:bodyPr/>
        <a:lstStyle/>
        <a:p>
          <a:endParaRPr lang="en-IE"/>
        </a:p>
      </dgm:t>
    </dgm:pt>
    <dgm:pt modelId="{690660CC-C877-4AF3-BD70-7D69E8958C00}" type="pres">
      <dgm:prSet presAssocID="{1DB0E9AF-E866-471F-8228-71E68E9C6FCE}" presName="cycle" presStyleCnt="0">
        <dgm:presLayoutVars>
          <dgm:chMax val="1"/>
          <dgm:dir/>
          <dgm:animLvl val="ctr"/>
          <dgm:resizeHandles val="exact"/>
        </dgm:presLayoutVars>
      </dgm:prSet>
      <dgm:spPr/>
    </dgm:pt>
    <dgm:pt modelId="{1AE22AF7-1FD5-40D2-84A2-1E3BD0965426}" type="pres">
      <dgm:prSet presAssocID="{B1E1BBCC-B7BB-4543-81DF-B53C885162AC}" presName="centerShape" presStyleLbl="node0" presStyleIdx="0" presStyleCnt="1"/>
      <dgm:spPr/>
    </dgm:pt>
    <dgm:pt modelId="{C9F90205-D055-46D8-A2A1-38746D923785}" type="pres">
      <dgm:prSet presAssocID="{74B3D9A3-A11E-446F-BDD1-0C4153DFD326}" presName="Name9" presStyleLbl="parChTrans1D2" presStyleIdx="0" presStyleCnt="6"/>
      <dgm:spPr/>
    </dgm:pt>
    <dgm:pt modelId="{6E5687C7-7BBF-4378-8BC8-DE0F98D769AB}" type="pres">
      <dgm:prSet presAssocID="{74B3D9A3-A11E-446F-BDD1-0C4153DFD326}" presName="connTx" presStyleLbl="parChTrans1D2" presStyleIdx="0" presStyleCnt="6"/>
      <dgm:spPr/>
    </dgm:pt>
    <dgm:pt modelId="{0416A050-810B-46E3-B369-A0984A9B1AFC}" type="pres">
      <dgm:prSet presAssocID="{477B802A-7E3E-4F6F-BC50-92B295FC8C59}" presName="node" presStyleLbl="node1" presStyleIdx="0" presStyleCnt="6">
        <dgm:presLayoutVars>
          <dgm:bulletEnabled val="1"/>
        </dgm:presLayoutVars>
      </dgm:prSet>
      <dgm:spPr/>
    </dgm:pt>
    <dgm:pt modelId="{68DCABA6-FED7-4DB6-B3D5-500E706688E8}" type="pres">
      <dgm:prSet presAssocID="{0A1841B2-DFB0-457B-B4CF-D69F69A8983A}" presName="Name9" presStyleLbl="parChTrans1D2" presStyleIdx="1" presStyleCnt="6"/>
      <dgm:spPr/>
    </dgm:pt>
    <dgm:pt modelId="{FF8A2D8F-DF26-409E-AB4F-F87D403B7AB9}" type="pres">
      <dgm:prSet presAssocID="{0A1841B2-DFB0-457B-B4CF-D69F69A8983A}" presName="connTx" presStyleLbl="parChTrans1D2" presStyleIdx="1" presStyleCnt="6"/>
      <dgm:spPr/>
    </dgm:pt>
    <dgm:pt modelId="{0BCA2D42-0653-4744-AB19-B64597709F36}" type="pres">
      <dgm:prSet presAssocID="{13F3A9AC-A3E0-44F2-903E-13BDF5145C33}" presName="node" presStyleLbl="node1" presStyleIdx="1" presStyleCnt="6">
        <dgm:presLayoutVars>
          <dgm:bulletEnabled val="1"/>
        </dgm:presLayoutVars>
      </dgm:prSet>
      <dgm:spPr/>
    </dgm:pt>
    <dgm:pt modelId="{47FE5DA5-85C2-4FED-B7DE-B679BF0AC1F1}" type="pres">
      <dgm:prSet presAssocID="{B5C9233A-45D2-4F87-BE90-1AB07B2345B1}" presName="Name9" presStyleLbl="parChTrans1D2" presStyleIdx="2" presStyleCnt="6"/>
      <dgm:spPr/>
    </dgm:pt>
    <dgm:pt modelId="{8FEAE3D8-E7EF-43A8-B1DF-32B082DC9621}" type="pres">
      <dgm:prSet presAssocID="{B5C9233A-45D2-4F87-BE90-1AB07B2345B1}" presName="connTx" presStyleLbl="parChTrans1D2" presStyleIdx="2" presStyleCnt="6"/>
      <dgm:spPr/>
    </dgm:pt>
    <dgm:pt modelId="{31E6D222-6DAC-4628-8107-D50E2DD7D899}" type="pres">
      <dgm:prSet presAssocID="{B11C4266-BDCB-45D9-A8FC-E00FC68D07A6}" presName="node" presStyleLbl="node1" presStyleIdx="2" presStyleCnt="6">
        <dgm:presLayoutVars>
          <dgm:bulletEnabled val="1"/>
        </dgm:presLayoutVars>
      </dgm:prSet>
      <dgm:spPr/>
    </dgm:pt>
    <dgm:pt modelId="{1EC53443-4211-4F0D-A12A-63A619900EDF}" type="pres">
      <dgm:prSet presAssocID="{9678174C-3A71-4C8B-83D7-23C972744365}" presName="Name9" presStyleLbl="parChTrans1D2" presStyleIdx="3" presStyleCnt="6"/>
      <dgm:spPr/>
    </dgm:pt>
    <dgm:pt modelId="{B837BF3D-77B6-4B11-B8A0-A2E05E657335}" type="pres">
      <dgm:prSet presAssocID="{9678174C-3A71-4C8B-83D7-23C972744365}" presName="connTx" presStyleLbl="parChTrans1D2" presStyleIdx="3" presStyleCnt="6"/>
      <dgm:spPr/>
    </dgm:pt>
    <dgm:pt modelId="{4EAF1961-E09B-4A20-8B3A-ED7A0DF00639}" type="pres">
      <dgm:prSet presAssocID="{99F5F74B-8ED4-42D7-BB60-A60E6032D57D}" presName="node" presStyleLbl="node1" presStyleIdx="3" presStyleCnt="6" custRadScaleRad="102035" custRadScaleInc="1269">
        <dgm:presLayoutVars>
          <dgm:bulletEnabled val="1"/>
        </dgm:presLayoutVars>
      </dgm:prSet>
      <dgm:spPr/>
    </dgm:pt>
    <dgm:pt modelId="{CE74A753-EECA-42DD-B379-135CD8981668}" type="pres">
      <dgm:prSet presAssocID="{47EC56A0-65D4-431F-8A99-98FBB354CC0B}" presName="Name9" presStyleLbl="parChTrans1D2" presStyleIdx="4" presStyleCnt="6"/>
      <dgm:spPr/>
    </dgm:pt>
    <dgm:pt modelId="{2CC3A4DA-63F7-4638-8E2D-118F3DC6EE28}" type="pres">
      <dgm:prSet presAssocID="{47EC56A0-65D4-431F-8A99-98FBB354CC0B}" presName="connTx" presStyleLbl="parChTrans1D2" presStyleIdx="4" presStyleCnt="6"/>
      <dgm:spPr/>
    </dgm:pt>
    <dgm:pt modelId="{97EABD64-9A90-45B3-919C-168FDFAA8149}" type="pres">
      <dgm:prSet presAssocID="{DA01BA8A-06D8-4257-884D-B6CACA609615}" presName="node" presStyleLbl="node1" presStyleIdx="4" presStyleCnt="6">
        <dgm:presLayoutVars>
          <dgm:bulletEnabled val="1"/>
        </dgm:presLayoutVars>
      </dgm:prSet>
      <dgm:spPr/>
    </dgm:pt>
    <dgm:pt modelId="{E62C50FA-09C6-4834-8AD6-8DF33510271F}" type="pres">
      <dgm:prSet presAssocID="{07B17E57-8F44-45F5-8E03-328C9921647D}" presName="Name9" presStyleLbl="parChTrans1D2" presStyleIdx="5" presStyleCnt="6"/>
      <dgm:spPr/>
    </dgm:pt>
    <dgm:pt modelId="{EF88957A-7E1C-415C-A924-BA9A39DD3C5A}" type="pres">
      <dgm:prSet presAssocID="{07B17E57-8F44-45F5-8E03-328C9921647D}" presName="connTx" presStyleLbl="parChTrans1D2" presStyleIdx="5" presStyleCnt="6"/>
      <dgm:spPr/>
    </dgm:pt>
    <dgm:pt modelId="{C2050897-C9CE-4172-922F-57DEC438815A}" type="pres">
      <dgm:prSet presAssocID="{7563C9D6-AD6C-49DE-B472-D07C43776ED1}" presName="node" presStyleLbl="node1" presStyleIdx="5" presStyleCnt="6">
        <dgm:presLayoutVars>
          <dgm:bulletEnabled val="1"/>
        </dgm:presLayoutVars>
      </dgm:prSet>
      <dgm:spPr/>
    </dgm:pt>
  </dgm:ptLst>
  <dgm:cxnLst>
    <dgm:cxn modelId="{75B57B0B-A626-48B7-BDC8-4EAC7F9A1DD9}" type="presOf" srcId="{99F5F74B-8ED4-42D7-BB60-A60E6032D57D}" destId="{4EAF1961-E09B-4A20-8B3A-ED7A0DF00639}" srcOrd="0" destOrd="0" presId="urn:microsoft.com/office/officeart/2005/8/layout/radial1"/>
    <dgm:cxn modelId="{E9837D10-144C-4C82-B4CD-98B329032D08}" type="presOf" srcId="{B5C9233A-45D2-4F87-BE90-1AB07B2345B1}" destId="{8FEAE3D8-E7EF-43A8-B1DF-32B082DC9621}" srcOrd="1" destOrd="0" presId="urn:microsoft.com/office/officeart/2005/8/layout/radial1"/>
    <dgm:cxn modelId="{F0C4902C-03D9-468D-8981-77CBB691EF99}" type="presOf" srcId="{0A1841B2-DFB0-457B-B4CF-D69F69A8983A}" destId="{68DCABA6-FED7-4DB6-B3D5-500E706688E8}" srcOrd="0" destOrd="0" presId="urn:microsoft.com/office/officeart/2005/8/layout/radial1"/>
    <dgm:cxn modelId="{CEDDBC2C-DFC4-41AA-9B46-052255516466}" srcId="{B1E1BBCC-B7BB-4543-81DF-B53C885162AC}" destId="{99F5F74B-8ED4-42D7-BB60-A60E6032D57D}" srcOrd="3" destOrd="0" parTransId="{9678174C-3A71-4C8B-83D7-23C972744365}" sibTransId="{DDB48814-E53A-4143-A27B-ABF2A2CEFCBB}"/>
    <dgm:cxn modelId="{8E3CEF3A-F000-4C14-A9E0-17DF97E54F4F}" srcId="{B1E1BBCC-B7BB-4543-81DF-B53C885162AC}" destId="{477B802A-7E3E-4F6F-BC50-92B295FC8C59}" srcOrd="0" destOrd="0" parTransId="{74B3D9A3-A11E-446F-BDD1-0C4153DFD326}" sibTransId="{5ACA931C-BAD3-40F6-85E9-03F5A05ED14A}"/>
    <dgm:cxn modelId="{65836D5D-7F39-4AA6-8818-47AC4CE02ADF}" srcId="{B1E1BBCC-B7BB-4543-81DF-B53C885162AC}" destId="{DA01BA8A-06D8-4257-884D-B6CACA609615}" srcOrd="4" destOrd="0" parTransId="{47EC56A0-65D4-431F-8A99-98FBB354CC0B}" sibTransId="{9F19AE20-5C66-4C43-821C-59B61339EDE3}"/>
    <dgm:cxn modelId="{39EBF247-3C42-4A28-A5EF-E5F970784501}" type="presOf" srcId="{07B17E57-8F44-45F5-8E03-328C9921647D}" destId="{E62C50FA-09C6-4834-8AD6-8DF33510271F}" srcOrd="0" destOrd="0" presId="urn:microsoft.com/office/officeart/2005/8/layout/radial1"/>
    <dgm:cxn modelId="{FB3AA949-5660-4646-9C1B-29D22A105357}" srcId="{B1E1BBCC-B7BB-4543-81DF-B53C885162AC}" destId="{13F3A9AC-A3E0-44F2-903E-13BDF5145C33}" srcOrd="1" destOrd="0" parTransId="{0A1841B2-DFB0-457B-B4CF-D69F69A8983A}" sibTransId="{E7FD40E7-35DE-4E19-BC04-D48F57CBCBBD}"/>
    <dgm:cxn modelId="{966FB46A-E2E4-4986-AA53-F987F3F373B4}" type="presOf" srcId="{47EC56A0-65D4-431F-8A99-98FBB354CC0B}" destId="{2CC3A4DA-63F7-4638-8E2D-118F3DC6EE28}" srcOrd="1" destOrd="0" presId="urn:microsoft.com/office/officeart/2005/8/layout/radial1"/>
    <dgm:cxn modelId="{AA60776C-A512-4536-84A7-5EB0FB794575}" type="presOf" srcId="{07B17E57-8F44-45F5-8E03-328C9921647D}" destId="{EF88957A-7E1C-415C-A924-BA9A39DD3C5A}" srcOrd="1" destOrd="0" presId="urn:microsoft.com/office/officeart/2005/8/layout/radial1"/>
    <dgm:cxn modelId="{601BA26C-5145-4B7A-9E23-41961038ED7C}" type="presOf" srcId="{B1E1BBCC-B7BB-4543-81DF-B53C885162AC}" destId="{1AE22AF7-1FD5-40D2-84A2-1E3BD0965426}" srcOrd="0" destOrd="0" presId="urn:microsoft.com/office/officeart/2005/8/layout/radial1"/>
    <dgm:cxn modelId="{23A44450-0544-4100-828E-647E2D8AAC70}" type="presOf" srcId="{477B802A-7E3E-4F6F-BC50-92B295FC8C59}" destId="{0416A050-810B-46E3-B369-A0984A9B1AFC}" srcOrd="0" destOrd="0" presId="urn:microsoft.com/office/officeart/2005/8/layout/radial1"/>
    <dgm:cxn modelId="{3C551276-DC71-472A-A66D-54D1DE7CB5A1}" type="presOf" srcId="{9678174C-3A71-4C8B-83D7-23C972744365}" destId="{B837BF3D-77B6-4B11-B8A0-A2E05E657335}" srcOrd="1" destOrd="0" presId="urn:microsoft.com/office/officeart/2005/8/layout/radial1"/>
    <dgm:cxn modelId="{3EEB4756-867A-4639-8DA9-53F6E6DCFBD4}" srcId="{1DB0E9AF-E866-471F-8228-71E68E9C6FCE}" destId="{B1E1BBCC-B7BB-4543-81DF-B53C885162AC}" srcOrd="0" destOrd="0" parTransId="{C7214DBF-70F1-41B9-AE5C-CD9E0794511F}" sibTransId="{50F91258-DD8C-4304-914F-2A31ACA9DB5A}"/>
    <dgm:cxn modelId="{F8721B59-81EC-401F-949F-E29AAAAA5F59}" type="presOf" srcId="{74B3D9A3-A11E-446F-BDD1-0C4153DFD326}" destId="{C9F90205-D055-46D8-A2A1-38746D923785}" srcOrd="0" destOrd="0" presId="urn:microsoft.com/office/officeart/2005/8/layout/radial1"/>
    <dgm:cxn modelId="{9BE47D7A-DF50-415E-A998-295563543E80}" srcId="{B1E1BBCC-B7BB-4543-81DF-B53C885162AC}" destId="{B11C4266-BDCB-45D9-A8FC-E00FC68D07A6}" srcOrd="2" destOrd="0" parTransId="{B5C9233A-45D2-4F87-BE90-1AB07B2345B1}" sibTransId="{F31A4C7A-9F56-43F8-A92B-442478B3ABA7}"/>
    <dgm:cxn modelId="{9761BF7A-3E77-44DB-BB23-A93CD0CBA544}" type="presOf" srcId="{47EC56A0-65D4-431F-8A99-98FBB354CC0B}" destId="{CE74A753-EECA-42DD-B379-135CD8981668}" srcOrd="0" destOrd="0" presId="urn:microsoft.com/office/officeart/2005/8/layout/radial1"/>
    <dgm:cxn modelId="{5911CD80-C608-465E-BD15-72921C2DB2DC}" type="presOf" srcId="{0A1841B2-DFB0-457B-B4CF-D69F69A8983A}" destId="{FF8A2D8F-DF26-409E-AB4F-F87D403B7AB9}" srcOrd="1" destOrd="0" presId="urn:microsoft.com/office/officeart/2005/8/layout/radial1"/>
    <dgm:cxn modelId="{5A46309A-723A-4138-AC5B-D953AEDD08E3}" type="presOf" srcId="{9678174C-3A71-4C8B-83D7-23C972744365}" destId="{1EC53443-4211-4F0D-A12A-63A619900EDF}" srcOrd="0" destOrd="0" presId="urn:microsoft.com/office/officeart/2005/8/layout/radial1"/>
    <dgm:cxn modelId="{8C8560A2-39E4-4CF2-85FE-0E75B017887E}" type="presOf" srcId="{74B3D9A3-A11E-446F-BDD1-0C4153DFD326}" destId="{6E5687C7-7BBF-4378-8BC8-DE0F98D769AB}" srcOrd="1" destOrd="0" presId="urn:microsoft.com/office/officeart/2005/8/layout/radial1"/>
    <dgm:cxn modelId="{D61AEEA6-1657-43B7-B496-463B8BF78D8B}" type="presOf" srcId="{7563C9D6-AD6C-49DE-B472-D07C43776ED1}" destId="{C2050897-C9CE-4172-922F-57DEC438815A}" srcOrd="0" destOrd="0" presId="urn:microsoft.com/office/officeart/2005/8/layout/radial1"/>
    <dgm:cxn modelId="{1635F5BE-9560-439F-9A9E-F073FFC525CC}" type="presOf" srcId="{13F3A9AC-A3E0-44F2-903E-13BDF5145C33}" destId="{0BCA2D42-0653-4744-AB19-B64597709F36}" srcOrd="0" destOrd="0" presId="urn:microsoft.com/office/officeart/2005/8/layout/radial1"/>
    <dgm:cxn modelId="{586660C4-7A49-4AF0-918D-5ECEB8FAC1A7}" type="presOf" srcId="{B5C9233A-45D2-4F87-BE90-1AB07B2345B1}" destId="{47FE5DA5-85C2-4FED-B7DE-B679BF0AC1F1}" srcOrd="0" destOrd="0" presId="urn:microsoft.com/office/officeart/2005/8/layout/radial1"/>
    <dgm:cxn modelId="{5F7F7DCD-18E9-4240-B6CD-CD31C588FE47}" type="presOf" srcId="{1DB0E9AF-E866-471F-8228-71E68E9C6FCE}" destId="{690660CC-C877-4AF3-BD70-7D69E8958C00}" srcOrd="0" destOrd="0" presId="urn:microsoft.com/office/officeart/2005/8/layout/radial1"/>
    <dgm:cxn modelId="{5B83C1D0-8518-4461-8CD8-D325DF6C278C}" type="presOf" srcId="{B11C4266-BDCB-45D9-A8FC-E00FC68D07A6}" destId="{31E6D222-6DAC-4628-8107-D50E2DD7D899}" srcOrd="0" destOrd="0" presId="urn:microsoft.com/office/officeart/2005/8/layout/radial1"/>
    <dgm:cxn modelId="{5C6CE0D9-936F-4302-BD38-B20A31076B2C}" type="presOf" srcId="{DA01BA8A-06D8-4257-884D-B6CACA609615}" destId="{97EABD64-9A90-45B3-919C-168FDFAA8149}" srcOrd="0" destOrd="0" presId="urn:microsoft.com/office/officeart/2005/8/layout/radial1"/>
    <dgm:cxn modelId="{D6936DF0-A0EB-4375-A684-9B3897B0E430}" srcId="{B1E1BBCC-B7BB-4543-81DF-B53C885162AC}" destId="{7563C9D6-AD6C-49DE-B472-D07C43776ED1}" srcOrd="5" destOrd="0" parTransId="{07B17E57-8F44-45F5-8E03-328C9921647D}" sibTransId="{D749F5B4-9778-4ADA-B847-291423C12E38}"/>
    <dgm:cxn modelId="{12914AB5-B0DF-4C72-ACBA-E93358943BDC}" type="presParOf" srcId="{690660CC-C877-4AF3-BD70-7D69E8958C00}" destId="{1AE22AF7-1FD5-40D2-84A2-1E3BD0965426}" srcOrd="0" destOrd="0" presId="urn:microsoft.com/office/officeart/2005/8/layout/radial1"/>
    <dgm:cxn modelId="{D2733CE1-5E07-49B9-A6CB-15AA7B728BEC}" type="presParOf" srcId="{690660CC-C877-4AF3-BD70-7D69E8958C00}" destId="{C9F90205-D055-46D8-A2A1-38746D923785}" srcOrd="1" destOrd="0" presId="urn:microsoft.com/office/officeart/2005/8/layout/radial1"/>
    <dgm:cxn modelId="{6256281F-8849-4D25-AE27-1E1FD4740216}" type="presParOf" srcId="{C9F90205-D055-46D8-A2A1-38746D923785}" destId="{6E5687C7-7BBF-4378-8BC8-DE0F98D769AB}" srcOrd="0" destOrd="0" presId="urn:microsoft.com/office/officeart/2005/8/layout/radial1"/>
    <dgm:cxn modelId="{52A4EABC-44F5-4050-90D7-5B4565FDDA24}" type="presParOf" srcId="{690660CC-C877-4AF3-BD70-7D69E8958C00}" destId="{0416A050-810B-46E3-B369-A0984A9B1AFC}" srcOrd="2" destOrd="0" presId="urn:microsoft.com/office/officeart/2005/8/layout/radial1"/>
    <dgm:cxn modelId="{DDD3180A-CE07-49B5-B92E-D8713B1B0308}" type="presParOf" srcId="{690660CC-C877-4AF3-BD70-7D69E8958C00}" destId="{68DCABA6-FED7-4DB6-B3D5-500E706688E8}" srcOrd="3" destOrd="0" presId="urn:microsoft.com/office/officeart/2005/8/layout/radial1"/>
    <dgm:cxn modelId="{97713B04-E47F-4F08-AC65-95D9A2CC0D65}" type="presParOf" srcId="{68DCABA6-FED7-4DB6-B3D5-500E706688E8}" destId="{FF8A2D8F-DF26-409E-AB4F-F87D403B7AB9}" srcOrd="0" destOrd="0" presId="urn:microsoft.com/office/officeart/2005/8/layout/radial1"/>
    <dgm:cxn modelId="{82C0A5F7-0E8E-4D33-9003-52B2FFBDBB36}" type="presParOf" srcId="{690660CC-C877-4AF3-BD70-7D69E8958C00}" destId="{0BCA2D42-0653-4744-AB19-B64597709F36}" srcOrd="4" destOrd="0" presId="urn:microsoft.com/office/officeart/2005/8/layout/radial1"/>
    <dgm:cxn modelId="{009A091C-555C-43DD-9A3D-E146EEC90AB7}" type="presParOf" srcId="{690660CC-C877-4AF3-BD70-7D69E8958C00}" destId="{47FE5DA5-85C2-4FED-B7DE-B679BF0AC1F1}" srcOrd="5" destOrd="0" presId="urn:microsoft.com/office/officeart/2005/8/layout/radial1"/>
    <dgm:cxn modelId="{A5E78FBD-F1C5-4BE6-B0FD-724117A6B6F7}" type="presParOf" srcId="{47FE5DA5-85C2-4FED-B7DE-B679BF0AC1F1}" destId="{8FEAE3D8-E7EF-43A8-B1DF-32B082DC9621}" srcOrd="0" destOrd="0" presId="urn:microsoft.com/office/officeart/2005/8/layout/radial1"/>
    <dgm:cxn modelId="{61F78F4E-32CF-42EF-AD08-66672B0B710B}" type="presParOf" srcId="{690660CC-C877-4AF3-BD70-7D69E8958C00}" destId="{31E6D222-6DAC-4628-8107-D50E2DD7D899}" srcOrd="6" destOrd="0" presId="urn:microsoft.com/office/officeart/2005/8/layout/radial1"/>
    <dgm:cxn modelId="{DDEC5BCA-7D5F-407A-9147-8B2F2261EDC1}" type="presParOf" srcId="{690660CC-C877-4AF3-BD70-7D69E8958C00}" destId="{1EC53443-4211-4F0D-A12A-63A619900EDF}" srcOrd="7" destOrd="0" presId="urn:microsoft.com/office/officeart/2005/8/layout/radial1"/>
    <dgm:cxn modelId="{84E9147B-5841-4E94-81C4-95ABFACA3A69}" type="presParOf" srcId="{1EC53443-4211-4F0D-A12A-63A619900EDF}" destId="{B837BF3D-77B6-4B11-B8A0-A2E05E657335}" srcOrd="0" destOrd="0" presId="urn:microsoft.com/office/officeart/2005/8/layout/radial1"/>
    <dgm:cxn modelId="{4BA0591F-E36F-46FB-8BA7-D15A25BDD2C1}" type="presParOf" srcId="{690660CC-C877-4AF3-BD70-7D69E8958C00}" destId="{4EAF1961-E09B-4A20-8B3A-ED7A0DF00639}" srcOrd="8" destOrd="0" presId="urn:microsoft.com/office/officeart/2005/8/layout/radial1"/>
    <dgm:cxn modelId="{5B8D2D06-734B-4751-A599-86900B4166C6}" type="presParOf" srcId="{690660CC-C877-4AF3-BD70-7D69E8958C00}" destId="{CE74A753-EECA-42DD-B379-135CD8981668}" srcOrd="9" destOrd="0" presId="urn:microsoft.com/office/officeart/2005/8/layout/radial1"/>
    <dgm:cxn modelId="{A2A8E6B2-9AE3-46BB-ABDE-8CDBF423AB53}" type="presParOf" srcId="{CE74A753-EECA-42DD-B379-135CD8981668}" destId="{2CC3A4DA-63F7-4638-8E2D-118F3DC6EE28}" srcOrd="0" destOrd="0" presId="urn:microsoft.com/office/officeart/2005/8/layout/radial1"/>
    <dgm:cxn modelId="{49FAC7BC-EA1E-43A2-ACD8-C0186EC5A87F}" type="presParOf" srcId="{690660CC-C877-4AF3-BD70-7D69E8958C00}" destId="{97EABD64-9A90-45B3-919C-168FDFAA8149}" srcOrd="10" destOrd="0" presId="urn:microsoft.com/office/officeart/2005/8/layout/radial1"/>
    <dgm:cxn modelId="{210A2548-214D-4DE2-A142-4BF4E5ED45E0}" type="presParOf" srcId="{690660CC-C877-4AF3-BD70-7D69E8958C00}" destId="{E62C50FA-09C6-4834-8AD6-8DF33510271F}" srcOrd="11" destOrd="0" presId="urn:microsoft.com/office/officeart/2005/8/layout/radial1"/>
    <dgm:cxn modelId="{F6B5684D-CEC5-4168-95E6-F5F15BD9E6E4}" type="presParOf" srcId="{E62C50FA-09C6-4834-8AD6-8DF33510271F}" destId="{EF88957A-7E1C-415C-A924-BA9A39DD3C5A}" srcOrd="0" destOrd="0" presId="urn:microsoft.com/office/officeart/2005/8/layout/radial1"/>
    <dgm:cxn modelId="{5A51D96E-B0FB-49EA-A1A3-CC9462A21870}" type="presParOf" srcId="{690660CC-C877-4AF3-BD70-7D69E8958C00}" destId="{C2050897-C9CE-4172-922F-57DEC438815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DC56-8E77-42E1-A7F3-2C4AA1DCC411}">
      <dsp:nvSpPr>
        <dsp:cNvPr id="0" name=""/>
        <dsp:cNvSpPr/>
      </dsp:nvSpPr>
      <dsp:spPr>
        <a:xfrm>
          <a:off x="677612" y="0"/>
          <a:ext cx="2390152" cy="239019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31 Local Enterprise Offices</a:t>
          </a:r>
        </a:p>
      </dsp:txBody>
      <dsp:txXfrm>
        <a:off x="1027642" y="350036"/>
        <a:ext cx="1690092" cy="1690120"/>
      </dsp:txXfrm>
    </dsp:sp>
    <dsp:sp modelId="{30F3F9A9-94E3-4952-820C-1B4996E557B0}">
      <dsp:nvSpPr>
        <dsp:cNvPr id="0" name=""/>
        <dsp:cNvSpPr/>
      </dsp:nvSpPr>
      <dsp:spPr>
        <a:xfrm>
          <a:off x="1901409" y="1758727"/>
          <a:ext cx="2390152" cy="2390192"/>
        </a:xfrm>
        <a:prstGeom prst="ellipse">
          <a:avLst/>
        </a:prstGeom>
        <a:solidFill>
          <a:schemeClr val="accent2">
            <a:alpha val="50000"/>
            <a:hueOff val="-2975637"/>
            <a:satOff val="-999"/>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Retail Supports</a:t>
          </a:r>
        </a:p>
        <a:p>
          <a:pPr marL="0" lvl="0" indent="0" algn="ctr" defTabSz="844550">
            <a:lnSpc>
              <a:spcPct val="90000"/>
            </a:lnSpc>
            <a:spcBef>
              <a:spcPct val="0"/>
            </a:spcBef>
            <a:spcAft>
              <a:spcPct val="35000"/>
            </a:spcAft>
            <a:buNone/>
          </a:pPr>
          <a:endParaRPr lang="en-GB" sz="1900" kern="1200" dirty="0"/>
        </a:p>
        <a:p>
          <a:pPr marL="0" lvl="0" indent="0" algn="ctr" defTabSz="844550">
            <a:lnSpc>
              <a:spcPct val="90000"/>
            </a:lnSpc>
            <a:spcBef>
              <a:spcPct val="0"/>
            </a:spcBef>
            <a:spcAft>
              <a:spcPct val="35000"/>
            </a:spcAft>
            <a:buNone/>
          </a:pPr>
          <a:r>
            <a:rPr lang="en-GB" sz="1900" kern="1200" dirty="0"/>
            <a:t>Craft Workers</a:t>
          </a:r>
        </a:p>
      </dsp:txBody>
      <dsp:txXfrm>
        <a:off x="2251439" y="2108763"/>
        <a:ext cx="1690092" cy="1690120"/>
      </dsp:txXfrm>
    </dsp:sp>
    <dsp:sp modelId="{84B9EA20-0EA4-4DB3-B2C2-665B1D29E9D3}">
      <dsp:nvSpPr>
        <dsp:cNvPr id="0" name=""/>
        <dsp:cNvSpPr/>
      </dsp:nvSpPr>
      <dsp:spPr>
        <a:xfrm>
          <a:off x="3126180" y="0"/>
          <a:ext cx="2390152" cy="2390192"/>
        </a:xfrm>
        <a:prstGeom prst="ellipse">
          <a:avLst/>
        </a:prstGeom>
        <a:solidFill>
          <a:schemeClr val="accent2">
            <a:alpha val="50000"/>
            <a:hueOff val="-5951274"/>
            <a:satOff val="-1999"/>
            <a:lumOff val="32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First Stop Shop</a:t>
          </a:r>
        </a:p>
        <a:p>
          <a:pPr marL="0" lvl="0" indent="0" algn="ctr" defTabSz="844550">
            <a:lnSpc>
              <a:spcPct val="90000"/>
            </a:lnSpc>
            <a:spcBef>
              <a:spcPct val="0"/>
            </a:spcBef>
            <a:spcAft>
              <a:spcPct val="35000"/>
            </a:spcAft>
            <a:buNone/>
          </a:pPr>
          <a:r>
            <a:rPr lang="en-GB" sz="1900" kern="1200" dirty="0"/>
            <a:t>Help with range of supports</a:t>
          </a:r>
        </a:p>
      </dsp:txBody>
      <dsp:txXfrm>
        <a:off x="3476210" y="350036"/>
        <a:ext cx="1690092" cy="1690120"/>
      </dsp:txXfrm>
    </dsp:sp>
    <dsp:sp modelId="{0FB56D57-E4AC-4EE6-A776-8133F3351DB5}">
      <dsp:nvSpPr>
        <dsp:cNvPr id="0" name=""/>
        <dsp:cNvSpPr/>
      </dsp:nvSpPr>
      <dsp:spPr>
        <a:xfrm>
          <a:off x="4349977" y="1758727"/>
          <a:ext cx="2390152" cy="2390192"/>
        </a:xfrm>
        <a:prstGeom prst="ellipse">
          <a:avLst/>
        </a:prstGeom>
        <a:solidFill>
          <a:schemeClr val="accent2">
            <a:alpha val="50000"/>
            <a:hueOff val="-8926911"/>
            <a:satOff val="-2998"/>
            <a:lumOff val="4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Manufacturing</a:t>
          </a:r>
        </a:p>
        <a:p>
          <a:pPr marL="0" lvl="0" indent="0" algn="ctr" defTabSz="844550">
            <a:lnSpc>
              <a:spcPct val="90000"/>
            </a:lnSpc>
            <a:spcBef>
              <a:spcPct val="0"/>
            </a:spcBef>
            <a:spcAft>
              <a:spcPct val="35000"/>
            </a:spcAft>
            <a:buNone/>
          </a:pPr>
          <a:endParaRPr lang="en-GB" sz="1900" kern="1200" dirty="0"/>
        </a:p>
        <a:p>
          <a:pPr marL="0" lvl="0" indent="0" algn="ctr" defTabSz="844550">
            <a:lnSpc>
              <a:spcPct val="90000"/>
            </a:lnSpc>
            <a:spcBef>
              <a:spcPct val="0"/>
            </a:spcBef>
            <a:spcAft>
              <a:spcPct val="35000"/>
            </a:spcAft>
            <a:buNone/>
          </a:pPr>
          <a:r>
            <a:rPr lang="en-GB" sz="1900" kern="1200" dirty="0"/>
            <a:t>Food Production</a:t>
          </a:r>
        </a:p>
      </dsp:txBody>
      <dsp:txXfrm>
        <a:off x="4700007" y="2108763"/>
        <a:ext cx="1690092" cy="1690120"/>
      </dsp:txXfrm>
    </dsp:sp>
    <dsp:sp modelId="{59D107C5-4A85-474F-B1D3-8619815B598A}">
      <dsp:nvSpPr>
        <dsp:cNvPr id="0" name=""/>
        <dsp:cNvSpPr/>
      </dsp:nvSpPr>
      <dsp:spPr>
        <a:xfrm>
          <a:off x="5574748" y="0"/>
          <a:ext cx="2390152" cy="2390192"/>
        </a:xfrm>
        <a:prstGeom prst="ellipse">
          <a:avLst/>
        </a:prstGeom>
        <a:solidFill>
          <a:schemeClr val="accent2">
            <a:alpha val="50000"/>
            <a:hueOff val="-11902548"/>
            <a:satOff val="-3997"/>
            <a:lumOff val="65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Job Creation</a:t>
          </a:r>
        </a:p>
      </dsp:txBody>
      <dsp:txXfrm>
        <a:off x="5924778" y="350036"/>
        <a:ext cx="1690092" cy="1690120"/>
      </dsp:txXfrm>
    </dsp:sp>
    <dsp:sp modelId="{D68E763F-CAF1-43A8-9A83-C5CB13CBB3A4}">
      <dsp:nvSpPr>
        <dsp:cNvPr id="0" name=""/>
        <dsp:cNvSpPr/>
      </dsp:nvSpPr>
      <dsp:spPr>
        <a:xfrm>
          <a:off x="6798545" y="1758727"/>
          <a:ext cx="2390152" cy="2390192"/>
        </a:xfrm>
        <a:prstGeom prst="ellipse">
          <a:avLst/>
        </a:prstGeom>
        <a:solidFill>
          <a:schemeClr val="accent2">
            <a:alpha val="50000"/>
            <a:hueOff val="-14878185"/>
            <a:satOff val="-4997"/>
            <a:lumOff val="81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Tourism</a:t>
          </a:r>
        </a:p>
        <a:p>
          <a:pPr marL="0" lvl="0" indent="0" algn="ctr" defTabSz="844550">
            <a:lnSpc>
              <a:spcPct val="90000"/>
            </a:lnSpc>
            <a:spcBef>
              <a:spcPct val="0"/>
            </a:spcBef>
            <a:spcAft>
              <a:spcPct val="35000"/>
            </a:spcAft>
            <a:buNone/>
          </a:pPr>
          <a:r>
            <a:rPr lang="en-GB" sz="1900" kern="1200" dirty="0"/>
            <a:t>ICT</a:t>
          </a:r>
        </a:p>
        <a:p>
          <a:pPr marL="0" lvl="0" indent="0" algn="ctr" defTabSz="844550">
            <a:lnSpc>
              <a:spcPct val="90000"/>
            </a:lnSpc>
            <a:spcBef>
              <a:spcPct val="0"/>
            </a:spcBef>
            <a:spcAft>
              <a:spcPct val="35000"/>
            </a:spcAft>
            <a:buNone/>
          </a:pPr>
          <a:r>
            <a:rPr lang="en-GB" sz="1900" kern="1200" dirty="0"/>
            <a:t>Internationally Traded Services</a:t>
          </a:r>
        </a:p>
      </dsp:txBody>
      <dsp:txXfrm>
        <a:off x="7148575" y="2108763"/>
        <a:ext cx="1690092" cy="1690120"/>
      </dsp:txXfrm>
    </dsp:sp>
    <dsp:sp modelId="{F212D3AE-7A8F-41BC-839B-0B756B4990F0}">
      <dsp:nvSpPr>
        <dsp:cNvPr id="0" name=""/>
        <dsp:cNvSpPr/>
      </dsp:nvSpPr>
      <dsp:spPr>
        <a:xfrm>
          <a:off x="8023315" y="0"/>
          <a:ext cx="2390152" cy="2390192"/>
        </a:xfrm>
        <a:prstGeom prst="ellipse">
          <a:avLst/>
        </a:prstGeom>
        <a:solidFill>
          <a:schemeClr val="accent2">
            <a:alpha val="50000"/>
            <a:hueOff val="-17853821"/>
            <a:satOff val="-5996"/>
            <a:lumOff val="98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All Size companies up to 50 employees</a:t>
          </a:r>
        </a:p>
      </dsp:txBody>
      <dsp:txXfrm>
        <a:off x="8373345" y="350036"/>
        <a:ext cx="1690092" cy="1690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90B90-30FA-42B1-9666-9BEC977054E1}">
      <dsp:nvSpPr>
        <dsp:cNvPr id="0" name=""/>
        <dsp:cNvSpPr/>
      </dsp:nvSpPr>
      <dsp:spPr>
        <a:xfrm>
          <a:off x="2985845" y="4628164"/>
          <a:ext cx="87213" cy="8721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86A10-B111-4CC5-9667-3C38D56FC3C7}">
      <dsp:nvSpPr>
        <dsp:cNvPr id="0" name=""/>
        <dsp:cNvSpPr/>
      </dsp:nvSpPr>
      <dsp:spPr>
        <a:xfrm>
          <a:off x="2792512" y="4706738"/>
          <a:ext cx="87213" cy="8721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F1812C-4E8D-4FB9-AE4D-100851B16089}">
      <dsp:nvSpPr>
        <dsp:cNvPr id="0" name=""/>
        <dsp:cNvSpPr/>
      </dsp:nvSpPr>
      <dsp:spPr>
        <a:xfrm>
          <a:off x="2594910" y="4771691"/>
          <a:ext cx="87213" cy="8721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F57A66-7BC9-4F50-8932-A51A58350672}">
      <dsp:nvSpPr>
        <dsp:cNvPr id="0" name=""/>
        <dsp:cNvSpPr/>
      </dsp:nvSpPr>
      <dsp:spPr>
        <a:xfrm>
          <a:off x="2394258" y="4821978"/>
          <a:ext cx="87213" cy="872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B8232F-DC33-4B4D-9A6F-0F8DF623FB4F}">
      <dsp:nvSpPr>
        <dsp:cNvPr id="0" name=""/>
        <dsp:cNvSpPr/>
      </dsp:nvSpPr>
      <dsp:spPr>
        <a:xfrm>
          <a:off x="4040945" y="3867577"/>
          <a:ext cx="87213" cy="8721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48DB6B-5517-432E-ABDA-96E00A459176}">
      <dsp:nvSpPr>
        <dsp:cNvPr id="0" name=""/>
        <dsp:cNvSpPr/>
      </dsp:nvSpPr>
      <dsp:spPr>
        <a:xfrm>
          <a:off x="3887864" y="4022628"/>
          <a:ext cx="87213" cy="8721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11B731-7BA1-4E75-AEDB-1B6CA3E82026}">
      <dsp:nvSpPr>
        <dsp:cNvPr id="0" name=""/>
        <dsp:cNvSpPr/>
      </dsp:nvSpPr>
      <dsp:spPr>
        <a:xfrm>
          <a:off x="4674614" y="2924701"/>
          <a:ext cx="87213" cy="8721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FB6CAF-92B2-4C60-9B24-296D1B49146B}">
      <dsp:nvSpPr>
        <dsp:cNvPr id="0" name=""/>
        <dsp:cNvSpPr/>
      </dsp:nvSpPr>
      <dsp:spPr>
        <a:xfrm>
          <a:off x="5014929" y="1775963"/>
          <a:ext cx="87213" cy="8721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59898C-419D-46CB-B30D-378171317620}">
      <dsp:nvSpPr>
        <dsp:cNvPr id="0" name=""/>
        <dsp:cNvSpPr/>
      </dsp:nvSpPr>
      <dsp:spPr>
        <a:xfrm>
          <a:off x="4844772" y="417173"/>
          <a:ext cx="87213" cy="872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E6204E-E3F5-4C8E-8F81-EC0FBCAA032D}">
      <dsp:nvSpPr>
        <dsp:cNvPr id="0" name=""/>
        <dsp:cNvSpPr/>
      </dsp:nvSpPr>
      <dsp:spPr>
        <a:xfrm>
          <a:off x="4971628" y="319219"/>
          <a:ext cx="87213" cy="8721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E30A4-26B3-4617-A600-7200E98806EA}">
      <dsp:nvSpPr>
        <dsp:cNvPr id="0" name=""/>
        <dsp:cNvSpPr/>
      </dsp:nvSpPr>
      <dsp:spPr>
        <a:xfrm>
          <a:off x="5098483" y="220741"/>
          <a:ext cx="87213" cy="87213"/>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13F501-C9CB-4748-890D-71E2AC65FDCB}">
      <dsp:nvSpPr>
        <dsp:cNvPr id="0" name=""/>
        <dsp:cNvSpPr/>
      </dsp:nvSpPr>
      <dsp:spPr>
        <a:xfrm>
          <a:off x="5225949" y="319219"/>
          <a:ext cx="87213" cy="8721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3BF8D5-4BA8-4FC5-B59C-E9E3B73F178F}">
      <dsp:nvSpPr>
        <dsp:cNvPr id="0" name=""/>
        <dsp:cNvSpPr/>
      </dsp:nvSpPr>
      <dsp:spPr>
        <a:xfrm>
          <a:off x="5352805" y="417173"/>
          <a:ext cx="87213" cy="87213"/>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EDB8C-72DE-49CE-9D25-9D768EC429E4}">
      <dsp:nvSpPr>
        <dsp:cNvPr id="0" name=""/>
        <dsp:cNvSpPr/>
      </dsp:nvSpPr>
      <dsp:spPr>
        <a:xfrm>
          <a:off x="5098483" y="428173"/>
          <a:ext cx="87213" cy="872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064FD-EB91-4754-8797-307F409D5416}">
      <dsp:nvSpPr>
        <dsp:cNvPr id="0" name=""/>
        <dsp:cNvSpPr/>
      </dsp:nvSpPr>
      <dsp:spPr>
        <a:xfrm>
          <a:off x="5098483" y="635606"/>
          <a:ext cx="87213" cy="87213"/>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C8AB0-A5AD-4333-8C52-FE8A35752620}">
      <dsp:nvSpPr>
        <dsp:cNvPr id="0" name=""/>
        <dsp:cNvSpPr/>
      </dsp:nvSpPr>
      <dsp:spPr>
        <a:xfrm>
          <a:off x="1909705" y="4989206"/>
          <a:ext cx="1879052" cy="50391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733"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Innovation </a:t>
          </a:r>
        </a:p>
      </dsp:txBody>
      <dsp:txXfrm>
        <a:off x="1934304" y="5013805"/>
        <a:ext cx="1829854" cy="454717"/>
      </dsp:txXfrm>
    </dsp:sp>
    <dsp:sp modelId="{662545E9-20DB-4529-A2E0-79B2B9D93E40}">
      <dsp:nvSpPr>
        <dsp:cNvPr id="0" name=""/>
        <dsp:cNvSpPr/>
      </dsp:nvSpPr>
      <dsp:spPr>
        <a:xfrm>
          <a:off x="1388559" y="4495506"/>
          <a:ext cx="871524" cy="87111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3B296-79EB-4E08-AED0-551E493312AC}">
      <dsp:nvSpPr>
        <dsp:cNvPr id="0" name=""/>
        <dsp:cNvSpPr/>
      </dsp:nvSpPr>
      <dsp:spPr>
        <a:xfrm>
          <a:off x="3560661" y="4393623"/>
          <a:ext cx="1879052" cy="5039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733"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Sustainability</a:t>
          </a:r>
        </a:p>
      </dsp:txBody>
      <dsp:txXfrm>
        <a:off x="3585260" y="4418222"/>
        <a:ext cx="1829854" cy="454717"/>
      </dsp:txXfrm>
    </dsp:sp>
    <dsp:sp modelId="{6BC6148D-D33D-4100-96CE-17392278599B}">
      <dsp:nvSpPr>
        <dsp:cNvPr id="0" name=""/>
        <dsp:cNvSpPr/>
      </dsp:nvSpPr>
      <dsp:spPr>
        <a:xfrm>
          <a:off x="3039515" y="3899922"/>
          <a:ext cx="871524" cy="87111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4BAEB6-2116-4897-87C4-B253EFD5ADD0}">
      <dsp:nvSpPr>
        <dsp:cNvPr id="0" name=""/>
        <dsp:cNvSpPr/>
      </dsp:nvSpPr>
      <dsp:spPr>
        <a:xfrm>
          <a:off x="4455971" y="3532986"/>
          <a:ext cx="1879052" cy="5039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733"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Digitalisation</a:t>
          </a:r>
        </a:p>
      </dsp:txBody>
      <dsp:txXfrm>
        <a:off x="4480570" y="3557585"/>
        <a:ext cx="1829854" cy="454717"/>
      </dsp:txXfrm>
    </dsp:sp>
    <dsp:sp modelId="{60E57711-B9BC-4FB3-A0D9-88B973D387A7}">
      <dsp:nvSpPr>
        <dsp:cNvPr id="0" name=""/>
        <dsp:cNvSpPr/>
      </dsp:nvSpPr>
      <dsp:spPr>
        <a:xfrm>
          <a:off x="3934825" y="3039285"/>
          <a:ext cx="871524" cy="87111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F0FBD5-A788-45F9-9AA8-F1079C032608}">
      <dsp:nvSpPr>
        <dsp:cNvPr id="0" name=""/>
        <dsp:cNvSpPr/>
      </dsp:nvSpPr>
      <dsp:spPr>
        <a:xfrm>
          <a:off x="4923752" y="2426677"/>
          <a:ext cx="1879052" cy="5039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733"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Competitiveness</a:t>
          </a:r>
        </a:p>
      </dsp:txBody>
      <dsp:txXfrm>
        <a:off x="4948351" y="2451276"/>
        <a:ext cx="1829854" cy="454717"/>
      </dsp:txXfrm>
    </dsp:sp>
    <dsp:sp modelId="{A8FC01AB-DF10-48E0-969A-4F36C7971554}">
      <dsp:nvSpPr>
        <dsp:cNvPr id="0" name=""/>
        <dsp:cNvSpPr/>
      </dsp:nvSpPr>
      <dsp:spPr>
        <a:xfrm>
          <a:off x="4402606" y="1932977"/>
          <a:ext cx="871524" cy="87111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FF5F3E-8D83-4BA4-A474-526F5B86F9DC}">
      <dsp:nvSpPr>
        <dsp:cNvPr id="0" name=""/>
        <dsp:cNvSpPr/>
      </dsp:nvSpPr>
      <dsp:spPr>
        <a:xfrm>
          <a:off x="5184172" y="1300464"/>
          <a:ext cx="1879052" cy="50391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7733"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Internationalisation</a:t>
          </a:r>
        </a:p>
      </dsp:txBody>
      <dsp:txXfrm>
        <a:off x="5208771" y="1325063"/>
        <a:ext cx="1829854" cy="454717"/>
      </dsp:txXfrm>
    </dsp:sp>
    <dsp:sp modelId="{4474EA18-392D-4BC4-9657-6F33E6C66F77}">
      <dsp:nvSpPr>
        <dsp:cNvPr id="0" name=""/>
        <dsp:cNvSpPr/>
      </dsp:nvSpPr>
      <dsp:spPr>
        <a:xfrm>
          <a:off x="4663026" y="806763"/>
          <a:ext cx="871524" cy="871113"/>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E752-3B7D-46BC-A5A3-F539E923F125}">
      <dsp:nvSpPr>
        <dsp:cNvPr id="0" name=""/>
        <dsp:cNvSpPr/>
      </dsp:nvSpPr>
      <dsp:spPr>
        <a:xfrm>
          <a:off x="1290" y="0"/>
          <a:ext cx="3354738" cy="5418667"/>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IE" sz="4500" kern="1200" dirty="0"/>
            <a:t>What is it?</a:t>
          </a:r>
        </a:p>
      </dsp:txBody>
      <dsp:txXfrm>
        <a:off x="1290" y="0"/>
        <a:ext cx="3354738" cy="1625600"/>
      </dsp:txXfrm>
    </dsp:sp>
    <dsp:sp modelId="{8DF97724-A011-4D7F-8EDF-2D30A6520CEC}">
      <dsp:nvSpPr>
        <dsp:cNvPr id="0" name=""/>
        <dsp:cNvSpPr/>
      </dsp:nvSpPr>
      <dsp:spPr>
        <a:xfrm>
          <a:off x="351149" y="1122986"/>
          <a:ext cx="2683790"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IE" sz="1400" kern="1200" dirty="0"/>
            <a:t>Voucher of €5,000/50% cost towards digital transformation Software</a:t>
          </a:r>
        </a:p>
        <a:p>
          <a:pPr marL="0" lvl="0" indent="0" algn="ctr" defTabSz="622300">
            <a:lnSpc>
              <a:spcPct val="90000"/>
            </a:lnSpc>
            <a:spcBef>
              <a:spcPct val="0"/>
            </a:spcBef>
            <a:spcAft>
              <a:spcPct val="35000"/>
            </a:spcAft>
            <a:buNone/>
          </a:pPr>
          <a:r>
            <a:rPr lang="en-IE" sz="1400" kern="1200" dirty="0"/>
            <a:t>Training &amp; Configuration covered</a:t>
          </a:r>
        </a:p>
        <a:p>
          <a:pPr marL="0" lvl="0" indent="0" algn="ctr" defTabSz="622300">
            <a:lnSpc>
              <a:spcPct val="90000"/>
            </a:lnSpc>
            <a:spcBef>
              <a:spcPct val="0"/>
            </a:spcBef>
            <a:spcAft>
              <a:spcPct val="35000"/>
            </a:spcAft>
            <a:buNone/>
          </a:pPr>
          <a:r>
            <a:rPr lang="en-IE" sz="1400" b="1" kern="1200" dirty="0"/>
            <a:t>&lt; 50% of the overall project cost</a:t>
          </a:r>
          <a:endParaRPr lang="en-IE" sz="1400" kern="1200" dirty="0"/>
        </a:p>
      </dsp:txBody>
      <dsp:txXfrm>
        <a:off x="399001" y="1170838"/>
        <a:ext cx="2588086" cy="1538098"/>
      </dsp:txXfrm>
    </dsp:sp>
    <dsp:sp modelId="{92CEB897-357D-4B1A-B300-5AB74AF83348}">
      <dsp:nvSpPr>
        <dsp:cNvPr id="0" name=""/>
        <dsp:cNvSpPr/>
      </dsp:nvSpPr>
      <dsp:spPr>
        <a:xfrm>
          <a:off x="351149" y="2905588"/>
          <a:ext cx="2683790"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prstClr val="white"/>
              </a:solidFill>
              <a:latin typeface="Calibri" panose="020F0502020204030204"/>
              <a:ea typeface="+mn-ea"/>
              <a:cs typeface="+mn-cs"/>
            </a:rPr>
            <a:t>Boost Efficiencies </a:t>
          </a:r>
        </a:p>
        <a:p>
          <a:pPr marL="0" lvl="0" indent="0" algn="ctr" defTabSz="666750">
            <a:lnSpc>
              <a:spcPct val="90000"/>
            </a:lnSpc>
            <a:spcBef>
              <a:spcPct val="0"/>
            </a:spcBef>
            <a:spcAft>
              <a:spcPct val="35000"/>
            </a:spcAft>
            <a:buNone/>
          </a:pPr>
          <a:r>
            <a:rPr lang="en-IE" sz="1500" b="1" kern="1200" dirty="0">
              <a:solidFill>
                <a:prstClr val="white"/>
              </a:solidFill>
              <a:latin typeface="Calibri" panose="020F0502020204030204"/>
              <a:ea typeface="+mn-ea"/>
              <a:cs typeface="+mn-cs"/>
            </a:rPr>
            <a:t>Enhance productivity</a:t>
          </a:r>
        </a:p>
        <a:p>
          <a:pPr marL="0" lvl="0" indent="0" algn="ctr" defTabSz="666750">
            <a:lnSpc>
              <a:spcPct val="90000"/>
            </a:lnSpc>
            <a:spcBef>
              <a:spcPct val="0"/>
            </a:spcBef>
            <a:spcAft>
              <a:spcPct val="35000"/>
            </a:spcAft>
            <a:buNone/>
          </a:pPr>
          <a:r>
            <a:rPr lang="en-IE" sz="1500" b="1" kern="1200" dirty="0">
              <a:solidFill>
                <a:prstClr val="white"/>
              </a:solidFill>
              <a:latin typeface="Calibri" panose="020F0502020204030204"/>
              <a:ea typeface="+mn-ea"/>
              <a:cs typeface="+mn-cs"/>
            </a:rPr>
            <a:t>Expand Customer Reach</a:t>
          </a:r>
        </a:p>
        <a:p>
          <a:pPr marL="0" lvl="0" indent="0" algn="ctr" defTabSz="666750">
            <a:lnSpc>
              <a:spcPct val="90000"/>
            </a:lnSpc>
            <a:spcBef>
              <a:spcPct val="0"/>
            </a:spcBef>
            <a:spcAft>
              <a:spcPct val="35000"/>
            </a:spcAft>
            <a:buNone/>
          </a:pPr>
          <a:r>
            <a:rPr lang="en-IE" sz="1500" b="1" kern="1200" dirty="0">
              <a:solidFill>
                <a:prstClr val="white"/>
              </a:solidFill>
              <a:latin typeface="Calibri" panose="020F0502020204030204"/>
              <a:ea typeface="+mn-ea"/>
              <a:cs typeface="+mn-cs"/>
            </a:rPr>
            <a:t>Stay Competitive – Bridge the Digital Gap </a:t>
          </a:r>
          <a:endParaRPr lang="en-IE" sz="1500" b="1" kern="1200" dirty="0"/>
        </a:p>
      </dsp:txBody>
      <dsp:txXfrm>
        <a:off x="399001" y="2953440"/>
        <a:ext cx="2588086" cy="1538098"/>
      </dsp:txXfrm>
    </dsp:sp>
    <dsp:sp modelId="{6E969E9F-F321-4063-841F-A41072C08D22}">
      <dsp:nvSpPr>
        <dsp:cNvPr id="0" name=""/>
        <dsp:cNvSpPr/>
      </dsp:nvSpPr>
      <dsp:spPr>
        <a:xfrm>
          <a:off x="3607634" y="0"/>
          <a:ext cx="3354738" cy="5418667"/>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IE" sz="4500" kern="1200" dirty="0"/>
            <a:t>Who is it for? </a:t>
          </a:r>
        </a:p>
      </dsp:txBody>
      <dsp:txXfrm>
        <a:off x="3607634" y="0"/>
        <a:ext cx="3354738" cy="1625600"/>
      </dsp:txXfrm>
    </dsp:sp>
    <dsp:sp modelId="{5227C6B4-6A1B-4833-9A5E-5CCB0231B7BE}">
      <dsp:nvSpPr>
        <dsp:cNvPr id="0" name=""/>
        <dsp:cNvSpPr/>
      </dsp:nvSpPr>
      <dsp:spPr>
        <a:xfrm>
          <a:off x="3943108" y="1626063"/>
          <a:ext cx="2683790"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IE" sz="1400" kern="1200" dirty="0"/>
            <a:t>Any Business up to 50 employees</a:t>
          </a:r>
        </a:p>
      </dsp:txBody>
      <dsp:txXfrm>
        <a:off x="3974288" y="1657243"/>
        <a:ext cx="2621430" cy="1002191"/>
      </dsp:txXfrm>
    </dsp:sp>
    <dsp:sp modelId="{EA1C0B49-584A-43BA-A39E-A5DD44D203D8}">
      <dsp:nvSpPr>
        <dsp:cNvPr id="0" name=""/>
        <dsp:cNvSpPr/>
      </dsp:nvSpPr>
      <dsp:spPr>
        <a:xfrm>
          <a:off x="3943108" y="2854391"/>
          <a:ext cx="2683790"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a:t>Those who have completed a </a:t>
          </a:r>
          <a:r>
            <a:rPr lang="en-US" sz="1400" b="1" i="0" kern="1200" dirty="0"/>
            <a:t>Digital for Business</a:t>
          </a:r>
          <a:r>
            <a:rPr lang="en-US" sz="1400" b="0" i="0" kern="1200" dirty="0"/>
            <a:t> Project within the previous two years</a:t>
          </a:r>
          <a:r>
            <a:rPr lang="en-IE" sz="1400" kern="1200" dirty="0"/>
            <a:t> </a:t>
          </a:r>
        </a:p>
      </dsp:txBody>
      <dsp:txXfrm>
        <a:off x="3974288" y="2885571"/>
        <a:ext cx="2621430" cy="1002191"/>
      </dsp:txXfrm>
    </dsp:sp>
    <dsp:sp modelId="{19C983E3-127B-4406-87F6-44C872DDCA8D}">
      <dsp:nvSpPr>
        <dsp:cNvPr id="0" name=""/>
        <dsp:cNvSpPr/>
      </dsp:nvSpPr>
      <dsp:spPr>
        <a:xfrm>
          <a:off x="3943108" y="4082719"/>
          <a:ext cx="2683790" cy="10645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IE" sz="1400" kern="1200" dirty="0"/>
            <a:t>Business must be trading more than 6 months </a:t>
          </a:r>
        </a:p>
        <a:p>
          <a:pPr marL="0" lvl="0" indent="0" algn="ctr" defTabSz="622300">
            <a:lnSpc>
              <a:spcPct val="90000"/>
            </a:lnSpc>
            <a:spcBef>
              <a:spcPct val="0"/>
            </a:spcBef>
            <a:spcAft>
              <a:spcPct val="35000"/>
            </a:spcAft>
            <a:buNone/>
          </a:pPr>
          <a:r>
            <a:rPr lang="en-IE" sz="1400" kern="1200" dirty="0"/>
            <a:t>Not a client of EI or IDA</a:t>
          </a:r>
        </a:p>
      </dsp:txBody>
      <dsp:txXfrm>
        <a:off x="3974288" y="4113899"/>
        <a:ext cx="2621430" cy="1002191"/>
      </dsp:txXfrm>
    </dsp:sp>
    <dsp:sp modelId="{4CDF389D-2F7C-41C9-A253-47DDD83BD32A}">
      <dsp:nvSpPr>
        <dsp:cNvPr id="0" name=""/>
        <dsp:cNvSpPr/>
      </dsp:nvSpPr>
      <dsp:spPr>
        <a:xfrm>
          <a:off x="7213978" y="0"/>
          <a:ext cx="3354738" cy="5418667"/>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IE" sz="4500" kern="1200" dirty="0"/>
            <a:t>How to Apply?</a:t>
          </a:r>
        </a:p>
      </dsp:txBody>
      <dsp:txXfrm>
        <a:off x="7213978" y="0"/>
        <a:ext cx="3354738" cy="1625600"/>
      </dsp:txXfrm>
    </dsp:sp>
    <dsp:sp modelId="{20B26E21-3B85-47B5-B2A3-3FCFFE1EBF14}">
      <dsp:nvSpPr>
        <dsp:cNvPr id="0" name=""/>
        <dsp:cNvSpPr/>
      </dsp:nvSpPr>
      <dsp:spPr>
        <a:xfrm>
          <a:off x="7549452" y="1627187"/>
          <a:ext cx="2683790"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IE" sz="1400" kern="1200"/>
            <a:t>Complete your Digital for Business action plan with an assigned LEO consultant</a:t>
          </a:r>
        </a:p>
      </dsp:txBody>
      <dsp:txXfrm>
        <a:off x="7597304" y="1675039"/>
        <a:ext cx="2588086" cy="1538098"/>
      </dsp:txXfrm>
    </dsp:sp>
    <dsp:sp modelId="{F68847DD-3FF3-4694-9306-F257FA3368FD}">
      <dsp:nvSpPr>
        <dsp:cNvPr id="0" name=""/>
        <dsp:cNvSpPr/>
      </dsp:nvSpPr>
      <dsp:spPr>
        <a:xfrm>
          <a:off x="7549452" y="3512343"/>
          <a:ext cx="2683790" cy="1633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IE" sz="1400" kern="1200" dirty="0"/>
            <a:t>Talk to your LEO representative before commencing any work. </a:t>
          </a:r>
          <a:endParaRPr lang="en-US" sz="1400" kern="1200" dirty="0"/>
        </a:p>
      </dsp:txBody>
      <dsp:txXfrm>
        <a:off x="7597304" y="3560195"/>
        <a:ext cx="2588086" cy="1538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22AF7-1FD5-40D2-84A2-1E3BD0965426}">
      <dsp:nvSpPr>
        <dsp:cNvPr id="0" name=""/>
        <dsp:cNvSpPr/>
      </dsp:nvSpPr>
      <dsp:spPr>
        <a:xfrm>
          <a:off x="4891794" y="2145691"/>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Eligible Software Examples</a:t>
          </a:r>
          <a:endParaRPr lang="en-IE" sz="2300" kern="1200" dirty="0"/>
        </a:p>
      </dsp:txBody>
      <dsp:txXfrm>
        <a:off x="5132905" y="2386802"/>
        <a:ext cx="1164189" cy="1164189"/>
      </dsp:txXfrm>
    </dsp:sp>
    <dsp:sp modelId="{C9F90205-D055-46D8-A2A1-38746D923785}">
      <dsp:nvSpPr>
        <dsp:cNvPr id="0" name=""/>
        <dsp:cNvSpPr/>
      </dsp:nvSpPr>
      <dsp:spPr>
        <a:xfrm rot="16200000">
          <a:off x="5467409" y="1885137"/>
          <a:ext cx="495180" cy="25927"/>
        </a:xfrm>
        <a:custGeom>
          <a:avLst/>
          <a:gdLst/>
          <a:ahLst/>
          <a:cxnLst/>
          <a:rect l="0" t="0" r="0" b="0"/>
          <a:pathLst>
            <a:path>
              <a:moveTo>
                <a:pt x="0" y="12963"/>
              </a:moveTo>
              <a:lnTo>
                <a:pt x="495180"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5702620" y="1885721"/>
        <a:ext cx="24759" cy="24759"/>
      </dsp:txXfrm>
    </dsp:sp>
    <dsp:sp modelId="{0416A050-810B-46E3-B369-A0984A9B1AFC}">
      <dsp:nvSpPr>
        <dsp:cNvPr id="0" name=""/>
        <dsp:cNvSpPr/>
      </dsp:nvSpPr>
      <dsp:spPr>
        <a:xfrm>
          <a:off x="4891794" y="4099"/>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E-commerce Software</a:t>
          </a:r>
        </a:p>
        <a:p>
          <a:pPr marL="0" lvl="0" indent="0" algn="ctr" defTabSz="711200">
            <a:lnSpc>
              <a:spcPct val="90000"/>
            </a:lnSpc>
            <a:spcBef>
              <a:spcPct val="0"/>
            </a:spcBef>
            <a:spcAft>
              <a:spcPct val="35000"/>
            </a:spcAft>
            <a:buNone/>
          </a:pPr>
          <a:r>
            <a:rPr lang="en-US" sz="1600" kern="1200" dirty="0"/>
            <a:t>Online payments  </a:t>
          </a:r>
          <a:endParaRPr lang="en-IE" sz="1600" kern="1200" dirty="0"/>
        </a:p>
      </dsp:txBody>
      <dsp:txXfrm>
        <a:off x="5132905" y="245210"/>
        <a:ext cx="1164189" cy="1164189"/>
      </dsp:txXfrm>
    </dsp:sp>
    <dsp:sp modelId="{68DCABA6-FED7-4DB6-B3D5-500E706688E8}">
      <dsp:nvSpPr>
        <dsp:cNvPr id="0" name=""/>
        <dsp:cNvSpPr/>
      </dsp:nvSpPr>
      <dsp:spPr>
        <a:xfrm rot="19800000">
          <a:off x="6394746" y="2420535"/>
          <a:ext cx="495180" cy="25927"/>
        </a:xfrm>
        <a:custGeom>
          <a:avLst/>
          <a:gdLst/>
          <a:ahLst/>
          <a:cxnLst/>
          <a:rect l="0" t="0" r="0" b="0"/>
          <a:pathLst>
            <a:path>
              <a:moveTo>
                <a:pt x="0" y="12963"/>
              </a:moveTo>
              <a:lnTo>
                <a:pt x="495180"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629956" y="2421119"/>
        <a:ext cx="24759" cy="24759"/>
      </dsp:txXfrm>
    </dsp:sp>
    <dsp:sp modelId="{0BCA2D42-0653-4744-AB19-B64597709F36}">
      <dsp:nvSpPr>
        <dsp:cNvPr id="0" name=""/>
        <dsp:cNvSpPr/>
      </dsp:nvSpPr>
      <dsp:spPr>
        <a:xfrm>
          <a:off x="6746467" y="1074895"/>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Analytics Software </a:t>
          </a:r>
        </a:p>
        <a:p>
          <a:pPr marL="0" lvl="0" indent="0" algn="ctr" defTabSz="711200">
            <a:lnSpc>
              <a:spcPct val="90000"/>
            </a:lnSpc>
            <a:spcBef>
              <a:spcPct val="0"/>
            </a:spcBef>
            <a:spcAft>
              <a:spcPct val="35000"/>
            </a:spcAft>
            <a:buNone/>
          </a:pPr>
          <a:r>
            <a:rPr lang="en-US" sz="1600" kern="1200" dirty="0"/>
            <a:t>AI</a:t>
          </a:r>
          <a:endParaRPr lang="en-IE" sz="1600" kern="1200" dirty="0"/>
        </a:p>
      </dsp:txBody>
      <dsp:txXfrm>
        <a:off x="6987578" y="1316006"/>
        <a:ext cx="1164189" cy="1164189"/>
      </dsp:txXfrm>
    </dsp:sp>
    <dsp:sp modelId="{47FE5DA5-85C2-4FED-B7DE-B679BF0AC1F1}">
      <dsp:nvSpPr>
        <dsp:cNvPr id="0" name=""/>
        <dsp:cNvSpPr/>
      </dsp:nvSpPr>
      <dsp:spPr>
        <a:xfrm rot="1800000">
          <a:off x="6394746" y="3491331"/>
          <a:ext cx="495180" cy="25927"/>
        </a:xfrm>
        <a:custGeom>
          <a:avLst/>
          <a:gdLst/>
          <a:ahLst/>
          <a:cxnLst/>
          <a:rect l="0" t="0" r="0" b="0"/>
          <a:pathLst>
            <a:path>
              <a:moveTo>
                <a:pt x="0" y="12963"/>
              </a:moveTo>
              <a:lnTo>
                <a:pt x="495180"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629956" y="3491915"/>
        <a:ext cx="24759" cy="24759"/>
      </dsp:txXfrm>
    </dsp:sp>
    <dsp:sp modelId="{31E6D222-6DAC-4628-8107-D50E2DD7D899}">
      <dsp:nvSpPr>
        <dsp:cNvPr id="0" name=""/>
        <dsp:cNvSpPr/>
      </dsp:nvSpPr>
      <dsp:spPr>
        <a:xfrm>
          <a:off x="6746467" y="3216487"/>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Job Tracking</a:t>
          </a:r>
        </a:p>
        <a:p>
          <a:pPr marL="0" lvl="0" indent="0" algn="ctr" defTabSz="711200">
            <a:lnSpc>
              <a:spcPct val="90000"/>
            </a:lnSpc>
            <a:spcBef>
              <a:spcPct val="0"/>
            </a:spcBef>
            <a:spcAft>
              <a:spcPct val="35000"/>
            </a:spcAft>
            <a:buNone/>
          </a:pPr>
          <a:r>
            <a:rPr lang="en-US" sz="1600" kern="1200" dirty="0"/>
            <a:t>Stock Control </a:t>
          </a:r>
        </a:p>
        <a:p>
          <a:pPr marL="0" lvl="0" indent="0" algn="ctr" defTabSz="711200">
            <a:lnSpc>
              <a:spcPct val="90000"/>
            </a:lnSpc>
            <a:spcBef>
              <a:spcPct val="0"/>
            </a:spcBef>
            <a:spcAft>
              <a:spcPct val="35000"/>
            </a:spcAft>
            <a:buNone/>
          </a:pPr>
          <a:r>
            <a:rPr lang="en-US" sz="1600" kern="1200" dirty="0"/>
            <a:t>Order Management </a:t>
          </a:r>
          <a:endParaRPr lang="en-IE" sz="1600" kern="1200" dirty="0"/>
        </a:p>
      </dsp:txBody>
      <dsp:txXfrm>
        <a:off x="6987578" y="3457598"/>
        <a:ext cx="1164189" cy="1164189"/>
      </dsp:txXfrm>
    </dsp:sp>
    <dsp:sp modelId="{1EC53443-4211-4F0D-A12A-63A619900EDF}">
      <dsp:nvSpPr>
        <dsp:cNvPr id="0" name=""/>
        <dsp:cNvSpPr/>
      </dsp:nvSpPr>
      <dsp:spPr>
        <a:xfrm rot="5423262">
          <a:off x="5458075" y="4028778"/>
          <a:ext cx="499329" cy="25927"/>
        </a:xfrm>
        <a:custGeom>
          <a:avLst/>
          <a:gdLst/>
          <a:ahLst/>
          <a:cxnLst/>
          <a:rect l="0" t="0" r="0" b="0"/>
          <a:pathLst>
            <a:path>
              <a:moveTo>
                <a:pt x="0" y="12963"/>
              </a:moveTo>
              <a:lnTo>
                <a:pt x="499329"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5695257" y="4029259"/>
        <a:ext cx="24966" cy="24966"/>
      </dsp:txXfrm>
    </dsp:sp>
    <dsp:sp modelId="{4EAF1961-E09B-4A20-8B3A-ED7A0DF00639}">
      <dsp:nvSpPr>
        <dsp:cNvPr id="0" name=""/>
        <dsp:cNvSpPr/>
      </dsp:nvSpPr>
      <dsp:spPr>
        <a:xfrm>
          <a:off x="4877275" y="4291382"/>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3 D Modelling</a:t>
          </a:r>
        </a:p>
        <a:p>
          <a:pPr marL="0" lvl="0" indent="0" algn="ctr" defTabSz="889000">
            <a:lnSpc>
              <a:spcPct val="90000"/>
            </a:lnSpc>
            <a:spcBef>
              <a:spcPct val="0"/>
            </a:spcBef>
            <a:spcAft>
              <a:spcPct val="35000"/>
            </a:spcAft>
            <a:buNone/>
          </a:pPr>
          <a:endParaRPr lang="en-IE" sz="1600" kern="1200" dirty="0"/>
        </a:p>
      </dsp:txBody>
      <dsp:txXfrm>
        <a:off x="5118386" y="4532493"/>
        <a:ext cx="1164189" cy="1164189"/>
      </dsp:txXfrm>
    </dsp:sp>
    <dsp:sp modelId="{CE74A753-EECA-42DD-B379-135CD8981668}">
      <dsp:nvSpPr>
        <dsp:cNvPr id="0" name=""/>
        <dsp:cNvSpPr/>
      </dsp:nvSpPr>
      <dsp:spPr>
        <a:xfrm rot="9000000">
          <a:off x="4540073" y="3491331"/>
          <a:ext cx="495180" cy="25927"/>
        </a:xfrm>
        <a:custGeom>
          <a:avLst/>
          <a:gdLst/>
          <a:ahLst/>
          <a:cxnLst/>
          <a:rect l="0" t="0" r="0" b="0"/>
          <a:pathLst>
            <a:path>
              <a:moveTo>
                <a:pt x="0" y="12963"/>
              </a:moveTo>
              <a:lnTo>
                <a:pt x="495180"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4775283" y="3491915"/>
        <a:ext cx="24759" cy="24759"/>
      </dsp:txXfrm>
    </dsp:sp>
    <dsp:sp modelId="{97EABD64-9A90-45B3-919C-168FDFAA8149}">
      <dsp:nvSpPr>
        <dsp:cNvPr id="0" name=""/>
        <dsp:cNvSpPr/>
      </dsp:nvSpPr>
      <dsp:spPr>
        <a:xfrm>
          <a:off x="3037121" y="3216487"/>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Cybersecurity Software</a:t>
          </a:r>
          <a:endParaRPr lang="en-IE" sz="1600" kern="1200" dirty="0"/>
        </a:p>
      </dsp:txBody>
      <dsp:txXfrm>
        <a:off x="3278232" y="3457598"/>
        <a:ext cx="1164189" cy="1164189"/>
      </dsp:txXfrm>
    </dsp:sp>
    <dsp:sp modelId="{E62C50FA-09C6-4834-8AD6-8DF33510271F}">
      <dsp:nvSpPr>
        <dsp:cNvPr id="0" name=""/>
        <dsp:cNvSpPr/>
      </dsp:nvSpPr>
      <dsp:spPr>
        <a:xfrm rot="12600000">
          <a:off x="4540073" y="2420535"/>
          <a:ext cx="495180" cy="25927"/>
        </a:xfrm>
        <a:custGeom>
          <a:avLst/>
          <a:gdLst/>
          <a:ahLst/>
          <a:cxnLst/>
          <a:rect l="0" t="0" r="0" b="0"/>
          <a:pathLst>
            <a:path>
              <a:moveTo>
                <a:pt x="0" y="12963"/>
              </a:moveTo>
              <a:lnTo>
                <a:pt x="495180" y="129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rot="10800000">
        <a:off x="4775283" y="2421119"/>
        <a:ext cx="24759" cy="24759"/>
      </dsp:txXfrm>
    </dsp:sp>
    <dsp:sp modelId="{C2050897-C9CE-4172-922F-57DEC438815A}">
      <dsp:nvSpPr>
        <dsp:cNvPr id="0" name=""/>
        <dsp:cNvSpPr/>
      </dsp:nvSpPr>
      <dsp:spPr>
        <a:xfrm>
          <a:off x="3037121" y="1074895"/>
          <a:ext cx="1646411" cy="16464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CRM systems </a:t>
          </a:r>
          <a:endParaRPr lang="en-IE" sz="1600" kern="1200" dirty="0"/>
        </a:p>
      </dsp:txBody>
      <dsp:txXfrm>
        <a:off x="3278232" y="1316006"/>
        <a:ext cx="1164189" cy="1164189"/>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782BA-1907-48B3-8170-BCDF0CBF3239}" type="datetimeFigureOut">
              <a:rPr lang="en-IE" smtClean="0"/>
              <a:t>10/03/2025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937DE-BB23-4D94-A52B-5855D8ED0372}" type="slidenum">
              <a:rPr lang="en-IE" smtClean="0"/>
              <a:t>‹#›</a:t>
            </a:fld>
            <a:endParaRPr lang="en-IE"/>
          </a:p>
        </p:txBody>
      </p:sp>
    </p:spTree>
    <p:extLst>
      <p:ext uri="{BB962C8B-B14F-4D97-AF65-F5344CB8AC3E}">
        <p14:creationId xmlns:p14="http://schemas.microsoft.com/office/powerpoint/2010/main" val="53408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7BCF0-BF5A-F561-9A8D-ACDC16F93C3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9923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6BAC0-C88C-B02F-DB56-47B57F91A91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B862BE-5227-1C2F-3FEC-699938473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ED2BC35-2A76-3E38-2CEA-6F67DC34A5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A4E93EE-F0D7-6AFD-1B31-D544FE8AA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BF17F66-AC55-AD05-C661-E31C1C3C06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86B129-7EA2-539A-E42E-9EFEC26E97DF}"/>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8" name="Footer Placeholder 7">
            <a:extLst>
              <a:ext uri="{FF2B5EF4-FFF2-40B4-BE49-F238E27FC236}">
                <a16:creationId xmlns:a16="http://schemas.microsoft.com/office/drawing/2014/main" id="{3554DBB3-FC12-267D-9569-B1EAB500DE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1F8AAA-ECAF-BB2A-ABF3-65A8020AC53B}"/>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83932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340E8-67C5-0AD4-876E-77C1D0BB5D8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6AF19EE-AEED-7B38-1D13-4022B46479C2}"/>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4" name="Footer Placeholder 3">
            <a:extLst>
              <a:ext uri="{FF2B5EF4-FFF2-40B4-BE49-F238E27FC236}">
                <a16:creationId xmlns:a16="http://schemas.microsoft.com/office/drawing/2014/main" id="{93F95D17-F8F9-D593-E57C-2D29A8927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C78CFF-964B-E64A-6E92-C7365A2D143D}"/>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117522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48AB1-0A61-F9AF-83DE-4FF24FA82D2C}"/>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3" name="Footer Placeholder 2">
            <a:extLst>
              <a:ext uri="{FF2B5EF4-FFF2-40B4-BE49-F238E27FC236}">
                <a16:creationId xmlns:a16="http://schemas.microsoft.com/office/drawing/2014/main" id="{B200B135-5454-5CF2-3F48-5BACC3D70D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D80A5C-EDED-9825-8023-1C23F4F352E1}"/>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395873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B501-12A0-2434-EE76-CDEF868FDC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A368244-80D3-2346-2780-1C9E6C8765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BECC219-3660-D166-E80B-5DA424B34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F5AA94-5A4B-006D-E2F8-544258F58ABB}"/>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6" name="Footer Placeholder 5">
            <a:extLst>
              <a:ext uri="{FF2B5EF4-FFF2-40B4-BE49-F238E27FC236}">
                <a16:creationId xmlns:a16="http://schemas.microsoft.com/office/drawing/2014/main" id="{3E3EC00B-33A2-BACD-C567-72C21459A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FF46A-5EB4-BC93-1B47-0FDF3B3B9047}"/>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1176935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3819-A5F4-D6F7-EC3D-D7338B522B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D5201D3-785C-4A3F-19FB-287D03024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54E2F6-F9A0-6A06-BC9F-BCB03BFAA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CC06A0F-3904-9275-2E12-B6B2A41790B1}"/>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6" name="Footer Placeholder 5">
            <a:extLst>
              <a:ext uri="{FF2B5EF4-FFF2-40B4-BE49-F238E27FC236}">
                <a16:creationId xmlns:a16="http://schemas.microsoft.com/office/drawing/2014/main" id="{7E55E570-5F94-C472-AF75-88680F7D92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52ED1-B2A7-2F01-3C4A-429F023F9132}"/>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52329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F2F2-49F6-2F85-BE2D-D2B526BB776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446B3FE-FF1E-DA9C-E5DC-469BCB435F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3B48EA-F9EB-D02B-6498-AA798EFF773F}"/>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5" name="Footer Placeholder 4">
            <a:extLst>
              <a:ext uri="{FF2B5EF4-FFF2-40B4-BE49-F238E27FC236}">
                <a16:creationId xmlns:a16="http://schemas.microsoft.com/office/drawing/2014/main" id="{49B85A35-0156-21C7-22F7-F67B3C057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B4CEC-7A91-4E8E-A84E-733E064F1AED}"/>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4259710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E313CD-4378-1222-3B7B-C8C10A64F1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29CD8E4-9252-76B9-78D8-5CD5EE2B1C8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7EE704-FBFE-C661-284C-50C795953A61}"/>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5" name="Footer Placeholder 4">
            <a:extLst>
              <a:ext uri="{FF2B5EF4-FFF2-40B4-BE49-F238E27FC236}">
                <a16:creationId xmlns:a16="http://schemas.microsoft.com/office/drawing/2014/main" id="{1D7B65A2-CF66-EDEB-7BF0-F53175F4A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60580-B342-9741-A4CE-43F561C28529}"/>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100260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DDEE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5D69A9-2D35-9AC7-4DB6-A748DA91D644}"/>
              </a:ext>
            </a:extLst>
          </p:cNvPr>
          <p:cNvPicPr>
            <a:picLocks noChangeAspect="1"/>
          </p:cNvPicPr>
          <p:nvPr userDrawn="1"/>
        </p:nvPicPr>
        <p:blipFill>
          <a:blip r:embed="rId2"/>
          <a:stretch>
            <a:fillRect/>
          </a:stretch>
        </p:blipFill>
        <p:spPr>
          <a:xfrm>
            <a:off x="6572069" y="1"/>
            <a:ext cx="4781732" cy="4800820"/>
          </a:xfrm>
          <a:prstGeom prst="rect">
            <a:avLst/>
          </a:prstGeom>
        </p:spPr>
      </p:pic>
      <p:pic>
        <p:nvPicPr>
          <p:cNvPr id="2" name="Picture 1">
            <a:extLst>
              <a:ext uri="{FF2B5EF4-FFF2-40B4-BE49-F238E27FC236}">
                <a16:creationId xmlns:a16="http://schemas.microsoft.com/office/drawing/2014/main" id="{8485670B-1DBA-3EFB-D220-C4AA8504EA97}"/>
              </a:ext>
            </a:extLst>
          </p:cNvPr>
          <p:cNvPicPr>
            <a:picLocks noChangeAspect="1"/>
          </p:cNvPicPr>
          <p:nvPr userDrawn="1"/>
        </p:nvPicPr>
        <p:blipFill>
          <a:blip r:embed="rId3"/>
          <a:stretch>
            <a:fillRect/>
          </a:stretch>
        </p:blipFill>
        <p:spPr>
          <a:xfrm>
            <a:off x="668499" y="6066699"/>
            <a:ext cx="1693333" cy="423333"/>
          </a:xfrm>
          <a:prstGeom prst="rect">
            <a:avLst/>
          </a:prstGeom>
        </p:spPr>
      </p:pic>
    </p:spTree>
    <p:extLst>
      <p:ext uri="{BB962C8B-B14F-4D97-AF65-F5344CB8AC3E}">
        <p14:creationId xmlns:p14="http://schemas.microsoft.com/office/powerpoint/2010/main" val="1148924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9FBE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5D69A9-2D35-9AC7-4DB6-A748DA91D644}"/>
              </a:ext>
            </a:extLst>
          </p:cNvPr>
          <p:cNvPicPr>
            <a:picLocks noChangeAspect="1"/>
          </p:cNvPicPr>
          <p:nvPr userDrawn="1"/>
        </p:nvPicPr>
        <p:blipFill>
          <a:blip r:embed="rId2"/>
          <a:srcRect/>
          <a:stretch/>
        </p:blipFill>
        <p:spPr>
          <a:xfrm>
            <a:off x="6572069" y="929"/>
            <a:ext cx="4781732" cy="4798963"/>
          </a:xfrm>
          <a:prstGeom prst="rect">
            <a:avLst/>
          </a:prstGeom>
        </p:spPr>
      </p:pic>
      <p:pic>
        <p:nvPicPr>
          <p:cNvPr id="2" name="Picture 1">
            <a:extLst>
              <a:ext uri="{FF2B5EF4-FFF2-40B4-BE49-F238E27FC236}">
                <a16:creationId xmlns:a16="http://schemas.microsoft.com/office/drawing/2014/main" id="{8485670B-1DBA-3EFB-D220-C4AA8504EA97}"/>
              </a:ext>
            </a:extLst>
          </p:cNvPr>
          <p:cNvPicPr>
            <a:picLocks noChangeAspect="1"/>
          </p:cNvPicPr>
          <p:nvPr userDrawn="1"/>
        </p:nvPicPr>
        <p:blipFill>
          <a:blip r:embed="rId3"/>
          <a:stretch>
            <a:fillRect/>
          </a:stretch>
        </p:blipFill>
        <p:spPr>
          <a:xfrm>
            <a:off x="668499" y="6066699"/>
            <a:ext cx="1693333" cy="423333"/>
          </a:xfrm>
          <a:prstGeom prst="rect">
            <a:avLst/>
          </a:prstGeom>
        </p:spPr>
      </p:pic>
    </p:spTree>
    <p:extLst>
      <p:ext uri="{BB962C8B-B14F-4D97-AF65-F5344CB8AC3E}">
        <p14:creationId xmlns:p14="http://schemas.microsoft.com/office/powerpoint/2010/main" val="1635108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2F7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5D69A9-2D35-9AC7-4DB6-A748DA91D644}"/>
              </a:ext>
            </a:extLst>
          </p:cNvPr>
          <p:cNvPicPr>
            <a:picLocks noChangeAspect="1"/>
          </p:cNvPicPr>
          <p:nvPr userDrawn="1"/>
        </p:nvPicPr>
        <p:blipFill>
          <a:blip r:embed="rId2"/>
          <a:srcRect/>
          <a:stretch/>
        </p:blipFill>
        <p:spPr>
          <a:xfrm>
            <a:off x="6572069" y="929"/>
            <a:ext cx="4781732" cy="4798963"/>
          </a:xfrm>
          <a:prstGeom prst="rect">
            <a:avLst/>
          </a:prstGeom>
        </p:spPr>
      </p:pic>
      <p:pic>
        <p:nvPicPr>
          <p:cNvPr id="2" name="Picture 1">
            <a:extLst>
              <a:ext uri="{FF2B5EF4-FFF2-40B4-BE49-F238E27FC236}">
                <a16:creationId xmlns:a16="http://schemas.microsoft.com/office/drawing/2014/main" id="{8485670B-1DBA-3EFB-D220-C4AA8504EA97}"/>
              </a:ext>
            </a:extLst>
          </p:cNvPr>
          <p:cNvPicPr>
            <a:picLocks noChangeAspect="1"/>
          </p:cNvPicPr>
          <p:nvPr userDrawn="1"/>
        </p:nvPicPr>
        <p:blipFill>
          <a:blip r:embed="rId3"/>
          <a:stretch>
            <a:fillRect/>
          </a:stretch>
        </p:blipFill>
        <p:spPr>
          <a:xfrm>
            <a:off x="668499" y="6066699"/>
            <a:ext cx="1693333" cy="423333"/>
          </a:xfrm>
          <a:prstGeom prst="rect">
            <a:avLst/>
          </a:prstGeom>
        </p:spPr>
      </p:pic>
    </p:spTree>
    <p:extLst>
      <p:ext uri="{BB962C8B-B14F-4D97-AF65-F5344CB8AC3E}">
        <p14:creationId xmlns:p14="http://schemas.microsoft.com/office/powerpoint/2010/main" val="39737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7BCF0-BF5A-F561-9A8D-ACDC16F93C3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37570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FF3F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5D69A9-2D35-9AC7-4DB6-A748DA91D644}"/>
              </a:ext>
            </a:extLst>
          </p:cNvPr>
          <p:cNvPicPr>
            <a:picLocks noChangeAspect="1"/>
          </p:cNvPicPr>
          <p:nvPr userDrawn="1"/>
        </p:nvPicPr>
        <p:blipFill>
          <a:blip r:embed="rId2"/>
          <a:stretch>
            <a:fillRect/>
          </a:stretch>
        </p:blipFill>
        <p:spPr>
          <a:xfrm>
            <a:off x="6572069" y="1"/>
            <a:ext cx="4781732" cy="4800820"/>
          </a:xfrm>
          <a:prstGeom prst="rect">
            <a:avLst/>
          </a:prstGeom>
        </p:spPr>
      </p:pic>
      <p:pic>
        <p:nvPicPr>
          <p:cNvPr id="2" name="Picture 1">
            <a:extLst>
              <a:ext uri="{FF2B5EF4-FFF2-40B4-BE49-F238E27FC236}">
                <a16:creationId xmlns:a16="http://schemas.microsoft.com/office/drawing/2014/main" id="{8485670B-1DBA-3EFB-D220-C4AA8504EA97}"/>
              </a:ext>
            </a:extLst>
          </p:cNvPr>
          <p:cNvPicPr>
            <a:picLocks noChangeAspect="1"/>
          </p:cNvPicPr>
          <p:nvPr userDrawn="1"/>
        </p:nvPicPr>
        <p:blipFill>
          <a:blip r:embed="rId3"/>
          <a:stretch>
            <a:fillRect/>
          </a:stretch>
        </p:blipFill>
        <p:spPr>
          <a:xfrm>
            <a:off x="668499" y="6066699"/>
            <a:ext cx="1693333" cy="423333"/>
          </a:xfrm>
          <a:prstGeom prst="rect">
            <a:avLst/>
          </a:prstGeom>
        </p:spPr>
      </p:pic>
    </p:spTree>
    <p:extLst>
      <p:ext uri="{BB962C8B-B14F-4D97-AF65-F5344CB8AC3E}">
        <p14:creationId xmlns:p14="http://schemas.microsoft.com/office/powerpoint/2010/main" val="2136851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295467" y="332656"/>
            <a:ext cx="7776864" cy="504056"/>
          </a:xfrm>
          <a:prstGeom prst="rect">
            <a:avLst/>
          </a:prstGeom>
        </p:spPr>
        <p:txBody>
          <a:bodyPr rtlCol="0">
            <a:normAutofit/>
          </a:bodyPr>
          <a:lstStyle/>
          <a:p>
            <a:r>
              <a:rPr lang="ga-IE"/>
              <a:t>Click to edit Master title style</a:t>
            </a:r>
            <a:endParaRPr lang="en-IE" dirty="0"/>
          </a:p>
        </p:txBody>
      </p:sp>
      <p:sp>
        <p:nvSpPr>
          <p:cNvPr id="8" name="Text Placeholder 12"/>
          <p:cNvSpPr>
            <a:spLocks noGrp="1"/>
          </p:cNvSpPr>
          <p:nvPr>
            <p:ph type="body" sz="quarter" idx="12"/>
          </p:nvPr>
        </p:nvSpPr>
        <p:spPr>
          <a:xfrm>
            <a:off x="1295467" y="836712"/>
            <a:ext cx="7776864" cy="360040"/>
          </a:xfrm>
        </p:spPr>
        <p:txBody>
          <a:bodyPr>
            <a:noAutofit/>
          </a:bodyPr>
          <a:lstStyle>
            <a:lvl1pPr>
              <a:defRPr sz="1800" b="0">
                <a:solidFill>
                  <a:srgbClr val="A6CD66"/>
                </a:solidFill>
              </a:defRPr>
            </a:lvl1pPr>
            <a:lvl3pPr marL="0" indent="0">
              <a:buNone/>
              <a:defRPr/>
            </a:lvl3pPr>
            <a:lvl5pPr marL="707400" indent="0">
              <a:buNone/>
              <a:defRPr/>
            </a:lvl5pPr>
          </a:lstStyle>
          <a:p>
            <a:pPr lvl="0"/>
            <a:r>
              <a:rPr lang="ga-IE" dirty="0"/>
              <a:t>Click to edit Master text styles</a:t>
            </a:r>
          </a:p>
        </p:txBody>
      </p:sp>
      <p:sp>
        <p:nvSpPr>
          <p:cNvPr id="10" name="Text Placeholder 2"/>
          <p:cNvSpPr>
            <a:spLocks noGrp="1"/>
          </p:cNvSpPr>
          <p:nvPr>
            <p:ph idx="1"/>
          </p:nvPr>
        </p:nvSpPr>
        <p:spPr>
          <a:xfrm>
            <a:off x="1295467" y="1600202"/>
            <a:ext cx="10286933" cy="3989039"/>
          </a:xfrm>
          <a:prstGeom prst="rect">
            <a:avLst/>
          </a:prstGeom>
        </p:spPr>
        <p:txBody>
          <a:bodyPr rtlCol="0">
            <a:normAutofit/>
          </a:bodyPr>
          <a:lstStyle>
            <a:lvl1pPr marL="285750" indent="-285750">
              <a:buFont typeface="Arial"/>
              <a:buChar char="•"/>
              <a:defRPr sz="1800" b="0"/>
            </a:lvl1pPr>
            <a:lvl2pPr marL="720000" indent="-285750">
              <a:buFont typeface="Lucida Grande"/>
              <a:buChar char="﹣"/>
              <a:defRPr sz="1600"/>
            </a:lvl2pPr>
            <a:lvl3pPr marL="972000" indent="-228600">
              <a:buFont typeface="Arial"/>
              <a:buChar char="•"/>
              <a:defRPr sz="1400">
                <a:solidFill>
                  <a:srgbClr val="19C0E1"/>
                </a:solidFill>
              </a:defRPr>
            </a:lvl3pPr>
            <a:lvl4pPr marL="756000">
              <a:defRPr/>
            </a:lvl4pPr>
            <a:lvl5pPr marL="972000">
              <a:defRPr/>
            </a:lvl5pPr>
          </a:lstStyle>
          <a:p>
            <a:pPr lvl="0"/>
            <a:r>
              <a:rPr lang="ga-IE" dirty="0"/>
              <a:t>Click to edit Master text styles</a:t>
            </a:r>
          </a:p>
          <a:p>
            <a:pPr lvl="1"/>
            <a:r>
              <a:rPr lang="ga-IE" dirty="0"/>
              <a:t>Second level</a:t>
            </a:r>
          </a:p>
          <a:p>
            <a:pPr lvl="2"/>
            <a:r>
              <a:rPr lang="ga-IE" dirty="0"/>
              <a:t>Third level</a:t>
            </a:r>
          </a:p>
        </p:txBody>
      </p:sp>
    </p:spTree>
    <p:extLst>
      <p:ext uri="{BB962C8B-B14F-4D97-AF65-F5344CB8AC3E}">
        <p14:creationId xmlns:p14="http://schemas.microsoft.com/office/powerpoint/2010/main" val="980750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2" name="Picture 1" descr="Tex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443" cy="6858000"/>
          </a:xfrm>
          <a:prstGeom prst="rect">
            <a:avLst/>
          </a:prstGeom>
        </p:spPr>
      </p:pic>
      <p:sp>
        <p:nvSpPr>
          <p:cNvPr id="5" name="Text Placeholder 4"/>
          <p:cNvSpPr>
            <a:spLocks noGrp="1"/>
          </p:cNvSpPr>
          <p:nvPr>
            <p:ph type="body" sz="quarter" idx="11" hasCustomPrompt="1"/>
          </p:nvPr>
        </p:nvSpPr>
        <p:spPr>
          <a:xfrm>
            <a:off x="672000" y="2112001"/>
            <a:ext cx="5469467" cy="627983"/>
          </a:xfrm>
          <a:prstGeom prst="rect">
            <a:avLst/>
          </a:prstGeom>
        </p:spPr>
        <p:txBody>
          <a:bodyPr lIns="0" tIns="0" rIns="0" bIns="0"/>
          <a:lstStyle>
            <a:lvl1pPr marL="0" indent="0">
              <a:buNone/>
              <a:defRPr sz="4400" b="1">
                <a:solidFill>
                  <a:srgbClr val="0093D0"/>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r>
              <a:rPr lang="en-IE" b="1" dirty="0">
                <a:solidFill>
                  <a:schemeClr val="tx2"/>
                </a:solidFill>
                <a:latin typeface="+mn-lt"/>
              </a:rPr>
              <a:t>Text Slide</a:t>
            </a:r>
            <a:endParaRPr lang="en-US" b="1" dirty="0">
              <a:solidFill>
                <a:schemeClr val="tx2"/>
              </a:solidFill>
              <a:latin typeface="+mn-lt"/>
            </a:endParaRPr>
          </a:p>
        </p:txBody>
      </p:sp>
      <p:sp>
        <p:nvSpPr>
          <p:cNvPr id="7" name="Text Placeholder 4"/>
          <p:cNvSpPr>
            <a:spLocks noGrp="1"/>
          </p:cNvSpPr>
          <p:nvPr>
            <p:ph type="body" sz="quarter" idx="12" hasCustomPrompt="1"/>
          </p:nvPr>
        </p:nvSpPr>
        <p:spPr>
          <a:xfrm>
            <a:off x="672000" y="2880000"/>
            <a:ext cx="5469467" cy="250313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a:solidFill>
                  <a:schemeClr val="tx1"/>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indent="0">
              <a:buNone/>
            </a:pPr>
            <a:r>
              <a:rPr lang="en-IE" sz="2133" dirty="0"/>
              <a:t>Headline set in 33pt Calibri Bold. Body copy set in 16pt Calibri, range left.</a:t>
            </a:r>
          </a:p>
          <a:p>
            <a:pPr marL="0" indent="0">
              <a:buNone/>
            </a:pPr>
            <a:endParaRPr lang="en-IE" sz="2133" dirty="0"/>
          </a:p>
        </p:txBody>
      </p:sp>
    </p:spTree>
    <p:extLst>
      <p:ext uri="{BB962C8B-B14F-4D97-AF65-F5344CB8AC3E}">
        <p14:creationId xmlns:p14="http://schemas.microsoft.com/office/powerpoint/2010/main" val="1695391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p:spTree>
      <p:nvGrpSpPr>
        <p:cNvPr id="1" name=""/>
        <p:cNvGrpSpPr/>
        <p:nvPr/>
      </p:nvGrpSpPr>
      <p:grpSpPr>
        <a:xfrm>
          <a:off x="0" y="0"/>
          <a:ext cx="0" cy="0"/>
          <a:chOff x="0" y="0"/>
          <a:chExt cx="0" cy="0"/>
        </a:xfrm>
      </p:grpSpPr>
      <p:pic>
        <p:nvPicPr>
          <p:cNvPr id="2" name="Picture 1" descr="Tex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443" cy="6858000"/>
          </a:xfrm>
          <a:prstGeom prst="rect">
            <a:avLst/>
          </a:prstGeom>
        </p:spPr>
      </p:pic>
      <p:sp>
        <p:nvSpPr>
          <p:cNvPr id="4" name="Picture Placeholder 3"/>
          <p:cNvSpPr>
            <a:spLocks noGrp="1"/>
          </p:cNvSpPr>
          <p:nvPr>
            <p:ph type="pic" sz="quarter" idx="11"/>
          </p:nvPr>
        </p:nvSpPr>
        <p:spPr>
          <a:xfrm>
            <a:off x="6919384" y="243840"/>
            <a:ext cx="5029200" cy="5642365"/>
          </a:xfrm>
          <a:prstGeom prst="rect">
            <a:avLst/>
          </a:prstGeom>
        </p:spPr>
        <p:txBody>
          <a:bodyPr/>
          <a:lstStyle>
            <a:lvl1pPr>
              <a:defRPr>
                <a:solidFill>
                  <a:schemeClr val="bg1"/>
                </a:solidFill>
              </a:defRPr>
            </a:lvl1pPr>
          </a:lstStyle>
          <a:p>
            <a:endParaRPr lang="en-US"/>
          </a:p>
        </p:txBody>
      </p:sp>
      <p:sp>
        <p:nvSpPr>
          <p:cNvPr id="6" name="Text Placeholder 4">
            <a:extLst>
              <a:ext uri="{FF2B5EF4-FFF2-40B4-BE49-F238E27FC236}">
                <a16:creationId xmlns:a16="http://schemas.microsoft.com/office/drawing/2014/main" id="{807B97B6-B89F-7D4B-B173-31266FEB11FD}"/>
              </a:ext>
            </a:extLst>
          </p:cNvPr>
          <p:cNvSpPr>
            <a:spLocks noGrp="1"/>
          </p:cNvSpPr>
          <p:nvPr>
            <p:ph type="body" sz="quarter" idx="12" hasCustomPrompt="1"/>
          </p:nvPr>
        </p:nvSpPr>
        <p:spPr>
          <a:xfrm>
            <a:off x="672000" y="2112001"/>
            <a:ext cx="5469467" cy="627983"/>
          </a:xfrm>
          <a:prstGeom prst="rect">
            <a:avLst/>
          </a:prstGeom>
        </p:spPr>
        <p:txBody>
          <a:bodyPr lIns="0" tIns="0" rIns="0" bIns="0"/>
          <a:lstStyle>
            <a:lvl1pPr marL="0" indent="0">
              <a:buNone/>
              <a:defRPr sz="4400" b="1" baseline="0">
                <a:solidFill>
                  <a:srgbClr val="0093D0"/>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IE" dirty="0"/>
              <a:t>Photo Slide</a:t>
            </a:r>
            <a:endParaRPr lang="en-US" dirty="0"/>
          </a:p>
        </p:txBody>
      </p:sp>
      <p:sp>
        <p:nvSpPr>
          <p:cNvPr id="14" name="Text Placeholder 4"/>
          <p:cNvSpPr>
            <a:spLocks noGrp="1"/>
          </p:cNvSpPr>
          <p:nvPr>
            <p:ph type="body" sz="quarter" idx="13" hasCustomPrompt="1"/>
          </p:nvPr>
        </p:nvSpPr>
        <p:spPr>
          <a:xfrm>
            <a:off x="672000" y="2880000"/>
            <a:ext cx="5469467" cy="250313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2133" smtClean="0"/>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indent="0">
              <a:buNone/>
            </a:pPr>
            <a:r>
              <a:rPr lang="en-IE" sz="2133" dirty="0"/>
              <a:t>Headline set in 33pt Calibri Bold. Body copy set in 16pt Calibri, range left.</a:t>
            </a:r>
          </a:p>
        </p:txBody>
      </p:sp>
    </p:spTree>
    <p:extLst>
      <p:ext uri="{BB962C8B-B14F-4D97-AF65-F5344CB8AC3E}">
        <p14:creationId xmlns:p14="http://schemas.microsoft.com/office/powerpoint/2010/main" val="1859542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pic>
        <p:nvPicPr>
          <p:cNvPr id="5" name="Picture 4" descr="Divi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253" cy="6858000"/>
          </a:xfrm>
          <a:prstGeom prst="rect">
            <a:avLst/>
          </a:prstGeom>
        </p:spPr>
      </p:pic>
      <p:sp>
        <p:nvSpPr>
          <p:cNvPr id="6" name="Text Placeholder 4"/>
          <p:cNvSpPr>
            <a:spLocks noGrp="1"/>
          </p:cNvSpPr>
          <p:nvPr>
            <p:ph type="body" sz="quarter" idx="11" hasCustomPrompt="1"/>
          </p:nvPr>
        </p:nvSpPr>
        <p:spPr>
          <a:xfrm>
            <a:off x="672000" y="2112001"/>
            <a:ext cx="5469467" cy="627983"/>
          </a:xfrm>
          <a:prstGeom prst="rect">
            <a:avLst/>
          </a:prstGeom>
        </p:spPr>
        <p:txBody>
          <a:bodyPr lIns="0" tIns="0" rIns="0" bIns="0"/>
          <a:lstStyle>
            <a:lvl1pPr marL="0" indent="0">
              <a:buNone/>
              <a:defRPr sz="4400" b="1">
                <a:solidFill>
                  <a:schemeClr val="bg1"/>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IE" dirty="0"/>
              <a:t>Divider Slide</a:t>
            </a:r>
            <a:endParaRPr lang="en-US" dirty="0"/>
          </a:p>
        </p:txBody>
      </p:sp>
      <p:sp>
        <p:nvSpPr>
          <p:cNvPr id="7" name="Text Placeholder 4"/>
          <p:cNvSpPr>
            <a:spLocks noGrp="1"/>
          </p:cNvSpPr>
          <p:nvPr>
            <p:ph type="body" sz="quarter" idx="12" hasCustomPrompt="1"/>
          </p:nvPr>
        </p:nvSpPr>
        <p:spPr>
          <a:xfrm>
            <a:off x="672000" y="2880000"/>
            <a:ext cx="5469467" cy="2503135"/>
          </a:xfrm>
          <a:prstGeom prst="rect">
            <a:avLst/>
          </a:prstGeom>
        </p:spPr>
        <p:txBody>
          <a:bodyPr lIns="0" tIns="0" rIns="0" bIns="0"/>
          <a:lstStyle>
            <a:lvl1pPr marL="0" indent="0">
              <a:buNone/>
              <a:defRPr sz="2133" b="0" baseline="0">
                <a:solidFill>
                  <a:srgbClr val="FFFFFF"/>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indent="0">
              <a:buNone/>
            </a:pPr>
            <a:r>
              <a:rPr lang="en-IE" sz="2133" dirty="0">
                <a:solidFill>
                  <a:schemeClr val="bg1"/>
                </a:solidFill>
              </a:rPr>
              <a:t>Headline set in 33pt Calibri Bold. Body copy set in 16pt Calibri, range left.</a:t>
            </a:r>
            <a:endParaRPr lang="en-US" sz="2133" dirty="0">
              <a:solidFill>
                <a:schemeClr val="bg1"/>
              </a:solidFill>
            </a:endParaRPr>
          </a:p>
        </p:txBody>
      </p:sp>
    </p:spTree>
    <p:extLst>
      <p:ext uri="{BB962C8B-B14F-4D97-AF65-F5344CB8AC3E}">
        <p14:creationId xmlns:p14="http://schemas.microsoft.com/office/powerpoint/2010/main" val="699652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 National (editable)">
    <p:spTree>
      <p:nvGrpSpPr>
        <p:cNvPr id="1" name=""/>
        <p:cNvGrpSpPr/>
        <p:nvPr/>
      </p:nvGrpSpPr>
      <p:grpSpPr>
        <a:xfrm>
          <a:off x="0" y="0"/>
          <a:ext cx="0" cy="0"/>
          <a:chOff x="0" y="0"/>
          <a:chExt cx="0" cy="0"/>
        </a:xfrm>
      </p:grpSpPr>
      <p:pic>
        <p:nvPicPr>
          <p:cNvPr id="3" name="Picture 2" descr="Dual Cover - Nationa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253" cy="6858000"/>
          </a:xfrm>
          <a:prstGeom prst="rect">
            <a:avLst/>
          </a:prstGeom>
        </p:spPr>
      </p:pic>
      <p:sp>
        <p:nvSpPr>
          <p:cNvPr id="4" name="Text Placeholder 4"/>
          <p:cNvSpPr>
            <a:spLocks noGrp="1"/>
          </p:cNvSpPr>
          <p:nvPr>
            <p:ph type="body" sz="quarter" idx="10" hasCustomPrompt="1"/>
          </p:nvPr>
        </p:nvSpPr>
        <p:spPr>
          <a:xfrm>
            <a:off x="672000" y="2112000"/>
            <a:ext cx="5469467" cy="2601384"/>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4400" b="1">
                <a:solidFill>
                  <a:srgbClr val="0093D0"/>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Placeholder Title</a:t>
            </a:r>
          </a:p>
        </p:txBody>
      </p:sp>
    </p:spTree>
    <p:extLst>
      <p:ext uri="{BB962C8B-B14F-4D97-AF65-F5344CB8AC3E}">
        <p14:creationId xmlns:p14="http://schemas.microsoft.com/office/powerpoint/2010/main" val="224183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5" name="Picture 4" descr="Tex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253" cy="6858000"/>
          </a:xfrm>
          <a:prstGeom prst="rect">
            <a:avLst/>
          </a:prstGeom>
        </p:spPr>
      </p:pic>
      <p:sp>
        <p:nvSpPr>
          <p:cNvPr id="6" name="Text Placeholder 4"/>
          <p:cNvSpPr>
            <a:spLocks noGrp="1"/>
          </p:cNvSpPr>
          <p:nvPr>
            <p:ph type="body" sz="quarter" idx="11" hasCustomPrompt="1"/>
          </p:nvPr>
        </p:nvSpPr>
        <p:spPr>
          <a:xfrm>
            <a:off x="672000" y="2112001"/>
            <a:ext cx="5469467" cy="627983"/>
          </a:xfrm>
          <a:prstGeom prst="rect">
            <a:avLst/>
          </a:prstGeom>
        </p:spPr>
        <p:txBody>
          <a:bodyPr lIns="0" tIns="0" rIns="0" bIns="0"/>
          <a:lstStyle>
            <a:lvl1pPr marL="0" indent="0">
              <a:buNone/>
              <a:defRPr sz="4400" b="1">
                <a:solidFill>
                  <a:srgbClr val="0093D0"/>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r>
              <a:rPr lang="en-IE" b="1" dirty="0">
                <a:solidFill>
                  <a:schemeClr val="tx2"/>
                </a:solidFill>
                <a:latin typeface="+mn-lt"/>
              </a:rPr>
              <a:t>Text Slide</a:t>
            </a:r>
            <a:endParaRPr lang="en-US" b="1" dirty="0">
              <a:solidFill>
                <a:schemeClr val="tx2"/>
              </a:solidFill>
              <a:latin typeface="+mn-lt"/>
            </a:endParaRPr>
          </a:p>
        </p:txBody>
      </p:sp>
      <p:sp>
        <p:nvSpPr>
          <p:cNvPr id="8" name="Text Placeholder 4"/>
          <p:cNvSpPr>
            <a:spLocks noGrp="1"/>
          </p:cNvSpPr>
          <p:nvPr>
            <p:ph type="body" sz="quarter" idx="12" hasCustomPrompt="1"/>
          </p:nvPr>
        </p:nvSpPr>
        <p:spPr>
          <a:xfrm>
            <a:off x="672000" y="2880000"/>
            <a:ext cx="5469467" cy="2503135"/>
          </a:xfrm>
          <a:prstGeom prst="rect">
            <a:avLst/>
          </a:prstGeom>
        </p:spPr>
        <p:txBody>
          <a:bodyPr lIns="0" tIns="0" rIns="0" b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a:solidFill>
                  <a:schemeClr val="tx1"/>
                </a:solidFill>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indent="0">
              <a:buNone/>
            </a:pPr>
            <a:r>
              <a:rPr lang="en-IE" sz="2133" dirty="0"/>
              <a:t>Headline set in 33pt Calibri Bold. Body copy set in 16pt Calibri, range left.</a:t>
            </a:r>
          </a:p>
          <a:p>
            <a:pPr marL="0" indent="0">
              <a:buNone/>
            </a:pPr>
            <a:endParaRPr lang="en-IE" sz="2133" dirty="0"/>
          </a:p>
        </p:txBody>
      </p:sp>
    </p:spTree>
    <p:extLst>
      <p:ext uri="{BB962C8B-B14F-4D97-AF65-F5344CB8AC3E}">
        <p14:creationId xmlns:p14="http://schemas.microsoft.com/office/powerpoint/2010/main" val="338405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44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761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9B3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0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8B005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09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95C11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42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9A23-3A6C-7EC4-FF04-4613DFF474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CDD0811-BE66-F5AA-0077-C1C5F8283F9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25FDEC-032B-D422-247C-66B041A7BD5E}"/>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5" name="Footer Placeholder 4">
            <a:extLst>
              <a:ext uri="{FF2B5EF4-FFF2-40B4-BE49-F238E27FC236}">
                <a16:creationId xmlns:a16="http://schemas.microsoft.com/office/drawing/2014/main" id="{94D32DED-8CCA-207B-47EB-5D8221135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A1108-17BB-5489-AEBF-2FC34695C057}"/>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283656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F339-E6A0-3151-A3FC-112438E259C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CC8140F-D15A-5A51-D67B-C92585E89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37FC5D-276B-10C3-B20D-BE38CF6A2D2A}"/>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5" name="Footer Placeholder 4">
            <a:extLst>
              <a:ext uri="{FF2B5EF4-FFF2-40B4-BE49-F238E27FC236}">
                <a16:creationId xmlns:a16="http://schemas.microsoft.com/office/drawing/2014/main" id="{0282DB7E-2CF6-970A-C7DE-6447061E9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DD684-2814-CFFA-9D0B-F6F7148E792D}"/>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65530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E69E-FD84-5CDB-0B05-094A0DCD0DE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61C2C8C-D893-BD76-1F1E-D136100833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0DC465F-04C8-0124-6DC2-F84EB879F8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D08A97-109F-0C3C-1584-898A9C375222}"/>
              </a:ext>
            </a:extLst>
          </p:cNvPr>
          <p:cNvSpPr>
            <a:spLocks noGrp="1"/>
          </p:cNvSpPr>
          <p:nvPr>
            <p:ph type="dt" sz="half" idx="10"/>
          </p:nvPr>
        </p:nvSpPr>
        <p:spPr/>
        <p:txBody>
          <a:bodyPr/>
          <a:lstStyle/>
          <a:p>
            <a:fld id="{07B9E8CE-1AAB-DE43-99EB-BFF6BAE42A1C}" type="datetimeFigureOut">
              <a:rPr lang="en-US" smtClean="0"/>
              <a:t>3/10/2025</a:t>
            </a:fld>
            <a:endParaRPr lang="en-US"/>
          </a:p>
        </p:txBody>
      </p:sp>
      <p:sp>
        <p:nvSpPr>
          <p:cNvPr id="6" name="Footer Placeholder 5">
            <a:extLst>
              <a:ext uri="{FF2B5EF4-FFF2-40B4-BE49-F238E27FC236}">
                <a16:creationId xmlns:a16="http://schemas.microsoft.com/office/drawing/2014/main" id="{458200F5-749A-903E-EDC0-5C6520193D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10022-297C-EDA1-E732-04CCA4543540}"/>
              </a:ext>
            </a:extLst>
          </p:cNvPr>
          <p:cNvSpPr>
            <a:spLocks noGrp="1"/>
          </p:cNvSpPr>
          <p:nvPr>
            <p:ph type="sldNum" sz="quarter" idx="12"/>
          </p:nvPr>
        </p:nvSpPr>
        <p:spPr/>
        <p:txBody>
          <a:bodyPr/>
          <a:lstStyle/>
          <a:p>
            <a:fld id="{EE4667B2-A974-4C45-8EF9-9778A26F6044}" type="slidenum">
              <a:rPr lang="en-US" smtClean="0"/>
              <a:t>‹#›</a:t>
            </a:fld>
            <a:endParaRPr lang="en-US"/>
          </a:p>
        </p:txBody>
      </p:sp>
    </p:spTree>
    <p:extLst>
      <p:ext uri="{BB962C8B-B14F-4D97-AF65-F5344CB8AC3E}">
        <p14:creationId xmlns:p14="http://schemas.microsoft.com/office/powerpoint/2010/main" val="3623850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8C2CE-0C42-AC3E-D413-36E3757B9C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F82747-DEE2-AF61-7DC4-FCBE075AFD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383476-834B-7988-8280-427840C04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B9E8CE-1AAB-DE43-99EB-BFF6BAE42A1C}" type="datetimeFigureOut">
              <a:rPr lang="en-US" smtClean="0"/>
              <a:t>3/10/2025</a:t>
            </a:fld>
            <a:endParaRPr lang="en-US"/>
          </a:p>
        </p:txBody>
      </p:sp>
      <p:sp>
        <p:nvSpPr>
          <p:cNvPr id="5" name="Footer Placeholder 4">
            <a:extLst>
              <a:ext uri="{FF2B5EF4-FFF2-40B4-BE49-F238E27FC236}">
                <a16:creationId xmlns:a16="http://schemas.microsoft.com/office/drawing/2014/main" id="{3C61F7CD-2E7F-F3A3-0BC2-717E6A009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FC452B-AD72-7979-5C58-6EADEE6A8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667B2-A974-4C45-8EF9-9778A26F6044}" type="slidenum">
              <a:rPr lang="en-US" smtClean="0"/>
              <a:t>‹#›</a:t>
            </a:fld>
            <a:endParaRPr lang="en-US"/>
          </a:p>
        </p:txBody>
      </p:sp>
    </p:spTree>
    <p:extLst>
      <p:ext uri="{BB962C8B-B14F-4D97-AF65-F5344CB8AC3E}">
        <p14:creationId xmlns:p14="http://schemas.microsoft.com/office/powerpoint/2010/main" val="2254633250"/>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727" r:id="rId3"/>
    <p:sldLayoutId id="2147483661" r:id="rId4"/>
    <p:sldLayoutId id="2147483662"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5" r:id="rId17"/>
    <p:sldLayoutId id="2147483666" r:id="rId18"/>
    <p:sldLayoutId id="2147483668" r:id="rId19"/>
    <p:sldLayoutId id="2147483667" r:id="rId20"/>
    <p:sldLayoutId id="214748372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D3C45-6DA7-2940-9672-2B63BDAD6CE4}"/>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187734587"/>
      </p:ext>
    </p:extLst>
  </p:cSld>
  <p:clrMap bg1="lt1" tx1="dk1" bg2="lt2" tx2="dk2" accent1="accent1" accent2="accent2" accent3="accent3" accent4="accent4" accent5="accent5" accent6="accent6" hlink="hlink" folHlink="folHlink"/>
  <p:sldLayoutIdLst>
    <p:sldLayoutId id="2147483723" r:id="rId1"/>
    <p:sldLayoutId id="2147483717" r:id="rId2"/>
    <p:sldLayoutId id="2147483714" r:id="rId3"/>
    <p:sldLayoutId id="2147483673" r:id="rId4"/>
    <p:sldLayoutId id="2147483724"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ocalenterprise.ie/green"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localenterprise.ie/westmeath" TargetMode="Externa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localenterprise.ie/westmeath" TargetMode="External"/><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localenterprise.ie/westmeath"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localenterprise.ie/westmeath" TargetMode="Externa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localenterprise.ie/westmeath" TargetMode="Externa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localenterprise.ie/westmeath" TargetMode="Externa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localenterprise.ie/westmeath"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hyperlink" Target="http://www.localenterprise.ie/westmeath"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localenterprise.ie/Westmeath/Training-Events/Mentoring/" TargetMode="Externa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localenterprise.ie/training"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ocalenterprise.ie/lean"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ocalenterprise.ie/green"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96A03-381D-4BDD-CE01-007F2754DEB3}"/>
              </a:ext>
            </a:extLst>
          </p:cNvPr>
          <p:cNvPicPr>
            <a:picLocks noChangeAspect="1"/>
          </p:cNvPicPr>
          <p:nvPr/>
        </p:nvPicPr>
        <p:blipFill>
          <a:blip r:embed="rId2"/>
          <a:stretch>
            <a:fillRect/>
          </a:stretch>
        </p:blipFill>
        <p:spPr>
          <a:xfrm>
            <a:off x="595590" y="4583712"/>
            <a:ext cx="3839250" cy="901446"/>
          </a:xfrm>
          <a:prstGeom prst="rect">
            <a:avLst/>
          </a:prstGeom>
        </p:spPr>
      </p:pic>
      <p:sp>
        <p:nvSpPr>
          <p:cNvPr id="9" name="Subtitle 2">
            <a:extLst>
              <a:ext uri="{FF2B5EF4-FFF2-40B4-BE49-F238E27FC236}">
                <a16:creationId xmlns:a16="http://schemas.microsoft.com/office/drawing/2014/main" id="{E129AD2D-9AE3-A983-4441-0ABB6677E5EE}"/>
              </a:ext>
            </a:extLst>
          </p:cNvPr>
          <p:cNvSpPr txBox="1">
            <a:spLocks/>
          </p:cNvSpPr>
          <p:nvPr/>
        </p:nvSpPr>
        <p:spPr>
          <a:xfrm>
            <a:off x="499428" y="5623306"/>
            <a:ext cx="4154868" cy="8477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1400" dirty="0">
                <a:solidFill>
                  <a:srgbClr val="FFFFFF"/>
                </a:solidFill>
                <a:effectLst/>
                <a:latin typeface="Arial" panose="020B0604020202020204" pitchFamily="34" charset="0"/>
                <a:cs typeface="Arial" panose="020B0604020202020204" pitchFamily="34" charset="0"/>
              </a:rPr>
              <a:t>Discover the support, grants, advice and training the Local Enterprise Office Westmeath can provide. </a:t>
            </a:r>
          </a:p>
          <a:p>
            <a:pPr marL="0" indent="0">
              <a:buNone/>
            </a:pPr>
            <a:r>
              <a:rPr lang="en-IE" sz="1700" dirty="0">
                <a:solidFill>
                  <a:srgbClr val="FFFFFF"/>
                </a:solidFill>
                <a:latin typeface="Arial" panose="020B0604020202020204" pitchFamily="34" charset="0"/>
                <a:cs typeface="Arial" panose="020B0604020202020204" pitchFamily="34" charset="0"/>
              </a:rPr>
              <a:t>Tracey Tallon LEO Westmeath</a:t>
            </a:r>
            <a:endParaRPr lang="en-IE" sz="17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598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230819" y="455075"/>
            <a:ext cx="5347025" cy="211944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3200" b="1" dirty="0">
                <a:solidFill>
                  <a:srgbClr val="CCCD36"/>
                </a:solidFill>
                <a:latin typeface="Arial" panose="020B0604020202020204" pitchFamily="34" charset="0"/>
                <a:cs typeface="Arial" panose="020B0604020202020204" pitchFamily="34" charset="0"/>
              </a:rPr>
              <a:t>Energy Efficiency Grant</a:t>
            </a:r>
            <a:endParaRPr kumimoji="0" lang="en-IE" sz="3200" b="1" i="0" u="none" strike="noStrike" kern="1200" cap="none" spc="0" normalizeH="0" baseline="0" noProof="0" dirty="0">
              <a:ln>
                <a:noFill/>
              </a:ln>
              <a:solidFill>
                <a:srgbClr val="CCCD36"/>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4500" b="1" i="0" u="none" strike="noStrike" kern="1200" cap="none" spc="0" normalizeH="0" baseline="0" noProof="0" dirty="0">
              <a:ln>
                <a:noFill/>
              </a:ln>
              <a:solidFill>
                <a:srgbClr val="CCCD36"/>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IE" sz="4500" b="1" i="0" u="none" strike="noStrike" kern="1200" cap="none" spc="0" normalizeH="0" baseline="0" noProof="0" dirty="0">
              <a:ln>
                <a:noFill/>
              </a:ln>
              <a:solidFill>
                <a:srgbClr val="CCCD36"/>
              </a:solidFill>
              <a:effectLst/>
              <a:uLnTx/>
              <a:uFillTx/>
              <a:latin typeface="Arial" panose="020B0604020202020204" pitchFamily="34" charset="0"/>
              <a:ea typeface="+mn-ea"/>
              <a:cs typeface="Arial" panose="020B0604020202020204" pitchFamily="34" charset="0"/>
            </a:endParaRP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6758314" y="168611"/>
            <a:ext cx="4961146" cy="286464"/>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IE" sz="1100" b="0" i="0" u="none" strike="noStrike" kern="1200" cap="none" spc="300" normalizeH="0" baseline="0" noProof="0" dirty="0">
                <a:ln>
                  <a:noFill/>
                </a:ln>
                <a:solidFill>
                  <a:srgbClr val="009A3D"/>
                </a:solidFill>
                <a:effectLst/>
                <a:uLnTx/>
                <a:uFillTx/>
                <a:latin typeface="Aktiv Grotesk" panose="020B0504020202020204" pitchFamily="34" charset="0"/>
                <a:ea typeface="+mn-ea"/>
                <a:cs typeface="+mn-cs"/>
              </a:rPr>
              <a:t>PRODUCTIVITY &amp; COMPETITIVENESS SUPPORTS</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3195962" y="2655097"/>
            <a:ext cx="1571348" cy="3828830"/>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IE" sz="1400" b="1" i="0" u="none" strike="noStrike" kern="1200" cap="none" spc="0" normalizeH="0" baseline="0" noProof="0" dirty="0">
                <a:ln>
                  <a:noFill/>
                </a:ln>
                <a:solidFill>
                  <a:srgbClr val="009A3E"/>
                </a:solidFill>
                <a:effectLst/>
                <a:uLnTx/>
                <a:uFillTx/>
                <a:latin typeface="Arial" panose="020B0604020202020204" pitchFamily="34" charset="0"/>
                <a:ea typeface="+mn-ea"/>
                <a:cs typeface="Arial" panose="020B0604020202020204" pitchFamily="34" charset="0"/>
              </a:rPr>
              <a:t>Who’s it for?</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IE" sz="1400" b="0" i="0" u="none" strike="noStrike" kern="1200" cap="none" spc="0" normalizeH="0" baseline="0" noProof="0" dirty="0">
                <a:ln>
                  <a:noFill/>
                </a:ln>
                <a:solidFill>
                  <a:srgbClr val="004C40"/>
                </a:solidFill>
                <a:effectLst/>
                <a:uLnTx/>
                <a:uFillTx/>
                <a:latin typeface="Mabry Pro"/>
                <a:ea typeface="+mn-ea"/>
                <a:cs typeface="+mn-cs"/>
              </a:rPr>
              <a:t>Small businesses that are looking towards developing greener business practices. You may already have instigated some sustainable policies, or you may be </a:t>
            </a:r>
            <a:br>
              <a:rPr kumimoji="0" lang="en-IE" sz="1400" b="0" i="0" u="none" strike="noStrike" kern="1200" cap="none" spc="0" normalizeH="0" baseline="0" noProof="0" dirty="0">
                <a:ln>
                  <a:noFill/>
                </a:ln>
                <a:solidFill>
                  <a:srgbClr val="004C40"/>
                </a:solidFill>
                <a:effectLst/>
                <a:uLnTx/>
                <a:uFillTx/>
                <a:latin typeface="Mabry Pro"/>
                <a:ea typeface="+mn-ea"/>
                <a:cs typeface="+mn-cs"/>
              </a:rPr>
            </a:br>
            <a:r>
              <a:rPr kumimoji="0" lang="en-IE" sz="1400" b="0" i="0" u="none" strike="noStrike" kern="1200" cap="none" spc="0" normalizeH="0" baseline="0" noProof="0" dirty="0">
                <a:ln>
                  <a:noFill/>
                </a:ln>
                <a:solidFill>
                  <a:srgbClr val="004C40"/>
                </a:solidFill>
                <a:effectLst/>
                <a:uLnTx/>
                <a:uFillTx/>
                <a:latin typeface="Mabry Pro"/>
                <a:ea typeface="+mn-ea"/>
                <a:cs typeface="+mn-cs"/>
              </a:rPr>
              <a:t>starting from scratch.</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IE" sz="1400" b="0" i="0" u="none" strike="noStrike" kern="1200" cap="none" spc="0" normalizeH="0" baseline="0" noProof="0" dirty="0">
                <a:ln>
                  <a:noFill/>
                </a:ln>
                <a:solidFill>
                  <a:srgbClr val="004C40"/>
                </a:solidFill>
                <a:effectLst/>
                <a:uLnTx/>
                <a:uFillTx/>
                <a:latin typeface="Mabry Pro"/>
                <a:ea typeface="+mn-ea"/>
                <a:cs typeface="+mn-cs"/>
              </a:rPr>
              <a:t>Open to all businesses trading over 6 months up to 50 employees.</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IE" sz="1400" dirty="0">
                <a:solidFill>
                  <a:srgbClr val="004C40"/>
                </a:solidFill>
                <a:latin typeface="Mabry Pro"/>
              </a:rPr>
              <a:t>Needs be in rateable premises.</a:t>
            </a:r>
            <a:endParaRPr kumimoji="0" lang="en-IE" sz="1400" b="0" i="0" u="none" strike="noStrike" kern="1200" cap="none" spc="0" normalizeH="0" baseline="0" noProof="0" dirty="0">
              <a:ln>
                <a:noFill/>
              </a:ln>
              <a:solidFill>
                <a:srgbClr val="004C40"/>
              </a:solidFill>
              <a:effectLst/>
              <a:uLnTx/>
              <a:uFillTx/>
              <a:latin typeface="Mabry Pro"/>
              <a:ea typeface="+mn-ea"/>
              <a:cs typeface="+mn-cs"/>
            </a:endParaRP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4927109" y="2003256"/>
            <a:ext cx="6377565" cy="4891596"/>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IE" sz="1400" b="1" i="0" u="none" strike="noStrike" kern="1200" cap="none" spc="0" normalizeH="0" baseline="0" noProof="0" dirty="0">
                <a:ln>
                  <a:noFill/>
                </a:ln>
                <a:solidFill>
                  <a:srgbClr val="009A3E"/>
                </a:solidFill>
                <a:effectLst/>
                <a:uLnTx/>
                <a:uFillTx/>
                <a:latin typeface="Arial" panose="020B0604020202020204" pitchFamily="34" charset="0"/>
                <a:ea typeface="+mn-ea"/>
                <a:cs typeface="Arial" panose="020B0604020202020204" pitchFamily="34" charset="0"/>
              </a:rPr>
              <a:t>How does it work?</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sz="1400" dirty="0">
                <a:solidFill>
                  <a:srgbClr val="004C40"/>
                </a:solidFill>
                <a:latin typeface="Mabry Pro"/>
              </a:rPr>
              <a:t>The Energy Efficiency Grant supports the investment in technologies and equipment identified in a Green for Business Report, </a:t>
            </a:r>
            <a:r>
              <a:rPr lang="en-US" sz="1400" dirty="0" err="1">
                <a:solidFill>
                  <a:srgbClr val="004C40"/>
                </a:solidFill>
                <a:latin typeface="Mabry Pro"/>
              </a:rPr>
              <a:t>GreenStart</a:t>
            </a:r>
            <a:r>
              <a:rPr lang="en-US" sz="1400" dirty="0">
                <a:solidFill>
                  <a:srgbClr val="004C40"/>
                </a:solidFill>
                <a:latin typeface="Mabry Pro"/>
              </a:rPr>
              <a:t> Report or a SEAI Energy Audit with 75% of eligible costs up to a maximum grant of €10,000. </a:t>
            </a:r>
          </a:p>
          <a:p>
            <a:pPr algn="l" fontAlgn="base"/>
            <a:r>
              <a:rPr lang="en-US" sz="1400" b="1" dirty="0">
                <a:solidFill>
                  <a:srgbClr val="009A3E"/>
                </a:solidFill>
                <a:latin typeface="Arial" panose="020B0604020202020204" pitchFamily="34" charset="0"/>
                <a:cs typeface="Arial" panose="020B0604020202020204" pitchFamily="34" charset="0"/>
              </a:rPr>
              <a:t>Eligible Costs</a:t>
            </a:r>
            <a:br>
              <a:rPr lang="en-US" sz="1400" b="0" i="0" dirty="0">
                <a:solidFill>
                  <a:srgbClr val="0093D0"/>
                </a:solidFill>
                <a:effectLst/>
                <a:latin typeface="Droid Sans"/>
              </a:rPr>
            </a:br>
            <a:br>
              <a:rPr lang="en-US" sz="1400" b="0" i="0" dirty="0">
                <a:solidFill>
                  <a:srgbClr val="0093D0"/>
                </a:solidFill>
                <a:effectLst/>
                <a:latin typeface="Droid Sans"/>
              </a:rPr>
            </a:br>
            <a:r>
              <a:rPr lang="en-US" sz="1400" dirty="0">
                <a:solidFill>
                  <a:srgbClr val="004C40"/>
                </a:solidFill>
                <a:latin typeface="Mabry Pro"/>
              </a:rPr>
              <a:t>Meters (electricity, gas, diesel, oil, water, steam &amp; loggers) and installation costs</a:t>
            </a:r>
          </a:p>
          <a:p>
            <a:pPr algn="l" fontAlgn="base">
              <a:buFont typeface="Arial" panose="020B0604020202020204" pitchFamily="34" charset="0"/>
              <a:buChar char="•"/>
            </a:pPr>
            <a:r>
              <a:rPr lang="en-US" sz="1400" dirty="0">
                <a:solidFill>
                  <a:srgbClr val="004C40"/>
                </a:solidFill>
                <a:latin typeface="Mabry Pro"/>
              </a:rPr>
              <a:t>Smart energy controls e.g., heating, cooling, lighting, automatic on/off systems, parasitic load controls</a:t>
            </a:r>
          </a:p>
          <a:p>
            <a:pPr algn="l" fontAlgn="base">
              <a:buFont typeface="Arial" panose="020B0604020202020204" pitchFamily="34" charset="0"/>
              <a:buChar char="•"/>
            </a:pPr>
            <a:r>
              <a:rPr lang="en-US" sz="1400" dirty="0">
                <a:solidFill>
                  <a:srgbClr val="004C40"/>
                </a:solidFill>
                <a:latin typeface="Mabry Pro"/>
              </a:rPr>
              <a:t>Upgrade lighting to LED (only as part of a package of eligible cost measures)</a:t>
            </a:r>
          </a:p>
          <a:p>
            <a:pPr algn="l" fontAlgn="base">
              <a:buFont typeface="Arial" panose="020B0604020202020204" pitchFamily="34" charset="0"/>
              <a:buChar char="•"/>
            </a:pPr>
            <a:r>
              <a:rPr lang="en-US" sz="1400" dirty="0">
                <a:solidFill>
                  <a:srgbClr val="004C40"/>
                </a:solidFill>
                <a:latin typeface="Mabry Pro"/>
              </a:rPr>
              <a:t>Replacement/upgrade with more energy efficient system, e.g. Heat Pumps (including air, water, and ground source) for manufacturing heating processes</a:t>
            </a:r>
          </a:p>
          <a:p>
            <a:pPr algn="l" fontAlgn="base">
              <a:buFont typeface="Arial" panose="020B0604020202020204" pitchFamily="34" charset="0"/>
              <a:buChar char="•"/>
            </a:pPr>
            <a:r>
              <a:rPr lang="en-US" sz="1400" dirty="0">
                <a:solidFill>
                  <a:srgbClr val="004C40"/>
                </a:solidFill>
                <a:latin typeface="Mabry Pro"/>
              </a:rPr>
              <a:t>Heat recovery</a:t>
            </a:r>
          </a:p>
          <a:p>
            <a:pPr algn="l" fontAlgn="base">
              <a:buFont typeface="Arial" panose="020B0604020202020204" pitchFamily="34" charset="0"/>
              <a:buChar char="•"/>
            </a:pPr>
            <a:r>
              <a:rPr lang="en-US" sz="1400" dirty="0">
                <a:solidFill>
                  <a:srgbClr val="004C40"/>
                </a:solidFill>
                <a:latin typeface="Mabry Pro"/>
              </a:rPr>
              <a:t>Small wind &amp; hydro subject to feasibility assessment</a:t>
            </a:r>
          </a:p>
          <a:p>
            <a:pPr algn="l" fontAlgn="base">
              <a:buFont typeface="Arial" panose="020B0604020202020204" pitchFamily="34" charset="0"/>
              <a:buChar char="•"/>
            </a:pPr>
            <a:r>
              <a:rPr lang="en-US" sz="1400" dirty="0">
                <a:solidFill>
                  <a:srgbClr val="004C40"/>
                </a:solidFill>
                <a:latin typeface="Mabry Pro"/>
              </a:rPr>
              <a:t>Equipment (&gt;5 years) replacement/upgrade such as refrigeration unit, electric steam boiler, electric oven, industrial dishwasher, engineering equipment</a:t>
            </a:r>
          </a:p>
          <a:p>
            <a:pPr algn="l" fontAlgn="base">
              <a:buFont typeface="Arial" panose="020B0604020202020204" pitchFamily="34" charset="0"/>
              <a:buChar char="•"/>
            </a:pPr>
            <a:r>
              <a:rPr lang="en-US" sz="1400" dirty="0">
                <a:solidFill>
                  <a:srgbClr val="004C40"/>
                </a:solidFill>
                <a:latin typeface="Mabry Pro"/>
              </a:rPr>
              <a:t>System components upgrades such as variable speed drives, pumps, fans, condensers, extraction systems, cold room doors</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lang="en-IE" sz="1400" dirty="0">
              <a:solidFill>
                <a:srgbClr val="004C40"/>
              </a:solidFill>
              <a:latin typeface="Mabry Pro"/>
            </a:endParaRP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1025636" y="2707689"/>
            <a:ext cx="2010527" cy="4891596"/>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IE" sz="1400" b="1" i="0" u="none" strike="noStrike" kern="1200" cap="none" spc="0" normalizeH="0" baseline="0" noProof="0" dirty="0">
                <a:ln>
                  <a:noFill/>
                </a:ln>
                <a:solidFill>
                  <a:srgbClr val="009A3E"/>
                </a:solidFill>
                <a:effectLst/>
                <a:uLnTx/>
                <a:uFillTx/>
                <a:latin typeface="Arial" panose="020B0604020202020204" pitchFamily="34" charset="0"/>
                <a:ea typeface="+mn-ea"/>
                <a:cs typeface="Arial" panose="020B0604020202020204" pitchFamily="34" charset="0"/>
              </a:rPr>
              <a:t>What’s it </a:t>
            </a:r>
            <a:r>
              <a:rPr kumimoji="0" lang="en-IE" sz="1400" b="1" i="0" u="none" strike="noStrike" kern="1200" cap="none" spc="0" normalizeH="0" baseline="0" noProof="0" dirty="0">
                <a:ln>
                  <a:noFill/>
                </a:ln>
                <a:solidFill>
                  <a:srgbClr val="009A3D"/>
                </a:solidFill>
                <a:effectLst/>
                <a:uLnTx/>
                <a:uFillTx/>
                <a:latin typeface="Arial" panose="020B0604020202020204" pitchFamily="34" charset="0"/>
                <a:ea typeface="+mn-ea"/>
                <a:cs typeface="Arial" panose="020B0604020202020204" pitchFamily="34" charset="0"/>
              </a:rPr>
              <a:t>about</a:t>
            </a:r>
            <a:r>
              <a:rPr kumimoji="0" lang="en-IE" sz="1400" b="1" i="0" u="none" strike="noStrike" kern="1200" cap="none" spc="0" normalizeH="0" baseline="0" noProof="0" dirty="0">
                <a:ln>
                  <a:noFill/>
                </a:ln>
                <a:solidFill>
                  <a:srgbClr val="009A3E"/>
                </a:solidFill>
                <a:effectLst/>
                <a:uLnTx/>
                <a:uFillTx/>
                <a:latin typeface="Arial" panose="020B0604020202020204" pitchFamily="34" charset="0"/>
                <a:ea typeface="+mn-ea"/>
                <a:cs typeface="Arial" panose="020B0604020202020204" pitchFamily="34" charset="0"/>
              </a:rPr>
              <a:t>?</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sz="1400" dirty="0">
                <a:solidFill>
                  <a:srgbClr val="004C40"/>
                </a:solidFill>
                <a:latin typeface="Mabry Pro"/>
              </a:rPr>
              <a:t>The aim of the scheme is to reduce the impact of enterprises on the environment thereby increasing the agility and resilience of these businesses</a:t>
            </a:r>
            <a:endParaRPr lang="en-IE" sz="1400" dirty="0">
              <a:solidFill>
                <a:srgbClr val="004C40"/>
              </a:solidFill>
              <a:latin typeface="Mabry Pro"/>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372863" y="1145220"/>
            <a:ext cx="3062796" cy="1313896"/>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IE" sz="1400" b="0" i="0" u="none" strike="noStrike" kern="1200" cap="none" spc="0" normalizeH="0" baseline="0" noProof="0" dirty="0">
                <a:ln>
                  <a:noFill/>
                </a:ln>
                <a:solidFill>
                  <a:prstClr val="black"/>
                </a:solidFill>
                <a:effectLst/>
                <a:uLnTx/>
                <a:uFillTx/>
                <a:latin typeface="Aktiv Grotesk" panose="020B0504020202020204" pitchFamily="34" charset="0"/>
                <a:ea typeface="+mn-ea"/>
                <a:cs typeface="+mn-cs"/>
              </a:rPr>
              <a:t>To find out what’s involved in </a:t>
            </a:r>
            <a:br>
              <a:rPr kumimoji="0" lang="en-IE" sz="1400" b="0" i="0" u="none" strike="noStrike" kern="1200" cap="none" spc="0" normalizeH="0" baseline="0" noProof="0" dirty="0">
                <a:ln>
                  <a:noFill/>
                </a:ln>
                <a:solidFill>
                  <a:prstClr val="black"/>
                </a:solidFill>
                <a:effectLst/>
                <a:uLnTx/>
                <a:uFillTx/>
                <a:latin typeface="Aktiv Grotesk" panose="020B0504020202020204" pitchFamily="34" charset="0"/>
                <a:ea typeface="+mn-ea"/>
                <a:cs typeface="+mn-cs"/>
              </a:rPr>
            </a:br>
            <a:r>
              <a:rPr kumimoji="0" lang="en-IE" sz="1400" b="0" i="0" u="none" strike="noStrike" kern="1200" cap="none" spc="0" normalizeH="0" baseline="0" noProof="0" dirty="0">
                <a:ln>
                  <a:noFill/>
                </a:ln>
                <a:solidFill>
                  <a:prstClr val="black"/>
                </a:solidFill>
                <a:effectLst/>
                <a:uLnTx/>
                <a:uFillTx/>
                <a:latin typeface="Aktiv Grotesk" panose="020B0504020202020204" pitchFamily="34" charset="0"/>
                <a:ea typeface="+mn-ea"/>
                <a:cs typeface="+mn-cs"/>
              </a:rPr>
              <a:t>Green for Micro watch our </a:t>
            </a:r>
            <a:br>
              <a:rPr kumimoji="0" lang="en-IE" sz="1400" b="0" i="0" u="none" strike="noStrike" kern="1200" cap="none" spc="0" normalizeH="0" baseline="0" noProof="0" dirty="0">
                <a:ln>
                  <a:noFill/>
                </a:ln>
                <a:solidFill>
                  <a:prstClr val="black"/>
                </a:solidFill>
                <a:effectLst/>
                <a:uLnTx/>
                <a:uFillTx/>
                <a:latin typeface="Aktiv Grotesk" panose="020B0504020202020204" pitchFamily="34" charset="0"/>
                <a:ea typeface="+mn-ea"/>
                <a:cs typeface="+mn-cs"/>
              </a:rPr>
            </a:br>
            <a:r>
              <a:rPr kumimoji="0" lang="en-IE" sz="1400" b="0" i="0" u="none" strike="noStrike" kern="1200" cap="none" spc="0" normalizeH="0" baseline="0" noProof="0" dirty="0">
                <a:ln>
                  <a:noFill/>
                </a:ln>
                <a:solidFill>
                  <a:prstClr val="black"/>
                </a:solidFill>
                <a:effectLst/>
                <a:uLnTx/>
                <a:uFillTx/>
                <a:latin typeface="Aktiv Grotesk" panose="020B0504020202020204" pitchFamily="34" charset="0"/>
                <a:ea typeface="+mn-ea"/>
                <a:cs typeface="+mn-cs"/>
              </a:rPr>
              <a:t>webinar and get more details at  </a:t>
            </a:r>
            <a:br>
              <a:rPr kumimoji="0" lang="en-IE" sz="1400" b="0" i="0" u="none" strike="noStrike" kern="1200" cap="none" spc="0" normalizeH="0" baseline="0" noProof="0" dirty="0">
                <a:ln>
                  <a:noFill/>
                </a:ln>
                <a:solidFill>
                  <a:srgbClr val="CCCD00"/>
                </a:solidFill>
                <a:effectLst/>
                <a:uLnTx/>
                <a:uFillTx/>
                <a:latin typeface="Aktiv Grotesk" panose="020B0504020202020204" pitchFamily="34" charset="0"/>
                <a:ea typeface="+mn-ea"/>
                <a:cs typeface="+mn-cs"/>
              </a:rPr>
            </a:br>
            <a:r>
              <a:rPr kumimoji="0" lang="en-IE" sz="1400" b="1" i="0" u="none" strike="noStrike" kern="1200" cap="none" spc="0" normalizeH="0" baseline="0" noProof="0" dirty="0">
                <a:ln>
                  <a:noFill/>
                </a:ln>
                <a:solidFill>
                  <a:srgbClr val="CCCE36"/>
                </a:solidFill>
                <a:effectLst/>
                <a:uLnTx/>
                <a:uFillTx/>
                <a:latin typeface="Aktiv Grotesk" panose="020B0504020202020204" pitchFamily="34" charset="0"/>
                <a:ea typeface="+mn-ea"/>
                <a:cs typeface="+mn-cs"/>
                <a:hlinkClick r:id="rId2">
                  <a:extLst>
                    <a:ext uri="{A12FA001-AC4F-418D-AE19-62706E023703}">
                      <ahyp:hlinkClr xmlns:ahyp="http://schemas.microsoft.com/office/drawing/2018/hyperlinkcolor" val="tx"/>
                    </a:ext>
                  </a:extLst>
                </a:hlinkClick>
              </a:rPr>
              <a:t>localenterprise.ie/Westmeath/green</a:t>
            </a:r>
            <a:endParaRPr kumimoji="0" lang="en-IE" sz="1400" b="0" i="0" u="none" strike="noStrike" kern="1200" cap="none" spc="0" normalizeH="0" baseline="0" noProof="0" dirty="0">
              <a:ln>
                <a:noFill/>
              </a:ln>
              <a:solidFill>
                <a:srgbClr val="CCCE36"/>
              </a:solidFill>
              <a:effectLst/>
              <a:uLnTx/>
              <a:uFillTx/>
              <a:latin typeface="Aktiv Grotesk" panose="020B0504020202020204" pitchFamily="34" charset="0"/>
              <a:ea typeface="+mn-ea"/>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IE" sz="1667" b="1" i="0" u="none" strike="noStrike" kern="1200" cap="none" spc="0" normalizeH="0" baseline="0" noProof="0" dirty="0">
              <a:ln>
                <a:noFill/>
              </a:ln>
              <a:solidFill>
                <a:srgbClr val="008ACB"/>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572477" y="3610504"/>
            <a:ext cx="82804" cy="838550"/>
          </a:xfrm>
          <a:prstGeom prst="rect">
            <a:avLst/>
          </a:prstGeom>
          <a:solidFill>
            <a:srgbClr val="CBCE37"/>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93D1"/>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1148097-A0A1-5DF6-DABE-B78ED665128A}"/>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202676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3243-3972-AF9F-E700-EF097F5794E9}"/>
              </a:ext>
            </a:extLst>
          </p:cNvPr>
          <p:cNvSpPr>
            <a:spLocks noGrp="1"/>
          </p:cNvSpPr>
          <p:nvPr>
            <p:ph type="title"/>
          </p:nvPr>
        </p:nvSpPr>
        <p:spPr>
          <a:xfrm>
            <a:off x="1060575" y="324267"/>
            <a:ext cx="7776864" cy="813238"/>
          </a:xfrm>
        </p:spPr>
        <p:txBody>
          <a:bodyPr>
            <a:normAutofit/>
          </a:bodyPr>
          <a:lstStyle/>
          <a:p>
            <a:r>
              <a:rPr lang="en-IE" b="1" dirty="0"/>
              <a:t>Digital for Business	 </a:t>
            </a:r>
            <a:r>
              <a:rPr lang="en-IE" sz="1800" b="1" dirty="0"/>
              <a:t>(Up to 3 days consultancy)</a:t>
            </a:r>
          </a:p>
        </p:txBody>
      </p:sp>
      <p:sp>
        <p:nvSpPr>
          <p:cNvPr id="4" name="Content Placeholder 3">
            <a:extLst>
              <a:ext uri="{FF2B5EF4-FFF2-40B4-BE49-F238E27FC236}">
                <a16:creationId xmlns:a16="http://schemas.microsoft.com/office/drawing/2014/main" id="{6BD7154E-888B-3866-34AA-85FAB28D592E}"/>
              </a:ext>
            </a:extLst>
          </p:cNvPr>
          <p:cNvSpPr>
            <a:spLocks noGrp="1"/>
          </p:cNvSpPr>
          <p:nvPr>
            <p:ph idx="1"/>
          </p:nvPr>
        </p:nvSpPr>
        <p:spPr>
          <a:xfrm>
            <a:off x="700391" y="1600202"/>
            <a:ext cx="10882009" cy="4703321"/>
          </a:xfrm>
        </p:spPr>
        <p:txBody>
          <a:bodyPr>
            <a:normAutofit/>
          </a:bodyPr>
          <a:lstStyle/>
          <a:p>
            <a:pPr marL="228600" marR="0" lvl="0" indent="0" algn="just" defTabSz="914400" rtl="0" eaLnBrk="1" fontAlgn="auto" latinLnBrk="0" hangingPunct="1">
              <a:lnSpc>
                <a:spcPct val="150000"/>
              </a:lnSpc>
              <a:spcBef>
                <a:spcPts val="0"/>
              </a:spcBef>
              <a:spcAft>
                <a:spcPts val="0"/>
              </a:spcAft>
              <a:buClr>
                <a:srgbClr val="99FFCC"/>
              </a:buClr>
              <a:buSzPts val="1000"/>
              <a:buNone/>
              <a:tabLst/>
              <a:defRPr/>
            </a:pPr>
            <a:r>
              <a:rPr kumimoji="0" lang="en-IE" b="1"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Engagement of a digital expert to support a business-driven digital initiative with practical hands-on guidance that could include:</a:t>
            </a:r>
          </a:p>
          <a:p>
            <a:pPr marL="857250" lvl="1" indent="-171450" algn="just">
              <a:lnSpc>
                <a:spcPct val="150000"/>
              </a:lnSpc>
              <a:spcBef>
                <a:spcPts val="0"/>
              </a:spcBef>
              <a:buClr>
                <a:srgbClr val="99FFCC"/>
              </a:buClr>
              <a:buFont typeface="Arial" panose="020B0604020202020204" pitchFamily="34" charset="0"/>
              <a:buChar char="•"/>
              <a:defRPr/>
            </a:pPr>
            <a:r>
              <a:rPr kumimoji="0" lang="en-IE"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Analysis of existing digital systems in the business to identify potential gaps in meeting business needs.</a:t>
            </a:r>
          </a:p>
          <a:p>
            <a:pPr marL="857250" lvl="1" indent="-171450" algn="just">
              <a:lnSpc>
                <a:spcPct val="150000"/>
              </a:lnSpc>
              <a:spcBef>
                <a:spcPts val="0"/>
              </a:spcBef>
              <a:buClr>
                <a:srgbClr val="99FFCC"/>
              </a:buClr>
              <a:buFont typeface="Arial" panose="020B0604020202020204" pitchFamily="34" charset="0"/>
              <a:buChar char="•"/>
              <a:defRPr/>
            </a:pPr>
            <a:r>
              <a:rPr kumimoji="0" lang="en-IE"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Exploration of opportunities to optimise existing systems and to integrate with new solutions to enhance business operations. </a:t>
            </a:r>
          </a:p>
          <a:p>
            <a:pPr marL="857250" lvl="1" indent="-171450" algn="just">
              <a:lnSpc>
                <a:spcPct val="150000"/>
              </a:lnSpc>
              <a:spcBef>
                <a:spcPts val="0"/>
              </a:spcBef>
              <a:buClr>
                <a:srgbClr val="99FFCC"/>
              </a:buClr>
              <a:buFont typeface="Arial" panose="020B0604020202020204" pitchFamily="34" charset="0"/>
              <a:buChar char="•"/>
              <a:defRPr/>
            </a:pPr>
            <a:r>
              <a:rPr kumimoji="0" lang="en-IE"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Guidance on the implementation of new or enhanced digital solutions.</a:t>
            </a:r>
          </a:p>
          <a:p>
            <a:pPr marL="228600" marR="0" lvl="0" indent="0" algn="just" defTabSz="914400" rtl="0" eaLnBrk="1" fontAlgn="auto" latinLnBrk="0" hangingPunct="1">
              <a:lnSpc>
                <a:spcPct val="150000"/>
              </a:lnSpc>
              <a:spcBef>
                <a:spcPts val="0"/>
              </a:spcBef>
              <a:spcAft>
                <a:spcPts val="0"/>
              </a:spcAft>
              <a:buClr>
                <a:srgbClr val="99FFCC"/>
              </a:buClr>
              <a:buSzPts val="1000"/>
              <a:tabLst/>
              <a:defRPr/>
            </a:pPr>
            <a:r>
              <a:rPr kumimoji="0" lang="en-IE" b="1"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Expected Outcomes</a:t>
            </a:r>
          </a:p>
          <a:p>
            <a:pPr marL="400050" marR="0" lvl="0" indent="-171450" algn="just" defTabSz="914400" rtl="0" eaLnBrk="1" fontAlgn="auto" latinLnBrk="0" hangingPunct="1">
              <a:lnSpc>
                <a:spcPct val="150000"/>
              </a:lnSpc>
              <a:spcBef>
                <a:spcPts val="0"/>
              </a:spcBef>
              <a:spcAft>
                <a:spcPts val="0"/>
              </a:spcAft>
              <a:buClr>
                <a:srgbClr val="99FFCC"/>
              </a:buClr>
              <a:buSzPts val="1000"/>
              <a:buFont typeface="Arial" panose="020B0604020202020204" pitchFamily="34" charset="0"/>
              <a:buChar char="•"/>
              <a:tabLst/>
              <a:defRPr/>
            </a:pPr>
            <a:r>
              <a:rPr kumimoji="0" lang="en-IE" sz="1500"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Creation of a digital action plan, with targeted initiatives for the next 3 - 6 months.</a:t>
            </a:r>
          </a:p>
          <a:p>
            <a:pPr marL="400050" marR="0" lvl="0" indent="-171450" algn="just" defTabSz="914400" rtl="0" eaLnBrk="1" fontAlgn="auto" latinLnBrk="0" hangingPunct="1">
              <a:lnSpc>
                <a:spcPct val="150000"/>
              </a:lnSpc>
              <a:spcBef>
                <a:spcPts val="0"/>
              </a:spcBef>
              <a:spcAft>
                <a:spcPts val="0"/>
              </a:spcAft>
              <a:buClr>
                <a:srgbClr val="99FFCC"/>
              </a:buClr>
              <a:buSzPts val="1000"/>
              <a:buFont typeface="Arial" panose="020B0604020202020204" pitchFamily="34" charset="0"/>
              <a:buChar char="•"/>
              <a:tabLst/>
              <a:defRPr/>
            </a:pPr>
            <a:r>
              <a:rPr kumimoji="0" lang="en-IE" sz="1500"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The consultant submits an action plan to the Local Enterprise Office and the client. </a:t>
            </a:r>
            <a:endParaRPr lang="en-IE" sz="1500" dirty="0">
              <a:solidFill>
                <a:schemeClr val="tx1"/>
              </a:solidFill>
              <a:latin typeface="+mn-lt"/>
              <a:ea typeface="Calibri" panose="020F0502020204030204" pitchFamily="34" charset="0"/>
              <a:cs typeface="Arial" panose="020B0604020202020204" pitchFamily="34" charset="0"/>
            </a:endParaRPr>
          </a:p>
          <a:p>
            <a:pPr marL="228600" marR="0" lvl="0" indent="0" algn="just" defTabSz="914400" rtl="0" eaLnBrk="1" fontAlgn="auto" latinLnBrk="0" hangingPunct="1">
              <a:lnSpc>
                <a:spcPct val="150000"/>
              </a:lnSpc>
              <a:spcBef>
                <a:spcPts val="0"/>
              </a:spcBef>
              <a:spcAft>
                <a:spcPts val="0"/>
              </a:spcAft>
              <a:buClr>
                <a:srgbClr val="99FFCC"/>
              </a:buClr>
              <a:buSzPts val="1000"/>
              <a:tabLst/>
              <a:defRPr/>
            </a:pPr>
            <a:r>
              <a:rPr kumimoji="0" lang="en-IE" b="1"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What is not covered</a:t>
            </a:r>
          </a:p>
          <a:p>
            <a:pPr marL="400050" marR="0" lvl="0" indent="-171450" algn="just" defTabSz="914400" rtl="0" eaLnBrk="1" fontAlgn="auto" latinLnBrk="0" hangingPunct="1">
              <a:lnSpc>
                <a:spcPct val="150000"/>
              </a:lnSpc>
              <a:spcBef>
                <a:spcPts val="0"/>
              </a:spcBef>
              <a:spcAft>
                <a:spcPts val="0"/>
              </a:spcAft>
              <a:buClr>
                <a:srgbClr val="99FFCC"/>
              </a:buClr>
              <a:buSzPts val="1000"/>
              <a:buFont typeface="Arial" panose="020B0604020202020204" pitchFamily="34" charset="0"/>
              <a:buChar char="•"/>
              <a:tabLst/>
              <a:defRPr/>
            </a:pPr>
            <a:r>
              <a:rPr kumimoji="0" lang="en-IE" sz="1500" i="0" u="none" strike="noStrike" kern="0" cap="none" spc="0" normalizeH="0" baseline="0" noProof="0" dirty="0">
                <a:ln>
                  <a:noFill/>
                </a:ln>
                <a:solidFill>
                  <a:schemeClr val="tx1"/>
                </a:solidFill>
                <a:effectLst/>
                <a:uLnTx/>
                <a:uFillTx/>
                <a:latin typeface="+mn-lt"/>
                <a:ea typeface="Calibri" panose="020F0502020204030204" pitchFamily="34" charset="0"/>
                <a:cs typeface="Arial" panose="020B0604020202020204" pitchFamily="34" charset="0"/>
                <a:sym typeface="Arial"/>
              </a:rPr>
              <a:t>Routine or business as usual upgrades of Digital systems already in use that would not lead to a significant improvement in the business.</a:t>
            </a:r>
          </a:p>
        </p:txBody>
      </p:sp>
    </p:spTree>
    <p:extLst>
      <p:ext uri="{BB962C8B-B14F-4D97-AF65-F5344CB8AC3E}">
        <p14:creationId xmlns:p14="http://schemas.microsoft.com/office/powerpoint/2010/main" val="134532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A29D-B84C-C32B-A030-3A664238D306}"/>
              </a:ext>
            </a:extLst>
          </p:cNvPr>
          <p:cNvSpPr>
            <a:spLocks noGrp="1"/>
          </p:cNvSpPr>
          <p:nvPr>
            <p:ph type="title"/>
          </p:nvPr>
        </p:nvSpPr>
        <p:spPr/>
        <p:txBody>
          <a:bodyPr>
            <a:normAutofit fontScale="90000"/>
          </a:bodyPr>
          <a:lstStyle/>
          <a:p>
            <a:r>
              <a:rPr lang="en-IE" dirty="0"/>
              <a:t>Grow Digital Voucher </a:t>
            </a:r>
          </a:p>
        </p:txBody>
      </p:sp>
      <p:graphicFrame>
        <p:nvGraphicFramePr>
          <p:cNvPr id="6" name="Diagram 5">
            <a:extLst>
              <a:ext uri="{FF2B5EF4-FFF2-40B4-BE49-F238E27FC236}">
                <a16:creationId xmlns:a16="http://schemas.microsoft.com/office/drawing/2014/main" id="{3E7A531B-6176-FADB-F94A-3E6376B932C7}"/>
              </a:ext>
            </a:extLst>
          </p:cNvPr>
          <p:cNvGraphicFramePr/>
          <p:nvPr>
            <p:extLst>
              <p:ext uri="{D42A27DB-BD31-4B8C-83A1-F6EECF244321}">
                <p14:modId xmlns:p14="http://schemas.microsoft.com/office/powerpoint/2010/main" val="3732167695"/>
              </p:ext>
            </p:extLst>
          </p:nvPr>
        </p:nvGraphicFramePr>
        <p:xfrm>
          <a:off x="944330" y="1106677"/>
          <a:ext cx="1057000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5129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631DE46-C62F-6057-0BE6-8F43CC1BA6D2}"/>
              </a:ext>
            </a:extLst>
          </p:cNvPr>
          <p:cNvGraphicFramePr/>
          <p:nvPr>
            <p:extLst>
              <p:ext uri="{D42A27DB-BD31-4B8C-83A1-F6EECF244321}">
                <p14:modId xmlns:p14="http://schemas.microsoft.com/office/powerpoint/2010/main" val="2107255419"/>
              </p:ext>
            </p:extLst>
          </p:nvPr>
        </p:nvGraphicFramePr>
        <p:xfrm>
          <a:off x="0" y="477520"/>
          <a:ext cx="11430000" cy="5937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88E43DD-43B2-C609-3194-14443D53551B}"/>
              </a:ext>
            </a:extLst>
          </p:cNvPr>
          <p:cNvSpPr txBox="1"/>
          <p:nvPr/>
        </p:nvSpPr>
        <p:spPr>
          <a:xfrm>
            <a:off x="290287" y="5631544"/>
            <a:ext cx="4811486" cy="1015663"/>
          </a:xfrm>
          <a:prstGeom prst="rect">
            <a:avLst/>
          </a:prstGeom>
          <a:noFill/>
        </p:spPr>
        <p:txBody>
          <a:bodyPr wrap="square" rtlCol="0">
            <a:spAutoFit/>
          </a:bodyPr>
          <a:lstStyle/>
          <a:p>
            <a:r>
              <a:rPr lang="en-US" sz="2000" dirty="0">
                <a:latin typeface="Amasis MT Pro Black" panose="020F0502020204030204" pitchFamily="18" charset="0"/>
              </a:rPr>
              <a:t>Self Assessment Tool &amp; </a:t>
            </a:r>
          </a:p>
          <a:p>
            <a:r>
              <a:rPr lang="en-US" sz="2000" dirty="0">
                <a:latin typeface="Amasis MT Pro Black" panose="020F0502020204030204" pitchFamily="18" charset="0"/>
              </a:rPr>
              <a:t>Case Studies online</a:t>
            </a:r>
          </a:p>
          <a:p>
            <a:endParaRPr lang="en-IE" sz="2000" dirty="0">
              <a:latin typeface="Amasis MT Pro Black" panose="020F0502020204030204" pitchFamily="18" charset="0"/>
            </a:endParaRPr>
          </a:p>
        </p:txBody>
      </p:sp>
      <p:pic>
        <p:nvPicPr>
          <p:cNvPr id="5" name="Picture 4">
            <a:extLst>
              <a:ext uri="{FF2B5EF4-FFF2-40B4-BE49-F238E27FC236}">
                <a16:creationId xmlns:a16="http://schemas.microsoft.com/office/drawing/2014/main" id="{A9AAB6A3-50CF-EFEC-7CF0-FD9D45324915}"/>
              </a:ext>
            </a:extLst>
          </p:cNvPr>
          <p:cNvPicPr>
            <a:picLocks noChangeAspect="1"/>
          </p:cNvPicPr>
          <p:nvPr/>
        </p:nvPicPr>
        <p:blipFill>
          <a:blip r:embed="rId7"/>
          <a:stretch>
            <a:fillRect/>
          </a:stretch>
        </p:blipFill>
        <p:spPr>
          <a:xfrm>
            <a:off x="420916" y="6306695"/>
            <a:ext cx="2644369" cy="495343"/>
          </a:xfrm>
          <a:prstGeom prst="rect">
            <a:avLst/>
          </a:prstGeom>
        </p:spPr>
      </p:pic>
    </p:spTree>
    <p:extLst>
      <p:ext uri="{BB962C8B-B14F-4D97-AF65-F5344CB8AC3E}">
        <p14:creationId xmlns:p14="http://schemas.microsoft.com/office/powerpoint/2010/main" val="1213132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4DE22-5E01-FB68-3032-63B7EBCFE476}"/>
              </a:ext>
            </a:extLst>
          </p:cNvPr>
          <p:cNvPicPr>
            <a:picLocks noChangeAspect="1"/>
          </p:cNvPicPr>
          <p:nvPr/>
        </p:nvPicPr>
        <p:blipFill rotWithShape="1">
          <a:blip r:embed="rId2"/>
          <a:srcRect l="9615" t="11421" r="12942" b="4386"/>
          <a:stretch/>
        </p:blipFill>
        <p:spPr>
          <a:xfrm>
            <a:off x="1039905" y="1011891"/>
            <a:ext cx="6853516" cy="4968688"/>
          </a:xfrm>
          <a:prstGeom prst="rect">
            <a:avLst/>
          </a:prstGeom>
        </p:spPr>
      </p:pic>
      <p:pic>
        <p:nvPicPr>
          <p:cNvPr id="6" name="Picture 5">
            <a:extLst>
              <a:ext uri="{FF2B5EF4-FFF2-40B4-BE49-F238E27FC236}">
                <a16:creationId xmlns:a16="http://schemas.microsoft.com/office/drawing/2014/main" id="{8B2C1243-90F7-17E7-0BD6-5F93D39B379D}"/>
              </a:ext>
            </a:extLst>
          </p:cNvPr>
          <p:cNvPicPr>
            <a:picLocks noChangeAspect="1"/>
          </p:cNvPicPr>
          <p:nvPr/>
        </p:nvPicPr>
        <p:blipFill>
          <a:blip r:embed="rId3"/>
          <a:stretch>
            <a:fillRect/>
          </a:stretch>
        </p:blipFill>
        <p:spPr>
          <a:xfrm>
            <a:off x="660400" y="618562"/>
            <a:ext cx="2159000" cy="2171700"/>
          </a:xfrm>
          <a:prstGeom prst="rect">
            <a:avLst/>
          </a:prstGeom>
        </p:spPr>
      </p:pic>
      <p:sp>
        <p:nvSpPr>
          <p:cNvPr id="7" name="Title 1">
            <a:extLst>
              <a:ext uri="{FF2B5EF4-FFF2-40B4-BE49-F238E27FC236}">
                <a16:creationId xmlns:a16="http://schemas.microsoft.com/office/drawing/2014/main" id="{8DD15CA0-3FE7-AC18-2994-901F260652A8}"/>
              </a:ext>
            </a:extLst>
          </p:cNvPr>
          <p:cNvSpPr txBox="1">
            <a:spLocks/>
          </p:cNvSpPr>
          <p:nvPr/>
        </p:nvSpPr>
        <p:spPr>
          <a:xfrm>
            <a:off x="7276307" y="928688"/>
            <a:ext cx="3062287" cy="1849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0" b="1" spc="-300" dirty="0">
                <a:solidFill>
                  <a:schemeClr val="bg1"/>
                </a:solidFill>
                <a:latin typeface="Arial Black" panose="020B0604020202020204" pitchFamily="34" charset="0"/>
                <a:cs typeface="Arial Black" panose="020B0604020202020204" pitchFamily="34" charset="0"/>
              </a:rPr>
              <a:t>03.</a:t>
            </a:r>
          </a:p>
        </p:txBody>
      </p:sp>
      <p:sp>
        <p:nvSpPr>
          <p:cNvPr id="8" name="Subtitle 2">
            <a:extLst>
              <a:ext uri="{FF2B5EF4-FFF2-40B4-BE49-F238E27FC236}">
                <a16:creationId xmlns:a16="http://schemas.microsoft.com/office/drawing/2014/main" id="{6CF39543-4F87-0B9F-0AC9-97CEB80B236A}"/>
              </a:ext>
            </a:extLst>
          </p:cNvPr>
          <p:cNvSpPr txBox="1">
            <a:spLocks/>
          </p:cNvSpPr>
          <p:nvPr/>
        </p:nvSpPr>
        <p:spPr>
          <a:xfrm>
            <a:off x="7920408" y="2660650"/>
            <a:ext cx="3706812" cy="1670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a:solidFill>
                  <a:srgbClr val="72B2FF"/>
                </a:solidFill>
                <a:effectLst/>
                <a:latin typeface="Arial" panose="020B0604020202020204" pitchFamily="34" charset="0"/>
                <a:cs typeface="Arial" panose="020B0604020202020204" pitchFamily="34" charset="0"/>
              </a:rPr>
              <a:t>FINANCIAL SUPPORTS</a:t>
            </a:r>
          </a:p>
        </p:txBody>
      </p:sp>
      <p:pic>
        <p:nvPicPr>
          <p:cNvPr id="9" name="Picture 8">
            <a:extLst>
              <a:ext uri="{FF2B5EF4-FFF2-40B4-BE49-F238E27FC236}">
                <a16:creationId xmlns:a16="http://schemas.microsoft.com/office/drawing/2014/main" id="{15E8EAD4-AC04-052B-DAFC-E4D18CBFB6DC}"/>
              </a:ext>
            </a:extLst>
          </p:cNvPr>
          <p:cNvPicPr>
            <a:picLocks noChangeAspect="1"/>
          </p:cNvPicPr>
          <p:nvPr/>
        </p:nvPicPr>
        <p:blipFill>
          <a:blip r:embed="rId4"/>
          <a:stretch>
            <a:fillRect/>
          </a:stretch>
        </p:blipFill>
        <p:spPr>
          <a:xfrm>
            <a:off x="1039905" y="6215153"/>
            <a:ext cx="1576772" cy="394193"/>
          </a:xfrm>
          <a:prstGeom prst="rect">
            <a:avLst/>
          </a:prstGeom>
        </p:spPr>
      </p:pic>
      <p:pic>
        <p:nvPicPr>
          <p:cNvPr id="10" name="Picture 9">
            <a:extLst>
              <a:ext uri="{FF2B5EF4-FFF2-40B4-BE49-F238E27FC236}">
                <a16:creationId xmlns:a16="http://schemas.microsoft.com/office/drawing/2014/main" id="{3CD376B6-4C5C-28C4-BC64-018EF910E54C}"/>
              </a:ext>
            </a:extLst>
          </p:cNvPr>
          <p:cNvPicPr>
            <a:picLocks noChangeAspect="1"/>
          </p:cNvPicPr>
          <p:nvPr/>
        </p:nvPicPr>
        <p:blipFill>
          <a:blip r:embed="rId5"/>
          <a:stretch>
            <a:fillRect/>
          </a:stretch>
        </p:blipFill>
        <p:spPr>
          <a:xfrm>
            <a:off x="9836520" y="6498602"/>
            <a:ext cx="1790700" cy="101600"/>
          </a:xfrm>
          <a:prstGeom prst="rect">
            <a:avLst/>
          </a:prstGeom>
        </p:spPr>
      </p:pic>
    </p:spTree>
    <p:extLst>
      <p:ext uri="{BB962C8B-B14F-4D97-AF65-F5344CB8AC3E}">
        <p14:creationId xmlns:p14="http://schemas.microsoft.com/office/powerpoint/2010/main" val="19829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517C4D4-E2D6-44A0-C75C-1D4A5F6E6C78}"/>
              </a:ext>
            </a:extLst>
          </p:cNvPr>
          <p:cNvSpPr txBox="1">
            <a:spLocks/>
          </p:cNvSpPr>
          <p:nvPr/>
        </p:nvSpPr>
        <p:spPr>
          <a:xfrm>
            <a:off x="6736145" y="2962438"/>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Small businesses with 10 or less  employees engaged in manufacturing or internationally traded services who can demonstrate a market for their product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service and have the potential to grow and create jobs in the domestic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international market.</a:t>
            </a: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083041" y="2962439"/>
            <a:ext cx="2745436" cy="218432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IE" sz="1300" dirty="0">
                <a:effectLst/>
                <a:latin typeface="Arial" panose="020B0604020202020204" pitchFamily="34" charset="0"/>
                <a:cs typeface="Arial" panose="020B0604020202020204" pitchFamily="34" charset="0"/>
              </a:rPr>
              <a:t>The Feasibility Study Grant includes help with design and prototype development, consultancy requirements, and market research. The grant amounts to 60% of the investment up to a maximum of €15,000. </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4134195" y="2962438"/>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Understanding the potential market and likely success of your new business, product, or service is a vital step in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the development of a business. Feasibility Study Grants are intended to help you with the costs and take you from market research to technical development.</a:t>
            </a: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859930" y="2962438"/>
            <a:ext cx="2903911"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find out more about Feasibility Study Grants, contact the Local Enterprise Office Westmeath, or see </a:t>
            </a:r>
            <a:br>
              <a:rPr lang="en-IE" sz="1400" dirty="0">
                <a:effectLst/>
                <a:latin typeface="Arial" panose="020B0604020202020204" pitchFamily="34" charset="0"/>
                <a:cs typeface="Arial" panose="020B0604020202020204" pitchFamily="34" charset="0"/>
              </a:rPr>
            </a:br>
            <a:r>
              <a:rPr lang="en-IE" sz="1400" b="1" dirty="0">
                <a:solidFill>
                  <a:srgbClr val="900053"/>
                </a:solidFill>
                <a:effectLst/>
                <a:latin typeface="Arial" panose="020B0604020202020204" pitchFamily="34" charset="0"/>
                <a:cs typeface="Arial" panose="020B0604020202020204" pitchFamily="34" charset="0"/>
                <a:hlinkClick r:id="rId2"/>
              </a:rPr>
              <a:t>localenterprise.ie/</a:t>
            </a:r>
            <a:r>
              <a:rPr lang="en-IE" sz="1400" b="1" dirty="0" err="1">
                <a:solidFill>
                  <a:srgbClr val="900053"/>
                </a:solidFill>
                <a:effectLst/>
                <a:latin typeface="Arial" panose="020B0604020202020204" pitchFamily="34" charset="0"/>
                <a:cs typeface="Arial" panose="020B0604020202020204" pitchFamily="34" charset="0"/>
                <a:hlinkClick r:id="rId2"/>
              </a:rPr>
              <a:t>westmeath</a:t>
            </a:r>
            <a:endParaRPr lang="en-IE" sz="1400" dirty="0">
              <a:solidFill>
                <a:srgbClr val="900053"/>
              </a:solidFill>
              <a:effectLst/>
              <a:latin typeface="Arial" panose="020B0604020202020204" pitchFamily="34" charset="0"/>
              <a:cs typeface="Arial" panose="020B0604020202020204" pitchFamily="34" charset="0"/>
            </a:endParaRPr>
          </a:p>
          <a:p>
            <a:pPr marL="0" indent="0">
              <a:lnSpc>
                <a:spcPct val="100000"/>
              </a:lnSpc>
              <a:buNone/>
            </a:pPr>
            <a:endParaRPr lang="en-IE" sz="1667" b="1" dirty="0">
              <a:solidFill>
                <a:srgbClr val="008ACB"/>
              </a:solidFill>
              <a:latin typeface="Arial" panose="020B0604020202020204" pitchFamily="34" charset="0"/>
              <a:cs typeface="Arial" panose="020B0604020202020204" pitchFamily="34" charset="0"/>
            </a:endParaRPr>
          </a:p>
        </p:txBody>
      </p:sp>
      <p:sp>
        <p:nvSpPr>
          <p:cNvPr id="15" name="Subtitle 2">
            <a:extLst>
              <a:ext uri="{FF2B5EF4-FFF2-40B4-BE49-F238E27FC236}">
                <a16:creationId xmlns:a16="http://schemas.microsoft.com/office/drawing/2014/main" id="{D2455A4D-545E-3F42-3BA3-376076165BFE}"/>
              </a:ext>
            </a:extLst>
          </p:cNvPr>
          <p:cNvSpPr txBox="1">
            <a:spLocks/>
          </p:cNvSpPr>
          <p:nvPr/>
        </p:nvSpPr>
        <p:spPr>
          <a:xfrm>
            <a:off x="620682" y="2021152"/>
            <a:ext cx="8702545" cy="49483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500" b="1" dirty="0">
                <a:solidFill>
                  <a:srgbClr val="7EA1D7"/>
                </a:solidFill>
                <a:effectLst/>
                <a:latin typeface="Arial" panose="020B0604020202020204" pitchFamily="34" charset="0"/>
                <a:cs typeface="Arial" panose="020B0604020202020204" pitchFamily="34" charset="0"/>
              </a:rPr>
              <a:t>FEASIBILITY STUDY GRANTS</a:t>
            </a:r>
          </a:p>
        </p:txBody>
      </p:sp>
      <p:sp>
        <p:nvSpPr>
          <p:cNvPr id="3" name="Rectangle 2">
            <a:extLst>
              <a:ext uri="{FF2B5EF4-FFF2-40B4-BE49-F238E27FC236}">
                <a16:creationId xmlns:a16="http://schemas.microsoft.com/office/drawing/2014/main" id="{516C0B1E-F7B6-07B3-BBF4-B2EF1D52A52F}"/>
              </a:ext>
            </a:extLst>
          </p:cNvPr>
          <p:cNvSpPr/>
          <p:nvPr/>
        </p:nvSpPr>
        <p:spPr>
          <a:xfrm>
            <a:off x="665018" y="2876421"/>
            <a:ext cx="80569" cy="895167"/>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sp>
        <p:nvSpPr>
          <p:cNvPr id="5" name="TextBox 4">
            <a:extLst>
              <a:ext uri="{FF2B5EF4-FFF2-40B4-BE49-F238E27FC236}">
                <a16:creationId xmlns:a16="http://schemas.microsoft.com/office/drawing/2014/main" id="{A5D20F2E-58C7-8DB3-7B3C-F31DE07067FD}"/>
              </a:ext>
            </a:extLst>
          </p:cNvPr>
          <p:cNvSpPr txBox="1"/>
          <p:nvPr/>
        </p:nvSpPr>
        <p:spPr>
          <a:xfrm>
            <a:off x="587431" y="5627633"/>
            <a:ext cx="6099858" cy="215444"/>
          </a:xfrm>
          <a:prstGeom prst="rect">
            <a:avLst/>
          </a:prstGeom>
          <a:noFill/>
        </p:spPr>
        <p:txBody>
          <a:bodyPr wrap="square">
            <a:spAutoFit/>
          </a:bodyPr>
          <a:lstStyle/>
          <a:p>
            <a:r>
              <a:rPr lang="en-IE" sz="800" dirty="0">
                <a:solidFill>
                  <a:srgbClr val="900053"/>
                </a:solidFill>
                <a:effectLst/>
                <a:latin typeface="Arial" panose="020B0604020202020204" pitchFamily="34" charset="0"/>
                <a:cs typeface="Arial" panose="020B0604020202020204" pitchFamily="34" charset="0"/>
              </a:rPr>
              <a:t>  </a:t>
            </a:r>
          </a:p>
        </p:txBody>
      </p:sp>
      <p:sp>
        <p:nvSpPr>
          <p:cNvPr id="12" name="Subtitle 2">
            <a:extLst>
              <a:ext uri="{FF2B5EF4-FFF2-40B4-BE49-F238E27FC236}">
                <a16:creationId xmlns:a16="http://schemas.microsoft.com/office/drawing/2014/main" id="{15F76781-0DCC-CA91-BE69-7579638E07BF}"/>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pic>
        <p:nvPicPr>
          <p:cNvPr id="4" name="Picture 3">
            <a:extLst>
              <a:ext uri="{FF2B5EF4-FFF2-40B4-BE49-F238E27FC236}">
                <a16:creationId xmlns:a16="http://schemas.microsoft.com/office/drawing/2014/main" id="{3A08ABBD-DCEF-2DAB-DE5A-1572D5396326}"/>
              </a:ext>
            </a:extLst>
          </p:cNvPr>
          <p:cNvPicPr>
            <a:picLocks noChangeAspect="1"/>
          </p:cNvPicPr>
          <p:nvPr/>
        </p:nvPicPr>
        <p:blipFill>
          <a:blip r:embed="rId3"/>
          <a:srcRect t="3418" b="3418"/>
          <a:stretch/>
        </p:blipFill>
        <p:spPr>
          <a:xfrm>
            <a:off x="665018" y="437892"/>
            <a:ext cx="5708072" cy="1211920"/>
          </a:xfrm>
          <a:prstGeom prst="rect">
            <a:avLst/>
          </a:prstGeom>
        </p:spPr>
      </p:pic>
    </p:spTree>
    <p:extLst>
      <p:ext uri="{BB962C8B-B14F-4D97-AF65-F5344CB8AC3E}">
        <p14:creationId xmlns:p14="http://schemas.microsoft.com/office/powerpoint/2010/main" val="372310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9AC0B-3E8B-0EDC-A285-D8AA9FE1042C}"/>
              </a:ext>
            </a:extLst>
          </p:cNvPr>
          <p:cNvPicPr>
            <a:picLocks noChangeAspect="1"/>
          </p:cNvPicPr>
          <p:nvPr/>
        </p:nvPicPr>
        <p:blipFill>
          <a:blip r:embed="rId2"/>
          <a:srcRect t="753" b="753"/>
          <a:stretch/>
        </p:blipFill>
        <p:spPr>
          <a:xfrm>
            <a:off x="631767" y="443344"/>
            <a:ext cx="5166238" cy="2466459"/>
          </a:xfrm>
          <a:prstGeom prst="rect">
            <a:avLst/>
          </a:prstGeom>
        </p:spPr>
      </p:pic>
      <p:sp>
        <p:nvSpPr>
          <p:cNvPr id="11" name="Subtitle 2">
            <a:extLst>
              <a:ext uri="{FF2B5EF4-FFF2-40B4-BE49-F238E27FC236}">
                <a16:creationId xmlns:a16="http://schemas.microsoft.com/office/drawing/2014/main" id="{B76B4B05-308F-C2B7-DC59-2CA7BF200D71}"/>
              </a:ext>
            </a:extLst>
          </p:cNvPr>
          <p:cNvSpPr txBox="1">
            <a:spLocks/>
          </p:cNvSpPr>
          <p:nvPr/>
        </p:nvSpPr>
        <p:spPr>
          <a:xfrm>
            <a:off x="587431" y="3140598"/>
            <a:ext cx="3214256" cy="879301"/>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500" b="1" dirty="0">
                <a:solidFill>
                  <a:srgbClr val="7EA1D7"/>
                </a:solidFill>
                <a:effectLst/>
                <a:latin typeface="Arial" panose="020B0604020202020204" pitchFamily="34" charset="0"/>
                <a:cs typeface="Arial" panose="020B0604020202020204" pitchFamily="34" charset="0"/>
              </a:rPr>
              <a:t>PRIMING GRANTS</a:t>
            </a:r>
          </a:p>
        </p:txBody>
      </p:sp>
      <p:sp>
        <p:nvSpPr>
          <p:cNvPr id="12" name="Subtitle 2">
            <a:extLst>
              <a:ext uri="{FF2B5EF4-FFF2-40B4-BE49-F238E27FC236}">
                <a16:creationId xmlns:a16="http://schemas.microsoft.com/office/drawing/2014/main" id="{B3B1B192-B4E1-C073-B6D2-1AB93E95B406}"/>
              </a:ext>
            </a:extLst>
          </p:cNvPr>
          <p:cNvSpPr txBox="1">
            <a:spLocks/>
          </p:cNvSpPr>
          <p:nvPr/>
        </p:nvSpPr>
        <p:spPr>
          <a:xfrm>
            <a:off x="831275" y="4606833"/>
            <a:ext cx="2643446" cy="1258777"/>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200" dirty="0">
                <a:effectLst/>
                <a:latin typeface="Arial" panose="020B0604020202020204" pitchFamily="34" charset="0"/>
                <a:cs typeface="Arial" panose="020B0604020202020204" pitchFamily="34" charset="0"/>
              </a:rPr>
              <a:t>To find out more about Priming Grants, contact </a:t>
            </a:r>
            <a:r>
              <a:rPr lang="en-IE" sz="1200" dirty="0">
                <a:latin typeface="Arial" panose="020B0604020202020204" pitchFamily="34" charset="0"/>
                <a:cs typeface="Arial" panose="020B0604020202020204" pitchFamily="34" charset="0"/>
              </a:rPr>
              <a:t>the </a:t>
            </a:r>
            <a:r>
              <a:rPr lang="en-IE" sz="1200" dirty="0">
                <a:effectLst/>
                <a:latin typeface="Arial" panose="020B0604020202020204" pitchFamily="34" charset="0"/>
                <a:cs typeface="Arial" panose="020B0604020202020204" pitchFamily="34" charset="0"/>
              </a:rPr>
              <a:t>Local Enterprise Office Westmeath, or see </a:t>
            </a:r>
            <a:r>
              <a:rPr lang="en-IE" sz="1200" b="1" dirty="0">
                <a:solidFill>
                  <a:srgbClr val="900053"/>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localenterprise.ie/</a:t>
            </a:r>
            <a:r>
              <a:rPr lang="en-IE" sz="1200" b="1" dirty="0" err="1">
                <a:solidFill>
                  <a:srgbClr val="900053"/>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westmeath</a:t>
            </a:r>
            <a:r>
              <a:rPr lang="en-IE" sz="1200" b="1" dirty="0">
                <a:solidFill>
                  <a:srgbClr val="900053"/>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endParaRPr lang="en-IE" sz="1200" dirty="0">
              <a:solidFill>
                <a:srgbClr val="900053"/>
              </a:solidFill>
              <a:effectLst/>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C1B48E61-3563-622C-D1C0-B6FC5C6A8E1B}"/>
              </a:ext>
            </a:extLst>
          </p:cNvPr>
          <p:cNvSpPr txBox="1">
            <a:spLocks/>
          </p:cNvSpPr>
          <p:nvPr/>
        </p:nvSpPr>
        <p:spPr>
          <a:xfrm>
            <a:off x="3801687" y="1726879"/>
            <a:ext cx="3614181" cy="4138731"/>
          </a:xfrm>
          <a:prstGeom prst="rect">
            <a:avLst/>
          </a:prstGeom>
          <a:solidFill>
            <a:srgbClr val="EFF3F8"/>
          </a:solidFill>
        </p:spPr>
        <p:txBody>
          <a:bodyPr vert="horz" lIns="240000" tIns="240000" rIns="14400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Getting your new business up and running can require substantial investment from you or your backers. The Priming Grant is intended to help you offset some of those costs - from salary to capital expenditure.</a:t>
            </a: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r>
              <a:rPr lang="en-IE" sz="1300" dirty="0">
                <a:effectLst/>
                <a:latin typeface="Arial" panose="020B0604020202020204" pitchFamily="34" charset="0"/>
                <a:cs typeface="Arial" panose="020B0604020202020204" pitchFamily="34" charset="0"/>
              </a:rPr>
              <a:t> </a:t>
            </a: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Small businesses with 10* employees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fewer within the first 18 months of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start-up in the manufacturing or internationally traded services sectors, creative, ICT, Innovative Projects.</a:t>
            </a: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18" name="Subtitle 2">
            <a:extLst>
              <a:ext uri="{FF2B5EF4-FFF2-40B4-BE49-F238E27FC236}">
                <a16:creationId xmlns:a16="http://schemas.microsoft.com/office/drawing/2014/main" id="{C23976C7-1E88-FF36-F2ED-B9DFAAD1F803}"/>
              </a:ext>
            </a:extLst>
          </p:cNvPr>
          <p:cNvSpPr txBox="1">
            <a:spLocks/>
          </p:cNvSpPr>
          <p:nvPr/>
        </p:nvSpPr>
        <p:spPr>
          <a:xfrm>
            <a:off x="7590758" y="1956656"/>
            <a:ext cx="3635432" cy="356188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IE" sz="1300" dirty="0">
                <a:effectLst/>
                <a:latin typeface="Arial" panose="020B0604020202020204" pitchFamily="34" charset="0"/>
                <a:cs typeface="Arial" panose="020B0604020202020204" pitchFamily="34" charset="0"/>
              </a:rPr>
              <a:t>Priming Grants are intended to support salaries, capital expenditure, consultancy, and marketing costs. Capital items can include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office equipment, fit out of the workplace, and fixed technology costs.</a:t>
            </a:r>
          </a:p>
          <a:p>
            <a:pPr algn="l">
              <a:lnSpc>
                <a:spcPct val="100000"/>
              </a:lnSpc>
            </a:pPr>
            <a:r>
              <a:rPr lang="en-IE" sz="1400" b="1" dirty="0">
                <a:solidFill>
                  <a:srgbClr val="900053"/>
                </a:solidFill>
                <a:latin typeface="Arial" panose="020B0604020202020204" pitchFamily="34" charset="0"/>
                <a:cs typeface="Arial" panose="020B0604020202020204" pitchFamily="34" charset="0"/>
              </a:rPr>
              <a:t>What we look for?</a:t>
            </a:r>
          </a:p>
          <a:p>
            <a:pPr algn="l">
              <a:lnSpc>
                <a:spcPct val="100000"/>
              </a:lnSpc>
            </a:pPr>
            <a:r>
              <a:rPr lang="en-US" sz="1300" dirty="0">
                <a:latin typeface="Arial" panose="020B0604020202020204" pitchFamily="34" charset="0"/>
                <a:cs typeface="Arial" panose="020B0604020202020204" pitchFamily="34" charset="0"/>
              </a:rPr>
              <a:t>Economically Viable</a:t>
            </a:r>
          </a:p>
          <a:p>
            <a:pPr algn="l">
              <a:lnSpc>
                <a:spcPct val="100000"/>
              </a:lnSpc>
            </a:pPr>
            <a:r>
              <a:rPr lang="en-US" sz="1300" dirty="0">
                <a:latin typeface="Arial" panose="020B0604020202020204" pitchFamily="34" charset="0"/>
                <a:cs typeface="Arial" panose="020B0604020202020204" pitchFamily="34" charset="0"/>
              </a:rPr>
              <a:t>Availability of Matching Finance</a:t>
            </a:r>
          </a:p>
          <a:p>
            <a:pPr algn="l">
              <a:lnSpc>
                <a:spcPct val="100000"/>
              </a:lnSpc>
            </a:pPr>
            <a:r>
              <a:rPr lang="en-US" sz="1300" dirty="0">
                <a:latin typeface="Arial" panose="020B0604020202020204" pitchFamily="34" charset="0"/>
                <a:cs typeface="Arial" panose="020B0604020202020204" pitchFamily="34" charset="0"/>
              </a:rPr>
              <a:t>No potential for deadweight or displacement </a:t>
            </a:r>
          </a:p>
          <a:p>
            <a:pPr algn="l">
              <a:lnSpc>
                <a:spcPct val="100000"/>
              </a:lnSpc>
            </a:pPr>
            <a:r>
              <a:rPr lang="en-US" sz="1300" dirty="0">
                <a:latin typeface="Arial" panose="020B0604020202020204" pitchFamily="34" charset="0"/>
                <a:cs typeface="Arial" panose="020B0604020202020204" pitchFamily="34" charset="0"/>
              </a:rPr>
              <a:t>Quality of Project </a:t>
            </a:r>
          </a:p>
          <a:p>
            <a:pPr algn="l">
              <a:lnSpc>
                <a:spcPct val="100000"/>
              </a:lnSpc>
            </a:pPr>
            <a:r>
              <a:rPr lang="en-US" sz="1300" dirty="0">
                <a:latin typeface="Arial" panose="020B0604020202020204" pitchFamily="34" charset="0"/>
                <a:cs typeface="Arial" panose="020B0604020202020204" pitchFamily="34" charset="0"/>
              </a:rPr>
              <a:t>Job Creation </a:t>
            </a:r>
          </a:p>
          <a:p>
            <a:pPr algn="l">
              <a:lnSpc>
                <a:spcPct val="100000"/>
              </a:lnSpc>
            </a:pPr>
            <a:endParaRPr lang="en-IE" sz="1300" dirty="0">
              <a:effectLst/>
              <a:latin typeface="Arial" panose="020B0604020202020204" pitchFamily="34" charset="0"/>
              <a:cs typeface="Arial" panose="020B0604020202020204" pitchFamily="34" charset="0"/>
            </a:endParaRPr>
          </a:p>
          <a:p>
            <a:pPr algn="l">
              <a:lnSpc>
                <a:spcPct val="100000"/>
              </a:lnSpc>
            </a:pPr>
            <a:r>
              <a:rPr lang="en-IE" sz="1300" dirty="0">
                <a:effectLst/>
                <a:latin typeface="Arial" panose="020B0604020202020204" pitchFamily="34" charset="0"/>
                <a:cs typeface="Arial" panose="020B0604020202020204" pitchFamily="34" charset="0"/>
              </a:rPr>
              <a:t> </a:t>
            </a:r>
          </a:p>
          <a:p>
            <a:pPr algn="l" rtl="0">
              <a:lnSpc>
                <a:spcPct val="100000"/>
              </a:lnSpc>
            </a:pPr>
            <a:endParaRPr lang="en-US" sz="1300" dirty="0">
              <a:solidFill>
                <a:srgbClr val="00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9D8E08-BA9B-3CF8-9966-462A2E2A4B73}"/>
              </a:ext>
            </a:extLst>
          </p:cNvPr>
          <p:cNvSpPr/>
          <p:nvPr/>
        </p:nvSpPr>
        <p:spPr>
          <a:xfrm>
            <a:off x="665018" y="4483656"/>
            <a:ext cx="80569" cy="643969"/>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sp>
        <p:nvSpPr>
          <p:cNvPr id="6" name="TextBox 5">
            <a:extLst>
              <a:ext uri="{FF2B5EF4-FFF2-40B4-BE49-F238E27FC236}">
                <a16:creationId xmlns:a16="http://schemas.microsoft.com/office/drawing/2014/main" id="{0C646E0B-6A89-6B2C-77AE-208280354476}"/>
              </a:ext>
            </a:extLst>
          </p:cNvPr>
          <p:cNvSpPr txBox="1"/>
          <p:nvPr/>
        </p:nvSpPr>
        <p:spPr>
          <a:xfrm>
            <a:off x="587431" y="5627633"/>
            <a:ext cx="6099858" cy="215444"/>
          </a:xfrm>
          <a:prstGeom prst="rect">
            <a:avLst/>
          </a:prstGeom>
          <a:noFill/>
        </p:spPr>
        <p:txBody>
          <a:bodyPr wrap="square">
            <a:spAutoFit/>
          </a:bodyPr>
          <a:lstStyle/>
          <a:p>
            <a:r>
              <a:rPr lang="en-IE" sz="800" dirty="0">
                <a:solidFill>
                  <a:srgbClr val="900053"/>
                </a:solidFill>
                <a:effectLst/>
                <a:latin typeface="Arial" panose="020B0604020202020204" pitchFamily="34" charset="0"/>
                <a:cs typeface="Arial" panose="020B0604020202020204" pitchFamily="34" charset="0"/>
              </a:rPr>
              <a:t>*Businesses with 10 employees must complete an Internationalisation Plan  </a:t>
            </a:r>
          </a:p>
        </p:txBody>
      </p:sp>
      <p:sp>
        <p:nvSpPr>
          <p:cNvPr id="7" name="Subtitle 2">
            <a:extLst>
              <a:ext uri="{FF2B5EF4-FFF2-40B4-BE49-F238E27FC236}">
                <a16:creationId xmlns:a16="http://schemas.microsoft.com/office/drawing/2014/main" id="{7C56FBDC-F325-AFF7-937F-F90C8C3380C6}"/>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spTree>
    <p:extLst>
      <p:ext uri="{BB962C8B-B14F-4D97-AF65-F5344CB8AC3E}">
        <p14:creationId xmlns:p14="http://schemas.microsoft.com/office/powerpoint/2010/main" val="2573386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F4B5CA-B67E-24A3-F708-EC06A4EAE57F}"/>
              </a:ext>
            </a:extLst>
          </p:cNvPr>
          <p:cNvSpPr txBox="1">
            <a:spLocks/>
          </p:cNvSpPr>
          <p:nvPr/>
        </p:nvSpPr>
        <p:spPr>
          <a:xfrm>
            <a:off x="894079" y="1920140"/>
            <a:ext cx="3008847" cy="356234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200" dirty="0">
                <a:effectLst/>
                <a:latin typeface="Arial" panose="020B0604020202020204" pitchFamily="34" charset="0"/>
                <a:cs typeface="Arial" panose="020B0604020202020204" pitchFamily="34" charset="0"/>
              </a:rPr>
              <a:t>To find out more about Business </a:t>
            </a:r>
            <a:br>
              <a:rPr lang="en-IE" sz="1200" dirty="0">
                <a:effectLst/>
                <a:latin typeface="Arial" panose="020B0604020202020204" pitchFamily="34" charset="0"/>
                <a:cs typeface="Arial" panose="020B0604020202020204" pitchFamily="34" charset="0"/>
              </a:rPr>
            </a:br>
            <a:r>
              <a:rPr lang="en-IE" sz="1200" dirty="0">
                <a:effectLst/>
                <a:latin typeface="Arial" panose="020B0604020202020204" pitchFamily="34" charset="0"/>
                <a:cs typeface="Arial" panose="020B0604020202020204" pitchFamily="34" charset="0"/>
              </a:rPr>
              <a:t>Expansion Grants, contact </a:t>
            </a:r>
            <a:r>
              <a:rPr lang="en-IE" sz="1200" dirty="0">
                <a:latin typeface="Arial" panose="020B0604020202020204" pitchFamily="34" charset="0"/>
                <a:cs typeface="Arial" panose="020B0604020202020204" pitchFamily="34" charset="0"/>
              </a:rPr>
              <a:t>the </a:t>
            </a:r>
            <a:r>
              <a:rPr lang="en-IE" sz="1200" dirty="0">
                <a:effectLst/>
                <a:latin typeface="Arial" panose="020B0604020202020204" pitchFamily="34" charset="0"/>
                <a:cs typeface="Arial" panose="020B0604020202020204" pitchFamily="34" charset="0"/>
              </a:rPr>
              <a:t>Local Enterprise Office Westmeath, or see </a:t>
            </a:r>
            <a:r>
              <a:rPr lang="en-IE" sz="12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200" b="1" dirty="0" err="1">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2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en-IE" sz="1667" b="1" dirty="0">
              <a:solidFill>
                <a:srgbClr val="008ACB"/>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6DE6158-8E48-2578-DB64-CAEB3CD2920B}"/>
              </a:ext>
            </a:extLst>
          </p:cNvPr>
          <p:cNvSpPr txBox="1">
            <a:spLocks/>
          </p:cNvSpPr>
          <p:nvPr/>
        </p:nvSpPr>
        <p:spPr>
          <a:xfrm>
            <a:off x="665020" y="639692"/>
            <a:ext cx="9497552" cy="82034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500" b="1" dirty="0">
                <a:solidFill>
                  <a:srgbClr val="7EA1D7"/>
                </a:solidFill>
                <a:effectLst/>
                <a:latin typeface="Arial" panose="020B0604020202020204" pitchFamily="34" charset="0"/>
                <a:cs typeface="Arial" panose="020B0604020202020204" pitchFamily="34" charset="0"/>
              </a:rPr>
              <a:t>BUSINESS EXPANSION GRANTS</a:t>
            </a:r>
          </a:p>
        </p:txBody>
      </p:sp>
      <p:sp>
        <p:nvSpPr>
          <p:cNvPr id="6" name="Subtitle 2">
            <a:extLst>
              <a:ext uri="{FF2B5EF4-FFF2-40B4-BE49-F238E27FC236}">
                <a16:creationId xmlns:a16="http://schemas.microsoft.com/office/drawing/2014/main" id="{015048F1-285C-D390-C71F-5CB0DA4FA3DB}"/>
              </a:ext>
            </a:extLst>
          </p:cNvPr>
          <p:cNvSpPr txBox="1">
            <a:spLocks/>
          </p:cNvSpPr>
          <p:nvPr/>
        </p:nvSpPr>
        <p:spPr>
          <a:xfrm>
            <a:off x="665017" y="2787193"/>
            <a:ext cx="3146962" cy="356188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Moving from start-up into a growth phase can be an exciting time and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bring many new opportunities.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Business Expansion Grants help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you to safely steer your business through this new phase.</a:t>
            </a:r>
          </a:p>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Small businesses with 10* employees or fewer trading for more than 18 months in the manufacturing or internationally traded services sector.</a:t>
            </a:r>
          </a:p>
        </p:txBody>
      </p:sp>
      <p:pic>
        <p:nvPicPr>
          <p:cNvPr id="7" name="Picture 6">
            <a:extLst>
              <a:ext uri="{FF2B5EF4-FFF2-40B4-BE49-F238E27FC236}">
                <a16:creationId xmlns:a16="http://schemas.microsoft.com/office/drawing/2014/main" id="{7328F78B-F6E5-FA8D-89C0-FF68EC8A9A5A}"/>
              </a:ext>
            </a:extLst>
          </p:cNvPr>
          <p:cNvPicPr>
            <a:picLocks noChangeAspect="1"/>
          </p:cNvPicPr>
          <p:nvPr/>
        </p:nvPicPr>
        <p:blipFill>
          <a:blip r:embed="rId3"/>
          <a:srcRect l="129" r="129"/>
          <a:stretch/>
        </p:blipFill>
        <p:spPr>
          <a:xfrm>
            <a:off x="7361499" y="1920140"/>
            <a:ext cx="4165483" cy="3266899"/>
          </a:xfrm>
          <a:prstGeom prst="rect">
            <a:avLst/>
          </a:prstGeom>
        </p:spPr>
      </p:pic>
      <p:sp>
        <p:nvSpPr>
          <p:cNvPr id="3" name="TextBox 2">
            <a:extLst>
              <a:ext uri="{FF2B5EF4-FFF2-40B4-BE49-F238E27FC236}">
                <a16:creationId xmlns:a16="http://schemas.microsoft.com/office/drawing/2014/main" id="{030214A7-B22F-FABE-5146-3CD11064364C}"/>
              </a:ext>
            </a:extLst>
          </p:cNvPr>
          <p:cNvSpPr txBox="1"/>
          <p:nvPr/>
        </p:nvSpPr>
        <p:spPr>
          <a:xfrm>
            <a:off x="587431" y="5627632"/>
            <a:ext cx="6675518" cy="246221"/>
          </a:xfrm>
          <a:prstGeom prst="rect">
            <a:avLst/>
          </a:prstGeom>
          <a:noFill/>
        </p:spPr>
        <p:txBody>
          <a:bodyPr wrap="square">
            <a:spAutoFit/>
          </a:bodyPr>
          <a:lstStyle/>
          <a:p>
            <a:r>
              <a:rPr lang="en-IE" sz="800" dirty="0">
                <a:solidFill>
                  <a:srgbClr val="900053"/>
                </a:solidFill>
                <a:effectLst/>
                <a:latin typeface="Arial" panose="020B0604020202020204" pitchFamily="34" charset="0"/>
                <a:cs typeface="Arial" panose="020B0604020202020204" pitchFamily="34" charset="0"/>
              </a:rPr>
              <a:t>*</a:t>
            </a:r>
            <a:r>
              <a:rPr lang="en-IE" sz="1000" dirty="0">
                <a:solidFill>
                  <a:srgbClr val="900053"/>
                </a:solidFill>
                <a:effectLst/>
                <a:latin typeface="Arial" panose="020B0604020202020204" pitchFamily="34" charset="0"/>
                <a:cs typeface="Arial" panose="020B0604020202020204" pitchFamily="34" charset="0"/>
              </a:rPr>
              <a:t>Businesses with 10 employees must complete an Internationalisation Plan</a:t>
            </a:r>
          </a:p>
        </p:txBody>
      </p:sp>
      <p:sp>
        <p:nvSpPr>
          <p:cNvPr id="10" name="Rectangle 9">
            <a:extLst>
              <a:ext uri="{FF2B5EF4-FFF2-40B4-BE49-F238E27FC236}">
                <a16:creationId xmlns:a16="http://schemas.microsoft.com/office/drawing/2014/main" id="{80C3B671-4E46-6A88-C8AF-E18C715183DC}"/>
              </a:ext>
            </a:extLst>
          </p:cNvPr>
          <p:cNvSpPr/>
          <p:nvPr/>
        </p:nvSpPr>
        <p:spPr>
          <a:xfrm>
            <a:off x="665018" y="1920140"/>
            <a:ext cx="80569" cy="667485"/>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sp>
        <p:nvSpPr>
          <p:cNvPr id="11" name="Subtitle 2">
            <a:extLst>
              <a:ext uri="{FF2B5EF4-FFF2-40B4-BE49-F238E27FC236}">
                <a16:creationId xmlns:a16="http://schemas.microsoft.com/office/drawing/2014/main" id="{96156180-1E99-9902-B575-777BDB374C06}"/>
              </a:ext>
            </a:extLst>
          </p:cNvPr>
          <p:cNvSpPr txBox="1">
            <a:spLocks/>
          </p:cNvSpPr>
          <p:nvPr/>
        </p:nvSpPr>
        <p:spPr>
          <a:xfrm>
            <a:off x="3811979" y="1932170"/>
            <a:ext cx="2875310" cy="356188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IE" sz="1300" dirty="0">
                <a:effectLst/>
                <a:latin typeface="Arial" panose="020B0604020202020204" pitchFamily="34" charset="0"/>
                <a:cs typeface="Arial" panose="020B0604020202020204" pitchFamily="34" charset="0"/>
              </a:rPr>
              <a:t>Business Expansion grants cover up to 50% of the investment or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up to €150,000 - whichever is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the lesser. </a:t>
            </a:r>
          </a:p>
          <a:p>
            <a:pPr algn="l">
              <a:lnSpc>
                <a:spcPct val="100000"/>
              </a:lnSpc>
            </a:pPr>
            <a:r>
              <a:rPr lang="en-IE" sz="1400" b="1" dirty="0">
                <a:solidFill>
                  <a:srgbClr val="900053"/>
                </a:solidFill>
                <a:latin typeface="Arial" panose="020B0604020202020204" pitchFamily="34" charset="0"/>
                <a:cs typeface="Arial" panose="020B0604020202020204" pitchFamily="34" charset="0"/>
              </a:rPr>
              <a:t>What does it cover</a:t>
            </a:r>
            <a:r>
              <a:rPr lang="en-IE" sz="1400" b="1" dirty="0">
                <a:solidFill>
                  <a:srgbClr val="900053"/>
                </a:solidFill>
                <a:effectLst/>
                <a:latin typeface="Arial" panose="020B0604020202020204" pitchFamily="34" charset="0"/>
                <a:cs typeface="Arial" panose="020B0604020202020204" pitchFamily="34" charset="0"/>
              </a:rPr>
              <a:t>?</a:t>
            </a:r>
          </a:p>
          <a:p>
            <a:pPr algn="l">
              <a:lnSpc>
                <a:spcPct val="100000"/>
              </a:lnSpc>
            </a:pPr>
            <a:r>
              <a:rPr lang="en-IE" sz="1300" dirty="0">
                <a:latin typeface="Arial" panose="020B0604020202020204" pitchFamily="34" charset="0"/>
                <a:cs typeface="Arial" panose="020B0604020202020204" pitchFamily="34" charset="0"/>
              </a:rPr>
              <a:t>C</a:t>
            </a:r>
            <a:r>
              <a:rPr lang="en-IE" sz="1300" dirty="0">
                <a:effectLst/>
                <a:latin typeface="Arial" panose="020B0604020202020204" pitchFamily="34" charset="0"/>
                <a:cs typeface="Arial" panose="020B0604020202020204" pitchFamily="34" charset="0"/>
              </a:rPr>
              <a:t>apital items</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salary costs</a:t>
            </a:r>
          </a:p>
          <a:p>
            <a:pPr algn="l">
              <a:lnSpc>
                <a:spcPct val="100000"/>
              </a:lnSpc>
            </a:pPr>
            <a:r>
              <a:rPr lang="en-IE" sz="1300" dirty="0">
                <a:latin typeface="Arial" panose="020B0604020202020204" pitchFamily="34" charset="0"/>
                <a:cs typeface="Arial" panose="020B0604020202020204" pitchFamily="34" charset="0"/>
              </a:rPr>
              <a:t>C</a:t>
            </a:r>
            <a:r>
              <a:rPr lang="en-IE" sz="1300" dirty="0">
                <a:effectLst/>
                <a:latin typeface="Arial" panose="020B0604020202020204" pitchFamily="34" charset="0"/>
                <a:cs typeface="Arial" panose="020B0604020202020204" pitchFamily="34" charset="0"/>
              </a:rPr>
              <a:t>onsultancy and marketing </a:t>
            </a:r>
          </a:p>
          <a:p>
            <a:pPr algn="l">
              <a:lnSpc>
                <a:spcPct val="100000"/>
              </a:lnSpc>
            </a:pPr>
            <a:r>
              <a:rPr lang="en-IE" sz="1300" dirty="0">
                <a:latin typeface="Arial" panose="020B0604020202020204" pitchFamily="34" charset="0"/>
                <a:cs typeface="Arial" panose="020B0604020202020204" pitchFamily="34" charset="0"/>
              </a:rPr>
              <a:t>G</a:t>
            </a:r>
            <a:r>
              <a:rPr lang="en-IE" sz="1300" dirty="0">
                <a:effectLst/>
                <a:latin typeface="Arial" panose="020B0604020202020204" pitchFamily="34" charset="0"/>
                <a:cs typeface="Arial" panose="020B0604020202020204" pitchFamily="34" charset="0"/>
              </a:rPr>
              <a:t>eneral overheads.</a:t>
            </a: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86D3BA41-6D98-0D73-688F-51F0CE5796E0}"/>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spTree>
    <p:extLst>
      <p:ext uri="{BB962C8B-B14F-4D97-AF65-F5344CB8AC3E}">
        <p14:creationId xmlns:p14="http://schemas.microsoft.com/office/powerpoint/2010/main" val="1787891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665019" y="459531"/>
            <a:ext cx="5121419" cy="129678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500" b="1" dirty="0">
                <a:solidFill>
                  <a:srgbClr val="7EA1D7"/>
                </a:solidFill>
                <a:effectLst/>
                <a:latin typeface="Arial" panose="020B0604020202020204" pitchFamily="34" charset="0"/>
                <a:cs typeface="Arial" panose="020B0604020202020204" pitchFamily="34" charset="0"/>
              </a:rPr>
              <a:t>R&amp;D Innovation FUND</a:t>
            </a: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4754880" y="2258660"/>
            <a:ext cx="3056709" cy="443072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Any business in the manufacturing or internationally traded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services sectors trading at least 18 months preferably.</a:t>
            </a: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r>
              <a:rPr lang="en-US" sz="1300" dirty="0">
                <a:latin typeface="Arial" panose="020B0604020202020204" pitchFamily="34" charset="0"/>
                <a:cs typeface="Arial" panose="020B0604020202020204" pitchFamily="34" charset="0"/>
              </a:rPr>
              <a:t>The development of the new products or services that must involve:</a:t>
            </a:r>
          </a:p>
          <a:p>
            <a:pPr algn="l">
              <a:lnSpc>
                <a:spcPct val="100000"/>
              </a:lnSpc>
            </a:pPr>
            <a:r>
              <a:rPr lang="en-US" sz="1300" dirty="0">
                <a:latin typeface="Arial" panose="020B0604020202020204" pitchFamily="34" charset="0"/>
                <a:cs typeface="Arial" panose="020B0604020202020204" pitchFamily="34" charset="0"/>
              </a:rPr>
              <a:t>the resolution of some technical challenges,</a:t>
            </a:r>
          </a:p>
          <a:p>
            <a:pPr algn="l">
              <a:lnSpc>
                <a:spcPct val="100000"/>
              </a:lnSpc>
            </a:pPr>
            <a:r>
              <a:rPr lang="en-US" sz="1300" dirty="0">
                <a:latin typeface="Arial" panose="020B0604020202020204" pitchFamily="34" charset="0"/>
                <a:cs typeface="Arial" panose="020B0604020202020204" pitchFamily="34" charset="0"/>
              </a:rPr>
              <a:t>be non-routine</a:t>
            </a:r>
          </a:p>
          <a:p>
            <a:pPr algn="l">
              <a:lnSpc>
                <a:spcPct val="100000"/>
              </a:lnSpc>
            </a:pPr>
            <a:r>
              <a:rPr lang="en-US" sz="1300" dirty="0">
                <a:latin typeface="Arial" panose="020B0604020202020204" pitchFamily="34" charset="0"/>
                <a:cs typeface="Arial" panose="020B0604020202020204" pitchFamily="34" charset="0"/>
              </a:rPr>
              <a:t>represent a ‘step-up’ for the company in terms of the level of RD&amp;I capability. </a:t>
            </a:r>
          </a:p>
          <a:p>
            <a:pPr algn="l">
              <a:lnSpc>
                <a:spcPct val="100000"/>
              </a:lnSpc>
            </a:pPr>
            <a:endParaRPr lang="en-IE" sz="1300" dirty="0">
              <a:effectLst/>
              <a:latin typeface="Arial" panose="020B0604020202020204" pitchFamily="34" charset="0"/>
              <a:cs typeface="Arial" panose="020B0604020202020204" pitchFamily="34" charset="0"/>
            </a:endParaRPr>
          </a:p>
          <a:p>
            <a:pPr algn="l">
              <a:lnSpc>
                <a:spcPct val="100000"/>
              </a:lnSpc>
            </a:pPr>
            <a:endParaRPr lang="en-IE" sz="1300" dirty="0">
              <a:effectLst/>
              <a:latin typeface="Arial" panose="020B0604020202020204" pitchFamily="34" charset="0"/>
              <a:cs typeface="Arial" panose="020B0604020202020204" pitchFamily="34" charset="0"/>
            </a:endParaRP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8084027" y="2258660"/>
            <a:ext cx="3478097" cy="388088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IE" sz="1300" dirty="0">
                <a:effectLst/>
                <a:latin typeface="Arial" panose="020B0604020202020204" pitchFamily="34" charset="0"/>
                <a:cs typeface="Arial" panose="020B0604020202020204" pitchFamily="34" charset="0"/>
              </a:rPr>
              <a:t>The R &amp; D Fund provides funding of up to €150,000 for you to undertake the approved innovation. </a:t>
            </a:r>
            <a:br>
              <a:rPr lang="en-IE" sz="1300" dirty="0">
                <a:effectLst/>
                <a:latin typeface="Arial" panose="020B0604020202020204" pitchFamily="34" charset="0"/>
                <a:cs typeface="Arial" panose="020B0604020202020204" pitchFamily="34" charset="0"/>
              </a:rPr>
            </a:br>
            <a:endParaRPr lang="en-IE" sz="1300" dirty="0">
              <a:effectLst/>
              <a:latin typeface="Arial" panose="020B0604020202020204" pitchFamily="34" charset="0"/>
              <a:cs typeface="Arial" panose="020B0604020202020204" pitchFamily="34" charset="0"/>
            </a:endParaRPr>
          </a:p>
          <a:p>
            <a:pPr algn="l">
              <a:lnSpc>
                <a:spcPct val="100000"/>
              </a:lnSpc>
            </a:pPr>
            <a:r>
              <a:rPr lang="en-IE" sz="1400" b="1" dirty="0">
                <a:solidFill>
                  <a:srgbClr val="900053"/>
                </a:solidFill>
                <a:latin typeface="Arial" panose="020B0604020202020204" pitchFamily="34" charset="0"/>
                <a:cs typeface="Arial" panose="020B0604020202020204" pitchFamily="34" charset="0"/>
              </a:rPr>
              <a:t>Eligible Costs</a:t>
            </a:r>
          </a:p>
          <a:p>
            <a:pPr algn="l">
              <a:lnSpc>
                <a:spcPct val="100000"/>
              </a:lnSpc>
            </a:pPr>
            <a:r>
              <a:rPr lang="en-US" sz="1300" dirty="0">
                <a:effectLst/>
                <a:latin typeface="Arial" panose="020B0604020202020204" pitchFamily="34" charset="0"/>
                <a:cs typeface="Arial" panose="020B0604020202020204" pitchFamily="34" charset="0"/>
              </a:rPr>
              <a:t>Salaries</a:t>
            </a:r>
          </a:p>
          <a:p>
            <a:pPr algn="l">
              <a:lnSpc>
                <a:spcPct val="100000"/>
              </a:lnSpc>
            </a:pPr>
            <a:r>
              <a:rPr lang="en-US" sz="1300" dirty="0">
                <a:effectLst/>
                <a:latin typeface="Arial" panose="020B0604020202020204" pitchFamily="34" charset="0"/>
                <a:cs typeface="Arial" panose="020B0604020202020204" pitchFamily="34" charset="0"/>
              </a:rPr>
              <a:t>Technical Consultancy</a:t>
            </a:r>
          </a:p>
          <a:p>
            <a:pPr algn="l">
              <a:lnSpc>
                <a:spcPct val="100000"/>
              </a:lnSpc>
            </a:pPr>
            <a:r>
              <a:rPr lang="en-US" sz="1300" dirty="0">
                <a:effectLst/>
                <a:latin typeface="Arial" panose="020B0604020202020204" pitchFamily="34" charset="0"/>
                <a:cs typeface="Arial" panose="020B0604020202020204" pitchFamily="34" charset="0"/>
              </a:rPr>
              <a:t>Contractual Research </a:t>
            </a:r>
          </a:p>
          <a:p>
            <a:pPr algn="l">
              <a:lnSpc>
                <a:spcPct val="100000"/>
              </a:lnSpc>
            </a:pPr>
            <a:r>
              <a:rPr lang="en-US" sz="1300" dirty="0">
                <a:effectLst/>
                <a:latin typeface="Arial" panose="020B0604020202020204" pitchFamily="34" charset="0"/>
                <a:cs typeface="Arial" panose="020B0604020202020204" pitchFamily="34" charset="0"/>
              </a:rPr>
              <a:t>Clinical Trials</a:t>
            </a:r>
          </a:p>
          <a:p>
            <a:pPr algn="l">
              <a:lnSpc>
                <a:spcPct val="100000"/>
              </a:lnSpc>
            </a:pPr>
            <a:r>
              <a:rPr lang="en-US" sz="1300" dirty="0">
                <a:effectLst/>
                <a:latin typeface="Arial" panose="020B0604020202020204" pitchFamily="34" charset="0"/>
                <a:cs typeface="Arial" panose="020B0604020202020204" pitchFamily="34" charset="0"/>
              </a:rPr>
              <a:t>Patent Advisory Costs</a:t>
            </a:r>
          </a:p>
          <a:p>
            <a:pPr algn="l">
              <a:lnSpc>
                <a:spcPct val="100000"/>
              </a:lnSpc>
            </a:pPr>
            <a:r>
              <a:rPr lang="en-US" sz="1300" dirty="0">
                <a:effectLst/>
                <a:latin typeface="Arial" panose="020B0604020202020204" pitchFamily="34" charset="0"/>
                <a:cs typeface="Arial" panose="020B0604020202020204" pitchFamily="34" charset="0"/>
              </a:rPr>
              <a:t>Equipment Costs</a:t>
            </a:r>
          </a:p>
          <a:p>
            <a:pPr algn="l">
              <a:lnSpc>
                <a:spcPct val="100000"/>
              </a:lnSpc>
            </a:pPr>
            <a:r>
              <a:rPr lang="en-US" sz="1300" dirty="0">
                <a:effectLst/>
                <a:latin typeface="Arial" panose="020B0604020202020204" pitchFamily="34" charset="0"/>
                <a:cs typeface="Arial" panose="020B0604020202020204" pitchFamily="34" charset="0"/>
              </a:rPr>
              <a:t>Overheads</a:t>
            </a:r>
          </a:p>
          <a:p>
            <a:pPr algn="l">
              <a:lnSpc>
                <a:spcPct val="100000"/>
              </a:lnSpc>
            </a:pPr>
            <a:r>
              <a:rPr lang="en-US" sz="1300" dirty="0">
                <a:effectLst/>
                <a:latin typeface="Arial" panose="020B0604020202020204" pitchFamily="34" charset="0"/>
                <a:cs typeface="Arial" panose="020B0604020202020204" pitchFamily="34" charset="0"/>
              </a:rPr>
              <a:t>Materials</a:t>
            </a:r>
          </a:p>
          <a:p>
            <a:pPr algn="l">
              <a:lnSpc>
                <a:spcPct val="100000"/>
              </a:lnSpc>
            </a:pPr>
            <a:endParaRPr lang="en-US" sz="1300" dirty="0">
              <a:latin typeface="Arial" panose="020B0604020202020204" pitchFamily="34" charset="0"/>
              <a:cs typeface="Arial" panose="020B0604020202020204" pitchFamily="34" charset="0"/>
            </a:endParaRPr>
          </a:p>
          <a:p>
            <a:pPr algn="l">
              <a:lnSpc>
                <a:spcPct val="100000"/>
              </a:lnSpc>
            </a:pPr>
            <a:r>
              <a:rPr lang="en-US" sz="1300" dirty="0">
                <a:latin typeface="Arial" panose="020B0604020202020204" pitchFamily="34" charset="0"/>
                <a:cs typeface="Arial" panose="020B0604020202020204" pitchFamily="34" charset="0"/>
              </a:rPr>
              <a:t> </a:t>
            </a:r>
            <a:endParaRPr lang="en-IE" sz="1300" dirty="0">
              <a:latin typeface="Arial" panose="020B0604020202020204" pitchFamily="34" charset="0"/>
              <a:cs typeface="Arial" panose="020B0604020202020204" pitchFamily="34" charset="0"/>
            </a:endParaRPr>
          </a:p>
          <a:p>
            <a:pPr algn="l">
              <a:lnSpc>
                <a:spcPct val="100000"/>
              </a:lnSpc>
            </a:pPr>
            <a:r>
              <a:rPr lang="en-IE" sz="1300" dirty="0">
                <a:effectLst/>
                <a:latin typeface="Arial" panose="020B0604020202020204" pitchFamily="34" charset="0"/>
                <a:cs typeface="Arial" panose="020B0604020202020204" pitchFamily="34" charset="0"/>
              </a:rPr>
              <a:t> </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1018904" y="2258660"/>
            <a:ext cx="2978330" cy="366316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Innovation is the beating heart of any business - to continue to be </a:t>
            </a:r>
            <a:r>
              <a:rPr lang="en-IE" sz="1300" dirty="0">
                <a:latin typeface="Arial" panose="020B0604020202020204" pitchFamily="34" charset="0"/>
                <a:cs typeface="Arial" panose="020B0604020202020204" pitchFamily="34" charset="0"/>
              </a:rPr>
              <a:t>competitive</a:t>
            </a:r>
            <a:r>
              <a:rPr lang="en-IE" sz="1300" dirty="0">
                <a:effectLst/>
                <a:latin typeface="Arial" panose="020B0604020202020204" pitchFamily="34" charset="0"/>
                <a:cs typeface="Arial" panose="020B0604020202020204" pitchFamily="34" charset="0"/>
              </a:rPr>
              <a:t> you need to be looking for new or improved products, services or processes. </a:t>
            </a: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endParaRPr lang="en-IE" sz="1300" dirty="0">
              <a:effectLst/>
              <a:latin typeface="Arial" panose="020B0604020202020204" pitchFamily="34" charset="0"/>
              <a:cs typeface="Arial" panose="020B0604020202020204" pitchFamily="34" charset="0"/>
            </a:endParaRP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864526" y="2558697"/>
            <a:ext cx="2903911"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IE" sz="1667"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665018" y="2474045"/>
            <a:ext cx="80569" cy="895167"/>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pic>
        <p:nvPicPr>
          <p:cNvPr id="12" name="Picture 11">
            <a:extLst>
              <a:ext uri="{FF2B5EF4-FFF2-40B4-BE49-F238E27FC236}">
                <a16:creationId xmlns:a16="http://schemas.microsoft.com/office/drawing/2014/main" id="{B4DCA71D-4029-B7E6-BA54-280631815D80}"/>
              </a:ext>
            </a:extLst>
          </p:cNvPr>
          <p:cNvPicPr>
            <a:picLocks noChangeAspect="1"/>
          </p:cNvPicPr>
          <p:nvPr/>
        </p:nvPicPr>
        <p:blipFill>
          <a:blip r:embed="rId2"/>
          <a:srcRect t="3418" b="3418"/>
          <a:stretch/>
        </p:blipFill>
        <p:spPr>
          <a:xfrm>
            <a:off x="5929744" y="437892"/>
            <a:ext cx="5708072" cy="1211920"/>
          </a:xfrm>
          <a:prstGeom prst="rect">
            <a:avLst/>
          </a:prstGeom>
        </p:spPr>
      </p:pic>
      <p:sp>
        <p:nvSpPr>
          <p:cNvPr id="4" name="Rectangle 1">
            <a:extLst>
              <a:ext uri="{FF2B5EF4-FFF2-40B4-BE49-F238E27FC236}">
                <a16:creationId xmlns:a16="http://schemas.microsoft.com/office/drawing/2014/main" id="{98D1DCB3-24D7-084A-FD7F-4B9BA92B9DA9}"/>
              </a:ext>
            </a:extLst>
          </p:cNvPr>
          <p:cNvSpPr>
            <a:spLocks noChangeArrowheads="1"/>
          </p:cNvSpPr>
          <p:nvPr/>
        </p:nvSpPr>
        <p:spPr bwMode="auto">
          <a:xfrm>
            <a:off x="0" y="43934"/>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a:ln>
                <a:noFill/>
              </a:ln>
              <a:solidFill>
                <a:srgbClr val="212529"/>
              </a:solidFill>
              <a:effectLst/>
              <a:latin typeface="Mabry Pr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6187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F4B5CA-B67E-24A3-F708-EC06A4EAE57F}"/>
              </a:ext>
            </a:extLst>
          </p:cNvPr>
          <p:cNvSpPr txBox="1">
            <a:spLocks/>
          </p:cNvSpPr>
          <p:nvPr/>
        </p:nvSpPr>
        <p:spPr>
          <a:xfrm>
            <a:off x="894079" y="2219969"/>
            <a:ext cx="3008847" cy="820349"/>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200" dirty="0">
                <a:effectLst/>
                <a:latin typeface="Arial" panose="020B0604020202020204" pitchFamily="34" charset="0"/>
                <a:cs typeface="Arial" panose="020B0604020202020204" pitchFamily="34" charset="0"/>
              </a:rPr>
              <a:t>To find out more about TAME, </a:t>
            </a:r>
            <a:br>
              <a:rPr lang="en-IE" sz="1200" dirty="0">
                <a:effectLst/>
                <a:latin typeface="Arial" panose="020B0604020202020204" pitchFamily="34" charset="0"/>
                <a:cs typeface="Arial" panose="020B0604020202020204" pitchFamily="34" charset="0"/>
              </a:rPr>
            </a:br>
            <a:r>
              <a:rPr lang="en-IE" sz="1200" dirty="0">
                <a:effectLst/>
                <a:latin typeface="Arial" panose="020B0604020202020204" pitchFamily="34" charset="0"/>
                <a:cs typeface="Arial" panose="020B0604020202020204" pitchFamily="34" charset="0"/>
              </a:rPr>
              <a:t>contact </a:t>
            </a:r>
            <a:r>
              <a:rPr lang="en-IE" sz="1200" dirty="0">
                <a:latin typeface="Arial" panose="020B0604020202020204" pitchFamily="34" charset="0"/>
                <a:cs typeface="Arial" panose="020B0604020202020204" pitchFamily="34" charset="0"/>
              </a:rPr>
              <a:t>the </a:t>
            </a:r>
            <a:r>
              <a:rPr lang="en-IE" sz="1200" dirty="0">
                <a:effectLst/>
                <a:latin typeface="Arial" panose="020B0604020202020204" pitchFamily="34" charset="0"/>
                <a:cs typeface="Arial" panose="020B0604020202020204" pitchFamily="34" charset="0"/>
              </a:rPr>
              <a:t>Local Enterprise Office Westmeath, or see </a:t>
            </a:r>
            <a:r>
              <a:rPr lang="en-IE" sz="12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200" b="1" dirty="0" err="1">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2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en-IE" sz="1667" b="1" dirty="0">
              <a:solidFill>
                <a:srgbClr val="008ACB"/>
              </a:solidFill>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6DE6158-8E48-2578-DB64-CAEB3CD2920B}"/>
              </a:ext>
            </a:extLst>
          </p:cNvPr>
          <p:cNvSpPr txBox="1">
            <a:spLocks/>
          </p:cNvSpPr>
          <p:nvPr/>
        </p:nvSpPr>
        <p:spPr>
          <a:xfrm>
            <a:off x="665020" y="639692"/>
            <a:ext cx="9497552" cy="82034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Bef>
                <a:spcPts val="50"/>
              </a:spcBef>
              <a:spcAft>
                <a:spcPts val="50"/>
              </a:spcAft>
            </a:pPr>
            <a:r>
              <a:rPr lang="en-IE" sz="4500" b="1" dirty="0">
                <a:solidFill>
                  <a:srgbClr val="7EA1D7"/>
                </a:solidFill>
                <a:effectLst/>
                <a:latin typeface="Arial" panose="020B0604020202020204" pitchFamily="34" charset="0"/>
                <a:cs typeface="Arial" panose="020B0604020202020204" pitchFamily="34" charset="0"/>
              </a:rPr>
              <a:t>TECHNICAL ASSISTANCE </a:t>
            </a:r>
            <a:br>
              <a:rPr lang="en-IE" sz="4500" b="1" dirty="0">
                <a:solidFill>
                  <a:srgbClr val="7EA1D7"/>
                </a:solidFill>
                <a:effectLst/>
                <a:latin typeface="Arial" panose="020B0604020202020204" pitchFamily="34" charset="0"/>
                <a:cs typeface="Arial" panose="020B0604020202020204" pitchFamily="34" charset="0"/>
              </a:rPr>
            </a:br>
            <a:r>
              <a:rPr lang="en-IE" sz="4500" b="1" dirty="0">
                <a:solidFill>
                  <a:srgbClr val="7EA1D7"/>
                </a:solidFill>
                <a:effectLst/>
                <a:latin typeface="Arial" panose="020B0604020202020204" pitchFamily="34" charset="0"/>
                <a:cs typeface="Arial" panose="020B0604020202020204" pitchFamily="34" charset="0"/>
              </a:rPr>
              <a:t>FOR MICRO-EXPORTERS</a:t>
            </a:r>
          </a:p>
        </p:txBody>
      </p:sp>
      <p:sp>
        <p:nvSpPr>
          <p:cNvPr id="6" name="Subtitle 2">
            <a:extLst>
              <a:ext uri="{FF2B5EF4-FFF2-40B4-BE49-F238E27FC236}">
                <a16:creationId xmlns:a16="http://schemas.microsoft.com/office/drawing/2014/main" id="{015048F1-285C-D390-C71F-5CB0DA4FA3DB}"/>
              </a:ext>
            </a:extLst>
          </p:cNvPr>
          <p:cNvSpPr txBox="1">
            <a:spLocks/>
          </p:cNvSpPr>
          <p:nvPr/>
        </p:nvSpPr>
        <p:spPr>
          <a:xfrm>
            <a:off x="665016" y="3063272"/>
            <a:ext cx="3066393" cy="356188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1400" b="1" dirty="0">
                <a:solidFill>
                  <a:srgbClr val="900053"/>
                </a:solidFill>
                <a:effectLst/>
                <a:latin typeface="Arial" panose="020B0604020202020204" pitchFamily="34" charset="0"/>
                <a:cs typeface="Arial" panose="020B0604020202020204" pitchFamily="34" charset="0"/>
              </a:rPr>
              <a:t>What’s it about?</a:t>
            </a:r>
          </a:p>
          <a:p>
            <a:pPr algn="l"/>
            <a:r>
              <a:rPr lang="en-IE" sz="1300" dirty="0">
                <a:effectLst/>
                <a:latin typeface="Arial" panose="020B0604020202020204" pitchFamily="34" charset="0"/>
                <a:cs typeface="Arial" panose="020B0604020202020204" pitchFamily="34" charset="0"/>
              </a:rPr>
              <a:t>Taking the step from the Irish market to looking towards international markets requires a lot of research and leg work.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You may need to attend or exhibit at trade fairs or rework your promotional material for your new markets.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TAME aims to help you offset some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of those costs.</a:t>
            </a:r>
          </a:p>
        </p:txBody>
      </p:sp>
      <p:sp>
        <p:nvSpPr>
          <p:cNvPr id="10" name="Rectangle 9">
            <a:extLst>
              <a:ext uri="{FF2B5EF4-FFF2-40B4-BE49-F238E27FC236}">
                <a16:creationId xmlns:a16="http://schemas.microsoft.com/office/drawing/2014/main" id="{80C3B671-4E46-6A88-C8AF-E18C715183DC}"/>
              </a:ext>
            </a:extLst>
          </p:cNvPr>
          <p:cNvSpPr/>
          <p:nvPr/>
        </p:nvSpPr>
        <p:spPr>
          <a:xfrm>
            <a:off x="665018" y="2196219"/>
            <a:ext cx="80569" cy="667485"/>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sp>
        <p:nvSpPr>
          <p:cNvPr id="11" name="Subtitle 2">
            <a:extLst>
              <a:ext uri="{FF2B5EF4-FFF2-40B4-BE49-F238E27FC236}">
                <a16:creationId xmlns:a16="http://schemas.microsoft.com/office/drawing/2014/main" id="{96156180-1E99-9902-B575-777BDB374C06}"/>
              </a:ext>
            </a:extLst>
          </p:cNvPr>
          <p:cNvSpPr txBox="1">
            <a:spLocks/>
          </p:cNvSpPr>
          <p:nvPr/>
        </p:nvSpPr>
        <p:spPr>
          <a:xfrm>
            <a:off x="3811978" y="2208249"/>
            <a:ext cx="3066393" cy="356188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1400" b="1" dirty="0">
                <a:solidFill>
                  <a:srgbClr val="900053"/>
                </a:solidFill>
                <a:effectLst/>
                <a:latin typeface="Arial" panose="020B0604020202020204" pitchFamily="34" charset="0"/>
                <a:cs typeface="Arial" panose="020B0604020202020204" pitchFamily="34" charset="0"/>
              </a:rPr>
              <a:t>Who’s it for?</a:t>
            </a:r>
          </a:p>
          <a:p>
            <a:pPr algn="l"/>
            <a:r>
              <a:rPr lang="en-IE" sz="1300" dirty="0">
                <a:effectLst/>
                <a:latin typeface="Arial" panose="020B0604020202020204" pitchFamily="34" charset="0"/>
                <a:cs typeface="Arial" panose="020B0604020202020204" pitchFamily="34" charset="0"/>
              </a:rPr>
              <a:t>Small businesses with 10 employees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fewer engaged in manufacturing or internationally traded services who can demonstrate a market for their product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service and have the potential to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grow and create jobs in the domestic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or international market.</a:t>
            </a:r>
          </a:p>
          <a:p>
            <a:pPr algn="l"/>
            <a:r>
              <a:rPr lang="en-IE" sz="1400" b="1" dirty="0">
                <a:solidFill>
                  <a:srgbClr val="900053"/>
                </a:solidFill>
                <a:effectLst/>
                <a:latin typeface="Arial" panose="020B0604020202020204" pitchFamily="34" charset="0"/>
                <a:cs typeface="Arial" panose="020B0604020202020204" pitchFamily="34" charset="0"/>
              </a:rPr>
              <a:t>How does it work?</a:t>
            </a:r>
          </a:p>
          <a:p>
            <a:pPr algn="l"/>
            <a:r>
              <a:rPr lang="en-IE" sz="1300" dirty="0">
                <a:effectLst/>
                <a:latin typeface="Arial" panose="020B0604020202020204" pitchFamily="34" charset="0"/>
                <a:cs typeface="Arial" panose="020B0604020202020204" pitchFamily="34" charset="0"/>
              </a:rPr>
              <a:t>TAME is intended to help you branch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out into new markets with a grant of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50% (up to €2500) of associated costs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in a calendar year. The grant covers participation at trade fairs, the development of marketing materials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for new markets and other activities associated with the push into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new markets.</a:t>
            </a:r>
          </a:p>
        </p:txBody>
      </p:sp>
      <p:sp>
        <p:nvSpPr>
          <p:cNvPr id="5" name="Subtitle 2">
            <a:extLst>
              <a:ext uri="{FF2B5EF4-FFF2-40B4-BE49-F238E27FC236}">
                <a16:creationId xmlns:a16="http://schemas.microsoft.com/office/drawing/2014/main" id="{7B3701BF-77FA-979C-91BF-61AF75FC287D}"/>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pic>
        <p:nvPicPr>
          <p:cNvPr id="9" name="Picture 8">
            <a:extLst>
              <a:ext uri="{FF2B5EF4-FFF2-40B4-BE49-F238E27FC236}">
                <a16:creationId xmlns:a16="http://schemas.microsoft.com/office/drawing/2014/main" id="{C4FD28F8-C600-D59F-AF3F-0CCB348946CF}"/>
              </a:ext>
            </a:extLst>
          </p:cNvPr>
          <p:cNvPicPr>
            <a:picLocks noChangeAspect="1"/>
          </p:cNvPicPr>
          <p:nvPr/>
        </p:nvPicPr>
        <p:blipFill>
          <a:blip r:embed="rId3"/>
          <a:srcRect l="129" r="129"/>
          <a:stretch/>
        </p:blipFill>
        <p:spPr>
          <a:xfrm>
            <a:off x="7361499" y="2196219"/>
            <a:ext cx="4165483" cy="3266899"/>
          </a:xfrm>
          <a:prstGeom prst="rect">
            <a:avLst/>
          </a:prstGeom>
        </p:spPr>
      </p:pic>
    </p:spTree>
    <p:extLst>
      <p:ext uri="{BB962C8B-B14F-4D97-AF65-F5344CB8AC3E}">
        <p14:creationId xmlns:p14="http://schemas.microsoft.com/office/powerpoint/2010/main" val="90884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0546DD-778E-45F2-9E54-B617D945F128}"/>
              </a:ext>
            </a:extLst>
          </p:cNvPr>
          <p:cNvSpPr>
            <a:spLocks noGrp="1"/>
          </p:cNvSpPr>
          <p:nvPr>
            <p:ph type="body" sz="quarter" idx="12"/>
          </p:nvPr>
        </p:nvSpPr>
        <p:spPr>
          <a:xfrm>
            <a:off x="2975213" y="543377"/>
            <a:ext cx="8134065" cy="6279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GB" sz="3200" dirty="0"/>
              <a:t>Supporting Local Enterprise Development</a:t>
            </a:r>
          </a:p>
        </p:txBody>
      </p:sp>
      <p:graphicFrame>
        <p:nvGraphicFramePr>
          <p:cNvPr id="10" name="Diagram 9">
            <a:extLst>
              <a:ext uri="{FF2B5EF4-FFF2-40B4-BE49-F238E27FC236}">
                <a16:creationId xmlns:a16="http://schemas.microsoft.com/office/drawing/2014/main" id="{EBBEE127-2935-499D-B350-DEBC732973B3}"/>
              </a:ext>
            </a:extLst>
          </p:cNvPr>
          <p:cNvGraphicFramePr/>
          <p:nvPr>
            <p:extLst>
              <p:ext uri="{D42A27DB-BD31-4B8C-83A1-F6EECF244321}">
                <p14:modId xmlns:p14="http://schemas.microsoft.com/office/powerpoint/2010/main" val="1773808689"/>
              </p:ext>
            </p:extLst>
          </p:nvPr>
        </p:nvGraphicFramePr>
        <p:xfrm>
          <a:off x="573206" y="1728716"/>
          <a:ext cx="11091081" cy="4148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2056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974581" y="657453"/>
            <a:ext cx="5121419" cy="129678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5500" b="1" dirty="0">
                <a:solidFill>
                  <a:srgbClr val="7EA1D7"/>
                </a:solidFill>
                <a:effectLst/>
                <a:latin typeface="Arial" panose="020B0604020202020204" pitchFamily="34" charset="0"/>
                <a:cs typeface="Arial" panose="020B0604020202020204" pitchFamily="34" charset="0"/>
              </a:rPr>
              <a:t>GRADSTART</a:t>
            </a: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6758313"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Any business in the manufacturing or internationally traded </a:t>
            </a:r>
            <a:br>
              <a:rPr lang="en-IE" sz="1300" dirty="0">
                <a:effectLst/>
                <a:latin typeface="Arial" panose="020B0604020202020204" pitchFamily="34" charset="0"/>
                <a:cs typeface="Arial" panose="020B0604020202020204" pitchFamily="34" charset="0"/>
              </a:rPr>
            </a:br>
            <a:r>
              <a:rPr lang="en-IE" sz="1300" dirty="0">
                <a:effectLst/>
                <a:latin typeface="Arial" panose="020B0604020202020204" pitchFamily="34" charset="0"/>
                <a:cs typeface="Arial" panose="020B0604020202020204" pitchFamily="34" charset="0"/>
              </a:rPr>
              <a:t>services sectors with 5 or more existing employees</a:t>
            </a: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345396"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US" sz="1300" dirty="0">
                <a:effectLst/>
                <a:latin typeface="Arial" panose="020B0604020202020204" pitchFamily="34" charset="0"/>
                <a:cs typeface="Arial" panose="020B0604020202020204" pitchFamily="34" charset="0"/>
              </a:rPr>
              <a:t>Define a project aligned to growth plan for each graduate to complete. e.g. new products and services, enhance processes. Roles in any discipline are eligible for support, except for direct sales and direct marketing positions.</a:t>
            </a:r>
          </a:p>
          <a:p>
            <a:pPr algn="l">
              <a:lnSpc>
                <a:spcPct val="100000"/>
              </a:lnSpc>
            </a:pPr>
            <a:endParaRPr lang="en-US" sz="1300" dirty="0">
              <a:latin typeface="Arial" panose="020B0604020202020204" pitchFamily="34" charset="0"/>
              <a:cs typeface="Arial" panose="020B0604020202020204" pitchFamily="34" charset="0"/>
            </a:endParaRPr>
          </a:p>
          <a:p>
            <a:pPr algn="l">
              <a:lnSpc>
                <a:spcPct val="100000"/>
              </a:lnSpc>
            </a:pPr>
            <a:r>
              <a:rPr lang="en-US" sz="1300" b="1" dirty="0">
                <a:effectLst/>
                <a:latin typeface="Arial" panose="020B0604020202020204" pitchFamily="34" charset="0"/>
                <a:cs typeface="Arial" panose="020B0604020202020204" pitchFamily="34" charset="0"/>
              </a:rPr>
              <a:t>Apply - www.gradhub.ie</a:t>
            </a:r>
            <a:endParaRPr lang="en-IE" sz="1300" b="1" dirty="0">
              <a:effectLst/>
              <a:latin typeface="Arial" panose="020B0604020202020204" pitchFamily="34" charset="0"/>
              <a:cs typeface="Arial" panose="020B0604020202020204" pitchFamily="34" charset="0"/>
            </a:endParaRPr>
          </a:p>
          <a:p>
            <a:pPr algn="l">
              <a:lnSpc>
                <a:spcPct val="100000"/>
              </a:lnSpc>
            </a:pPr>
            <a:r>
              <a:rPr lang="en-IE" sz="1300" dirty="0">
                <a:effectLst/>
                <a:latin typeface="Arial" panose="020B0604020202020204" pitchFamily="34" charset="0"/>
                <a:cs typeface="Arial" panose="020B0604020202020204" pitchFamily="34" charset="0"/>
              </a:rPr>
              <a:t>. </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4156362" y="2258660"/>
            <a:ext cx="2231595" cy="4079996"/>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IE" sz="1300" dirty="0" err="1">
                <a:effectLst/>
                <a:latin typeface="Arial" panose="020B0604020202020204" pitchFamily="34" charset="0"/>
                <a:cs typeface="Arial" panose="020B0604020202020204" pitchFamily="34" charset="0"/>
              </a:rPr>
              <a:t>Gradstart</a:t>
            </a:r>
            <a:r>
              <a:rPr lang="en-IE" sz="1300" dirty="0">
                <a:effectLst/>
                <a:latin typeface="Arial" panose="020B0604020202020204" pitchFamily="34" charset="0"/>
                <a:cs typeface="Arial" panose="020B0604020202020204" pitchFamily="34" charset="0"/>
              </a:rPr>
              <a:t> is about attracting top graduate talent to your business to </a:t>
            </a:r>
            <a:r>
              <a:rPr lang="en-IE" sz="1300" dirty="0" err="1">
                <a:latin typeface="Arial" panose="020B0604020202020204" pitchFamily="34" charset="0"/>
                <a:cs typeface="Arial" panose="020B0604020202020204" pitchFamily="34" charset="0"/>
              </a:rPr>
              <a:t>i</a:t>
            </a:r>
            <a:r>
              <a:rPr lang="en-US" sz="1300" dirty="0" err="1">
                <a:latin typeface="Arial" panose="020B0604020202020204" pitchFamily="34" charset="0"/>
                <a:cs typeface="Arial" panose="020B0604020202020204" pitchFamily="34" charset="0"/>
              </a:rPr>
              <a:t>mprove</a:t>
            </a:r>
            <a:r>
              <a:rPr lang="en-US" sz="1300" dirty="0">
                <a:latin typeface="Arial" panose="020B0604020202020204" pitchFamily="34" charset="0"/>
                <a:cs typeface="Arial" panose="020B0604020202020204" pitchFamily="34" charset="0"/>
              </a:rPr>
              <a:t> the skills base within their business</a:t>
            </a:r>
            <a:endParaRPr lang="en-IE" sz="1300" dirty="0">
              <a:latin typeface="Arial" panose="020B0604020202020204" pitchFamily="34" charset="0"/>
              <a:cs typeface="Arial" panose="020B0604020202020204" pitchFamily="34" charset="0"/>
            </a:endParaRPr>
          </a:p>
          <a:p>
            <a:pPr algn="l">
              <a:lnSpc>
                <a:spcPct val="100000"/>
              </a:lnSpc>
            </a:pPr>
            <a:r>
              <a:rPr lang="en-US" sz="1300" dirty="0">
                <a:effectLst/>
                <a:latin typeface="Arial" panose="020B0604020202020204" pitchFamily="34" charset="0"/>
                <a:cs typeface="Arial" panose="020B0604020202020204" pitchFamily="34" charset="0"/>
              </a:rPr>
              <a:t>Grants of €15,000 per year, or 50% of individual graduate salary costs (whichever is the lesser) on a 2-year contract. €30,000 in support. </a:t>
            </a:r>
          </a:p>
          <a:p>
            <a:pPr algn="l">
              <a:lnSpc>
                <a:spcPct val="100000"/>
              </a:lnSpc>
            </a:pPr>
            <a:endParaRPr lang="en-US" sz="1300" dirty="0">
              <a:effectLst/>
              <a:latin typeface="Arial" panose="020B0604020202020204" pitchFamily="34" charset="0"/>
              <a:cs typeface="Arial" panose="020B0604020202020204" pitchFamily="34" charset="0"/>
            </a:endParaRPr>
          </a:p>
          <a:p>
            <a:pPr algn="l">
              <a:lnSpc>
                <a:spcPct val="100000"/>
              </a:lnSpc>
            </a:pPr>
            <a:r>
              <a:rPr lang="en-US" sz="1300" dirty="0">
                <a:effectLst/>
                <a:latin typeface="Arial" panose="020B0604020202020204" pitchFamily="34" charset="0"/>
                <a:cs typeface="Arial" panose="020B0604020202020204" pitchFamily="34" charset="0"/>
              </a:rPr>
              <a:t>€21,000 per year is also available for language support roles. The graduate role must have a clear requirement for language proficiency</a:t>
            </a:r>
          </a:p>
          <a:p>
            <a:pPr algn="l">
              <a:lnSpc>
                <a:spcPct val="100000"/>
              </a:lnSpc>
            </a:pPr>
            <a:r>
              <a:rPr lang="en-US" sz="1300" dirty="0">
                <a:effectLst/>
                <a:latin typeface="Arial" panose="020B0604020202020204" pitchFamily="34" charset="0"/>
                <a:cs typeface="Arial" panose="020B0604020202020204" pitchFamily="34" charset="0"/>
              </a:rPr>
              <a:t> </a:t>
            </a:r>
            <a:endParaRPr lang="en-IE" sz="1300" dirty="0">
              <a:effectLst/>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852232" y="2776811"/>
            <a:ext cx="2903911"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find out more about the </a:t>
            </a:r>
            <a:br>
              <a:rPr lang="en-IE" sz="1400" dirty="0">
                <a:effectLst/>
                <a:latin typeface="Arial" panose="020B0604020202020204" pitchFamily="34" charset="0"/>
                <a:cs typeface="Arial" panose="020B0604020202020204" pitchFamily="34" charset="0"/>
              </a:rPr>
            </a:br>
            <a:r>
              <a:rPr lang="en-IE" sz="1400" dirty="0" err="1">
                <a:effectLst/>
                <a:latin typeface="Arial" panose="020B0604020202020204" pitchFamily="34" charset="0"/>
                <a:cs typeface="Arial" panose="020B0604020202020204" pitchFamily="34" charset="0"/>
              </a:rPr>
              <a:t>Gradstart</a:t>
            </a:r>
            <a:r>
              <a:rPr lang="en-IE" sz="1400" dirty="0">
                <a:effectLst/>
                <a:latin typeface="Arial" panose="020B0604020202020204" pitchFamily="34" charset="0"/>
                <a:cs typeface="Arial" panose="020B0604020202020204" pitchFamily="34" charset="0"/>
              </a:rPr>
              <a:t>, contact </a:t>
            </a:r>
            <a:r>
              <a:rPr lang="en-IE" sz="1400" dirty="0">
                <a:latin typeface="Arial" panose="020B0604020202020204" pitchFamily="34" charset="0"/>
                <a:cs typeface="Arial" panose="020B0604020202020204" pitchFamily="34" charset="0"/>
              </a:rPr>
              <a:t>the </a:t>
            </a:r>
            <a:r>
              <a:rPr lang="en-IE" sz="1400" dirty="0">
                <a:effectLst/>
                <a:latin typeface="Arial" panose="020B0604020202020204" pitchFamily="34" charset="0"/>
                <a:cs typeface="Arial" panose="020B0604020202020204" pitchFamily="34" charset="0"/>
              </a:rPr>
              <a:t>Local Enterprise Office Westmeath, or see </a:t>
            </a:r>
            <a:r>
              <a:rPr lang="en-IE" sz="14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400" b="1" dirty="0" err="1">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4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en-IE" sz="1667"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665018" y="2474045"/>
            <a:ext cx="80569" cy="895167"/>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pic>
        <p:nvPicPr>
          <p:cNvPr id="12" name="Picture 11">
            <a:extLst>
              <a:ext uri="{FF2B5EF4-FFF2-40B4-BE49-F238E27FC236}">
                <a16:creationId xmlns:a16="http://schemas.microsoft.com/office/drawing/2014/main" id="{B4DCA71D-4029-B7E6-BA54-280631815D80}"/>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833462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974581" y="657453"/>
            <a:ext cx="5121419" cy="129678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3500" b="1" dirty="0">
                <a:solidFill>
                  <a:srgbClr val="7EA1D7"/>
                </a:solidFill>
                <a:effectLst/>
                <a:latin typeface="Arial" panose="020B0604020202020204" pitchFamily="34" charset="0"/>
                <a:cs typeface="Arial" panose="020B0604020202020204" pitchFamily="34" charset="0"/>
              </a:rPr>
              <a:t>MICROFINANCE IRELAND BUSINESS LOANS</a:t>
            </a: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8084027"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900053"/>
                </a:solidFill>
                <a:effectLst/>
                <a:latin typeface="Arial" panose="020B0604020202020204" pitchFamily="34" charset="0"/>
                <a:cs typeface="Arial" panose="020B0604020202020204" pitchFamily="34" charset="0"/>
              </a:rPr>
              <a:t>FINANCIAL SUPPORTS</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6758313"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Who’s it for?</a:t>
            </a:r>
          </a:p>
          <a:p>
            <a:pPr algn="l">
              <a:lnSpc>
                <a:spcPct val="100000"/>
              </a:lnSpc>
            </a:pPr>
            <a:r>
              <a:rPr lang="en-IE" sz="1500" dirty="0">
                <a:latin typeface="Arial" panose="020B0604020202020204" pitchFamily="34" charset="0"/>
                <a:cs typeface="Arial" panose="020B0604020202020204" pitchFamily="34" charset="0"/>
              </a:rPr>
              <a:t>Micro-enterprises with </a:t>
            </a:r>
            <a:r>
              <a:rPr lang="en-IE" sz="1500" b="1" dirty="0">
                <a:latin typeface="Arial" panose="020B0604020202020204" pitchFamily="34" charset="0"/>
                <a:cs typeface="Arial" panose="020B0604020202020204" pitchFamily="34" charset="0"/>
              </a:rPr>
              <a:t>10 or less employees</a:t>
            </a:r>
            <a:endParaRPr lang="en-IE" sz="1500" b="1" dirty="0">
              <a:effectLst/>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345396"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How does it work?</a:t>
            </a:r>
          </a:p>
          <a:p>
            <a:pPr algn="l">
              <a:lnSpc>
                <a:spcPct val="100000"/>
              </a:lnSpc>
            </a:pPr>
            <a:r>
              <a:rPr lang="en-US" sz="1500" dirty="0">
                <a:effectLst/>
                <a:latin typeface="Arial" panose="020B0604020202020204" pitchFamily="34" charset="0"/>
                <a:cs typeface="Arial" panose="020B0604020202020204" pitchFamily="34" charset="0"/>
              </a:rPr>
              <a:t>If you apply for an MFI business loan through you local LEO, you avail of a </a:t>
            </a:r>
            <a:r>
              <a:rPr lang="en-US" sz="1500" b="1" dirty="0">
                <a:effectLst/>
                <a:latin typeface="Arial" panose="020B0604020202020204" pitchFamily="34" charset="0"/>
                <a:cs typeface="Arial" panose="020B0604020202020204" pitchFamily="34" charset="0"/>
              </a:rPr>
              <a:t>1% reduction in the interest rate</a:t>
            </a:r>
            <a:r>
              <a:rPr lang="en-US" sz="1500" dirty="0">
                <a:effectLst/>
                <a:latin typeface="Arial" panose="020B0604020202020204" pitchFamily="34" charset="0"/>
                <a:cs typeface="Arial" panose="020B0604020202020204" pitchFamily="34" charset="0"/>
              </a:rPr>
              <a:t>, as well as financial mentoring to help complete your application. </a:t>
            </a:r>
            <a:endParaRPr lang="en-IE" sz="1500" b="1" dirty="0">
              <a:effectLst/>
              <a:latin typeface="Arial" panose="020B0604020202020204" pitchFamily="34" charset="0"/>
              <a:cs typeface="Arial" panose="020B0604020202020204" pitchFamily="34" charset="0"/>
            </a:endParaRPr>
          </a:p>
          <a:p>
            <a:pPr algn="l">
              <a:lnSpc>
                <a:spcPct val="100000"/>
              </a:lnSpc>
            </a:pPr>
            <a:r>
              <a:rPr lang="en-IE" sz="1300" dirty="0">
                <a:effectLst/>
                <a:latin typeface="Arial" panose="020B0604020202020204" pitchFamily="34" charset="0"/>
                <a:cs typeface="Arial" panose="020B0604020202020204" pitchFamily="34" charset="0"/>
              </a:rPr>
              <a:t>. </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4156363"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900053"/>
                </a:solidFill>
                <a:effectLst/>
                <a:latin typeface="Arial" panose="020B0604020202020204" pitchFamily="34" charset="0"/>
                <a:cs typeface="Arial" panose="020B0604020202020204" pitchFamily="34" charset="0"/>
              </a:rPr>
              <a:t>What’s it about?</a:t>
            </a:r>
          </a:p>
          <a:p>
            <a:pPr algn="l">
              <a:lnSpc>
                <a:spcPct val="100000"/>
              </a:lnSpc>
            </a:pPr>
            <a:r>
              <a:rPr lang="en-US" sz="1500" dirty="0">
                <a:effectLst/>
                <a:latin typeface="Arial" panose="020B0604020202020204" pitchFamily="34" charset="0"/>
                <a:cs typeface="Arial" panose="020B0604020202020204" pitchFamily="34" charset="0"/>
              </a:rPr>
              <a:t>Microfinance Ireland (MFI) offer </a:t>
            </a:r>
            <a:r>
              <a:rPr lang="en-US" sz="1500" b="1" dirty="0">
                <a:effectLst/>
                <a:latin typeface="Arial" panose="020B0604020202020204" pitchFamily="34" charset="0"/>
                <a:cs typeface="Arial" panose="020B0604020202020204" pitchFamily="34" charset="0"/>
              </a:rPr>
              <a:t>Business Loans from €2,000 to €25,000</a:t>
            </a:r>
          </a:p>
          <a:p>
            <a:pPr algn="l">
              <a:lnSpc>
                <a:spcPct val="100000"/>
              </a:lnSpc>
            </a:pPr>
            <a:r>
              <a:rPr lang="en-US" sz="1500" dirty="0">
                <a:effectLst/>
                <a:latin typeface="Arial" panose="020B0604020202020204" pitchFamily="34" charset="0"/>
                <a:cs typeface="Arial" panose="020B0604020202020204" pitchFamily="34" charset="0"/>
              </a:rPr>
              <a:t>Loan terms from 1 - 5 years</a:t>
            </a:r>
          </a:p>
          <a:p>
            <a:pPr algn="l">
              <a:lnSpc>
                <a:spcPct val="100000"/>
              </a:lnSpc>
            </a:pPr>
            <a:r>
              <a:rPr lang="en-US" sz="1500" dirty="0">
                <a:effectLst/>
                <a:latin typeface="Arial" panose="020B0604020202020204" pitchFamily="34" charset="0"/>
                <a:cs typeface="Arial" panose="020B0604020202020204" pitchFamily="34" charset="0"/>
              </a:rPr>
              <a:t>No fees or charges</a:t>
            </a:r>
          </a:p>
          <a:p>
            <a:pPr algn="l">
              <a:lnSpc>
                <a:spcPct val="100000"/>
              </a:lnSpc>
            </a:pPr>
            <a:r>
              <a:rPr lang="en-US" sz="1500" dirty="0">
                <a:effectLst/>
                <a:latin typeface="Arial" panose="020B0604020202020204" pitchFamily="34" charset="0"/>
                <a:cs typeface="Arial" panose="020B0604020202020204" pitchFamily="34" charset="0"/>
              </a:rPr>
              <a:t>Fixed repayments with no penalty for early repayment</a:t>
            </a:r>
          </a:p>
          <a:p>
            <a:pPr algn="l">
              <a:lnSpc>
                <a:spcPct val="100000"/>
              </a:lnSpc>
            </a:pPr>
            <a:endParaRPr lang="en-US" sz="1500" b="1" dirty="0">
              <a:effectLst/>
              <a:latin typeface="Arial" panose="020B0604020202020204" pitchFamily="34" charset="0"/>
              <a:cs typeface="Arial" panose="020B0604020202020204" pitchFamily="34" charset="0"/>
            </a:endParaRPr>
          </a:p>
          <a:p>
            <a:pPr algn="l">
              <a:lnSpc>
                <a:spcPct val="100000"/>
              </a:lnSpc>
            </a:pPr>
            <a:r>
              <a:rPr lang="en-US" sz="1300" dirty="0">
                <a:effectLst/>
                <a:latin typeface="Arial" panose="020B0604020202020204" pitchFamily="34" charset="0"/>
                <a:cs typeface="Arial" panose="020B0604020202020204" pitchFamily="34" charset="0"/>
              </a:rPr>
              <a:t> </a:t>
            </a:r>
            <a:endParaRPr lang="en-IE" sz="1300" dirty="0">
              <a:effectLst/>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852232" y="2776811"/>
            <a:ext cx="2903911"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find out more, contact </a:t>
            </a:r>
            <a:r>
              <a:rPr lang="en-IE" sz="1400" dirty="0">
                <a:latin typeface="Arial" panose="020B0604020202020204" pitchFamily="34" charset="0"/>
                <a:cs typeface="Arial" panose="020B0604020202020204" pitchFamily="34" charset="0"/>
              </a:rPr>
              <a:t>the </a:t>
            </a:r>
            <a:r>
              <a:rPr lang="en-IE" sz="1400" dirty="0">
                <a:effectLst/>
                <a:latin typeface="Arial" panose="020B0604020202020204" pitchFamily="34" charset="0"/>
                <a:cs typeface="Arial" panose="020B0604020202020204" pitchFamily="34" charset="0"/>
              </a:rPr>
              <a:t>Local Enterprise Office Westmeath, or see </a:t>
            </a:r>
            <a:r>
              <a:rPr lang="en-IE" sz="14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400" b="1" dirty="0" err="1">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4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en-IE" sz="1667"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665018" y="2474045"/>
            <a:ext cx="80569" cy="895167"/>
          </a:xfrm>
          <a:prstGeom prst="rect">
            <a:avLst/>
          </a:prstGeom>
          <a:solidFill>
            <a:srgbClr val="900053"/>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900053"/>
              </a:solidFill>
            </a:endParaRPr>
          </a:p>
        </p:txBody>
      </p:sp>
      <p:pic>
        <p:nvPicPr>
          <p:cNvPr id="12" name="Picture 11">
            <a:extLst>
              <a:ext uri="{FF2B5EF4-FFF2-40B4-BE49-F238E27FC236}">
                <a16:creationId xmlns:a16="http://schemas.microsoft.com/office/drawing/2014/main" id="{B4DCA71D-4029-B7E6-BA54-280631815D80}"/>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1412991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665020" y="459531"/>
            <a:ext cx="5338382" cy="129678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ts val="5707"/>
              </a:lnSpc>
              <a:spcBef>
                <a:spcPts val="0"/>
              </a:spcBef>
            </a:pPr>
            <a:r>
              <a:rPr lang="en-US" sz="4200" b="1" dirty="0">
                <a:solidFill>
                  <a:srgbClr val="025350"/>
                </a:solidFill>
                <a:latin typeface="Arial Narrow" panose="020B0604020202020204" pitchFamily="34" charset="0"/>
                <a:cs typeface="Arial Narrow" panose="020B0604020202020204" pitchFamily="34" charset="0"/>
              </a:rPr>
              <a:t>SHOPFRONT ENHANCEMENT GRANT</a:t>
            </a: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8091460"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rtl="0"/>
            <a:r>
              <a:rPr lang="en-US" sz="1067" spc="400" dirty="0">
                <a:solidFill>
                  <a:srgbClr val="95C11E"/>
                </a:solidFill>
                <a:latin typeface="Arial" panose="020B0604020202020204" pitchFamily="34" charset="0"/>
              </a:rPr>
              <a:t>PAGE HEADER</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6533964" y="2258660"/>
            <a:ext cx="2743037" cy="3653868"/>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en-US" sz="1467" b="1" dirty="0">
                <a:solidFill>
                  <a:srgbClr val="95C11E"/>
                </a:solidFill>
                <a:latin typeface="Arial" panose="020B0604020202020204" pitchFamily="34" charset="0"/>
              </a:rPr>
              <a:t>Who’s it for?</a:t>
            </a:r>
          </a:p>
          <a:p>
            <a:pPr algn="l" rtl="0"/>
            <a:br>
              <a:rPr lang="en-US" sz="1867" dirty="0">
                <a:solidFill>
                  <a:srgbClr val="000000"/>
                </a:solidFill>
                <a:latin typeface="Arial" panose="020B0604020202020204" pitchFamily="34" charset="0"/>
              </a:rPr>
            </a:br>
            <a:r>
              <a:rPr lang="en-IE" sz="1867" dirty="0">
                <a:solidFill>
                  <a:srgbClr val="000000"/>
                </a:solidFill>
                <a:latin typeface="Arial" panose="020B0604020202020204" pitchFamily="34" charset="0"/>
                <a:cs typeface="Arial" panose="020B0604020202020204" pitchFamily="34" charset="0"/>
              </a:rPr>
              <a:t>Rates paying businesses in Westmeath.</a:t>
            </a:r>
          </a:p>
          <a:p>
            <a:pPr algn="l" rtl="0"/>
            <a:endParaRPr lang="en-IE" sz="1867" dirty="0">
              <a:solidFill>
                <a:srgbClr val="000000"/>
              </a:solidFill>
              <a:latin typeface="Arial" panose="020B0604020202020204" pitchFamily="34" charset="0"/>
              <a:cs typeface="Arial" panose="020B0604020202020204" pitchFamily="34" charset="0"/>
            </a:endParaRPr>
          </a:p>
          <a:p>
            <a:pPr algn="l" rtl="0"/>
            <a:r>
              <a:rPr lang="en-IE" sz="1867" dirty="0">
                <a:solidFill>
                  <a:srgbClr val="000000"/>
                </a:solidFill>
                <a:latin typeface="Arial" panose="020B0604020202020204" pitchFamily="34" charset="0"/>
                <a:cs typeface="Arial" panose="020B0604020202020204" pitchFamily="34" charset="0"/>
              </a:rPr>
              <a:t>Previous grant recipients may now apply for a second voucher.</a:t>
            </a:r>
            <a:endParaRPr lang="en-US" sz="1867" dirty="0">
              <a:solidFill>
                <a:srgbClr val="000000"/>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345396" y="2258660"/>
            <a:ext cx="2216728" cy="3070625"/>
          </a:xfrm>
          <a:prstGeom prst="rect">
            <a:avLst/>
          </a:prstGeom>
        </p:spPr>
        <p:txBody>
          <a:bodyPr vert="horz" lIns="0" tIns="0" rIns="0" bIns="0" rtlCol="0">
            <a:normAutofit fontScale="8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en-US" sz="1467" b="1" dirty="0">
                <a:solidFill>
                  <a:srgbClr val="95C11E"/>
                </a:solidFill>
                <a:latin typeface="Arial" panose="020B0604020202020204" pitchFamily="34" charset="0"/>
              </a:rPr>
              <a:t>Eligible Works</a:t>
            </a:r>
          </a:p>
          <a:p>
            <a:pPr algn="l" rtl="0"/>
            <a:endParaRPr lang="en-US" sz="1867" dirty="0">
              <a:solidFill>
                <a:srgbClr val="000000"/>
              </a:solidFill>
              <a:latin typeface="Arial" panose="020B0604020202020204" pitchFamily="34" charset="0"/>
            </a:endParaRP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Repair &amp; reinstatement to shop front</a:t>
            </a: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Architectural/historic features</a:t>
            </a: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Repainting</a:t>
            </a: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Signage</a:t>
            </a: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Shutters</a:t>
            </a:r>
          </a:p>
          <a:p>
            <a:pPr marL="342900" indent="-342900" algn="l" rtl="0">
              <a:buFont typeface="Arial" panose="020B0604020202020204" pitchFamily="34" charset="0"/>
              <a:buChar char="•"/>
            </a:pPr>
            <a:r>
              <a:rPr lang="en-US" sz="1867" dirty="0">
                <a:solidFill>
                  <a:srgbClr val="000000"/>
                </a:solidFill>
                <a:latin typeface="Arial" panose="020B0604020202020204" pitchFamily="34" charset="0"/>
              </a:rPr>
              <a:t>Power washing</a:t>
            </a:r>
          </a:p>
          <a:p>
            <a:pPr algn="l" rtl="0"/>
            <a:br>
              <a:rPr lang="en-US" sz="1867" dirty="0">
                <a:solidFill>
                  <a:srgbClr val="000000"/>
                </a:solidFill>
                <a:latin typeface="Arial" panose="020B0604020202020204" pitchFamily="34" charset="0"/>
              </a:rPr>
            </a:br>
            <a:endParaRPr lang="en-US" sz="1333" dirty="0">
              <a:solidFill>
                <a:srgbClr val="000000"/>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3983447" y="2258660"/>
            <a:ext cx="2389644" cy="3802506"/>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rtl="0"/>
            <a:r>
              <a:rPr lang="en-US" sz="1467" b="1" dirty="0">
                <a:solidFill>
                  <a:srgbClr val="95C11E"/>
                </a:solidFill>
                <a:latin typeface="Arial" panose="020B0604020202020204" pitchFamily="34" charset="0"/>
              </a:rPr>
              <a:t>What’s it about?</a:t>
            </a:r>
          </a:p>
          <a:p>
            <a:pPr algn="l" rtl="0"/>
            <a:br>
              <a:rPr lang="en-US" sz="1867" dirty="0">
                <a:solidFill>
                  <a:srgbClr val="000000"/>
                </a:solidFill>
                <a:latin typeface="Arial" panose="020B0604020202020204" pitchFamily="34" charset="0"/>
              </a:rPr>
            </a:br>
            <a:r>
              <a:rPr lang="en-US" sz="1867" dirty="0">
                <a:solidFill>
                  <a:srgbClr val="000000"/>
                </a:solidFill>
                <a:latin typeface="Arial" panose="020B0604020202020204" pitchFamily="34" charset="0"/>
                <a:cs typeface="Arial" panose="020B0604020202020204" pitchFamily="34" charset="0"/>
              </a:rPr>
              <a:t>Grants of up to €4500 or 75% eligible costs for solo projects</a:t>
            </a:r>
          </a:p>
          <a:p>
            <a:pPr algn="l" rtl="0"/>
            <a:endParaRPr lang="en-US" sz="1867" dirty="0">
              <a:solidFill>
                <a:srgbClr val="000000"/>
              </a:solidFill>
              <a:latin typeface="Arial" panose="020B0604020202020204" pitchFamily="34" charset="0"/>
              <a:cs typeface="Arial" panose="020B0604020202020204" pitchFamily="34" charset="0"/>
            </a:endParaRPr>
          </a:p>
          <a:p>
            <a:pPr algn="l" rtl="0"/>
            <a:r>
              <a:rPr lang="en-US" sz="1867" dirty="0">
                <a:solidFill>
                  <a:srgbClr val="000000"/>
                </a:solidFill>
                <a:latin typeface="Arial" panose="020B0604020202020204" pitchFamily="34" charset="0"/>
                <a:cs typeface="Arial" panose="020B0604020202020204" pitchFamily="34" charset="0"/>
              </a:rPr>
              <a:t>Grants of up to €6000 for collaboration or Disability/Age Friendly Projects. </a:t>
            </a:r>
          </a:p>
          <a:p>
            <a:pPr algn="l" rtl="0"/>
            <a:endParaRPr lang="en-US" sz="1333" dirty="0">
              <a:solidFill>
                <a:srgbClr val="00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737019" y="2258660"/>
            <a:ext cx="3178033"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800" dirty="0">
                <a:effectLst/>
                <a:latin typeface="Arial" panose="020B0604020202020204" pitchFamily="34" charset="0"/>
                <a:cs typeface="Arial" panose="020B0604020202020204" pitchFamily="34" charset="0"/>
              </a:rPr>
              <a:t>To find out more about the </a:t>
            </a:r>
            <a:br>
              <a:rPr lang="en-IE" sz="1800" dirty="0">
                <a:effectLst/>
                <a:latin typeface="Arial" panose="020B0604020202020204" pitchFamily="34" charset="0"/>
                <a:cs typeface="Arial" panose="020B0604020202020204" pitchFamily="34" charset="0"/>
              </a:rPr>
            </a:br>
            <a:r>
              <a:rPr lang="en-IE" sz="1800" dirty="0">
                <a:effectLst/>
                <a:latin typeface="Arial" panose="020B0604020202020204" pitchFamily="34" charset="0"/>
                <a:cs typeface="Arial" panose="020B0604020202020204" pitchFamily="34" charset="0"/>
              </a:rPr>
              <a:t>Shopfront Enhancement Grant, contact </a:t>
            </a:r>
            <a:r>
              <a:rPr lang="en-IE" sz="1800" dirty="0">
                <a:latin typeface="Arial" panose="020B0604020202020204" pitchFamily="34" charset="0"/>
                <a:cs typeface="Arial" panose="020B0604020202020204" pitchFamily="34" charset="0"/>
              </a:rPr>
              <a:t>the </a:t>
            </a:r>
            <a:r>
              <a:rPr lang="en-IE" sz="1800" dirty="0">
                <a:effectLst/>
                <a:latin typeface="Arial" panose="020B0604020202020204" pitchFamily="34" charset="0"/>
                <a:cs typeface="Arial" panose="020B0604020202020204" pitchFamily="34" charset="0"/>
              </a:rPr>
              <a:t>Local Enterprise Office Westmeath, or see </a:t>
            </a:r>
            <a:r>
              <a:rPr lang="en-IE" sz="18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800" b="1" dirty="0" err="1">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800" b="1" dirty="0">
                <a:solidFill>
                  <a:srgbClr val="900053"/>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endParaRPr lang="en-IE" sz="2400"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665019" y="2174008"/>
            <a:ext cx="72000" cy="1800000"/>
          </a:xfrm>
          <a:prstGeom prst="rect">
            <a:avLst/>
          </a:prstGeom>
          <a:solidFill>
            <a:srgbClr val="025350"/>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25350"/>
              </a:solidFill>
            </a:endParaRPr>
          </a:p>
        </p:txBody>
      </p:sp>
      <p:sp>
        <p:nvSpPr>
          <p:cNvPr id="14" name="Rectangle 13">
            <a:extLst>
              <a:ext uri="{FF2B5EF4-FFF2-40B4-BE49-F238E27FC236}">
                <a16:creationId xmlns:a16="http://schemas.microsoft.com/office/drawing/2014/main" id="{CA59751C-2087-5EBB-CA1E-307C0F81360A}"/>
              </a:ext>
            </a:extLst>
          </p:cNvPr>
          <p:cNvSpPr/>
          <p:nvPr/>
        </p:nvSpPr>
        <p:spPr>
          <a:xfrm>
            <a:off x="5929745" y="455075"/>
            <a:ext cx="73657" cy="1296783"/>
          </a:xfrm>
          <a:prstGeom prst="rect">
            <a:avLst/>
          </a:prstGeom>
          <a:gradFill>
            <a:gsLst>
              <a:gs pos="100000">
                <a:srgbClr val="FFFFFF">
                  <a:alpha val="0"/>
                </a:srgbClr>
              </a:gs>
              <a:gs pos="0">
                <a:srgbClr val="95C11E"/>
              </a:gs>
            </a:gsLst>
            <a:lin ang="5400000" scaled="1"/>
          </a:gra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3D1"/>
              </a:solidFill>
            </a:endParaRPr>
          </a:p>
        </p:txBody>
      </p:sp>
      <p:pic>
        <p:nvPicPr>
          <p:cNvPr id="11" name="Picture 10">
            <a:extLst>
              <a:ext uri="{FF2B5EF4-FFF2-40B4-BE49-F238E27FC236}">
                <a16:creationId xmlns:a16="http://schemas.microsoft.com/office/drawing/2014/main" id="{B3C7EACA-2987-FFB8-07A4-5C926FBB3762}"/>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3853319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A59944-2C94-14D9-0CA0-7BF85703788B}"/>
              </a:ext>
            </a:extLst>
          </p:cNvPr>
          <p:cNvSpPr txBox="1"/>
          <p:nvPr/>
        </p:nvSpPr>
        <p:spPr>
          <a:xfrm>
            <a:off x="4441054" y="2705016"/>
            <a:ext cx="6094520"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7EA1D7"/>
                </a:solidFill>
                <a:effectLst/>
                <a:uLnTx/>
                <a:uFillTx/>
                <a:latin typeface="Arial" panose="020B0604020202020204" pitchFamily="34" charset="0"/>
                <a:ea typeface="+mn-ea"/>
                <a:cs typeface="Arial" panose="020B0604020202020204" pitchFamily="34" charset="0"/>
              </a:rPr>
              <a:t>Questions ? </a:t>
            </a:r>
            <a:endParaRPr kumimoji="0" lang="en-IE" sz="4500" b="1" i="0" u="none" strike="noStrike" kern="1200" cap="none" spc="0" normalizeH="0" baseline="0" noProof="0" dirty="0">
              <a:ln>
                <a:noFill/>
              </a:ln>
              <a:solidFill>
                <a:srgbClr val="7EA1D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1803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3C642F4-A3B1-FD09-E728-07883AD9D3D4}"/>
              </a:ext>
            </a:extLst>
          </p:cNvPr>
          <p:cNvSpPr txBox="1">
            <a:spLocks/>
          </p:cNvSpPr>
          <p:nvPr/>
        </p:nvSpPr>
        <p:spPr>
          <a:xfrm>
            <a:off x="474260" y="4540762"/>
            <a:ext cx="4591861" cy="1013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2"/>
              </a:rPr>
              <a:t>www.localenterprise.ie/westmeath</a:t>
            </a:r>
            <a:endPar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Tel - 04493 38945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1800" b="0" i="1" u="none" strike="noStrike" kern="1200" cap="none" spc="0" normalizeH="0" baseline="0" noProof="0" dirty="0">
                <a:ln>
                  <a:noFill/>
                </a:ln>
                <a:solidFill>
                  <a:prstClr val="white"/>
                </a:solidFill>
                <a:effectLst/>
                <a:uLnTx/>
                <a:uFillTx/>
                <a:latin typeface="Calibri" panose="020F0502020204030204"/>
                <a:ea typeface="+mn-ea"/>
                <a:cs typeface="+mn-cs"/>
              </a:rPr>
              <a:t>Follow us on Facebook, Instagram, Twitter and LinkedIn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33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5ACB5F-0D98-4C36-8A3F-D70F156B3D75}"/>
              </a:ext>
            </a:extLst>
          </p:cNvPr>
          <p:cNvSpPr>
            <a:spLocks noGrp="1"/>
          </p:cNvSpPr>
          <p:nvPr>
            <p:ph type="body" sz="quarter" idx="11"/>
          </p:nvPr>
        </p:nvSpPr>
        <p:spPr>
          <a:xfrm>
            <a:off x="507288" y="2630273"/>
            <a:ext cx="6262627" cy="108605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dirty="0"/>
              <a:t>        We have a range of supports geared around 			Strategic Focus Areas</a:t>
            </a:r>
          </a:p>
        </p:txBody>
      </p:sp>
      <p:graphicFrame>
        <p:nvGraphicFramePr>
          <p:cNvPr id="4" name="Diagram 3">
            <a:extLst>
              <a:ext uri="{FF2B5EF4-FFF2-40B4-BE49-F238E27FC236}">
                <a16:creationId xmlns:a16="http://schemas.microsoft.com/office/drawing/2014/main" id="{A61020BE-EA9A-48AA-A15D-BA3AA0A3E320}"/>
              </a:ext>
            </a:extLst>
          </p:cNvPr>
          <p:cNvGraphicFramePr/>
          <p:nvPr>
            <p:extLst>
              <p:ext uri="{D42A27DB-BD31-4B8C-83A1-F6EECF244321}">
                <p14:modId xmlns:p14="http://schemas.microsoft.com/office/powerpoint/2010/main" val="2281218016"/>
              </p:ext>
            </p:extLst>
          </p:nvPr>
        </p:nvGraphicFramePr>
        <p:xfrm>
          <a:off x="3232925" y="81887"/>
          <a:ext cx="8451785" cy="5713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8354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4DE22-5E01-FB68-3032-63B7EBCFE476}"/>
              </a:ext>
            </a:extLst>
          </p:cNvPr>
          <p:cNvPicPr>
            <a:picLocks noChangeAspect="1"/>
          </p:cNvPicPr>
          <p:nvPr/>
        </p:nvPicPr>
        <p:blipFill>
          <a:blip r:embed="rId2"/>
          <a:srcRect l="4416" r="4416"/>
          <a:stretch/>
        </p:blipFill>
        <p:spPr>
          <a:xfrm>
            <a:off x="1039905" y="1011891"/>
            <a:ext cx="6853516" cy="4968688"/>
          </a:xfrm>
          <a:prstGeom prst="rect">
            <a:avLst/>
          </a:prstGeom>
        </p:spPr>
      </p:pic>
      <p:sp>
        <p:nvSpPr>
          <p:cNvPr id="5" name="Rectangle 4">
            <a:extLst>
              <a:ext uri="{FF2B5EF4-FFF2-40B4-BE49-F238E27FC236}">
                <a16:creationId xmlns:a16="http://schemas.microsoft.com/office/drawing/2014/main" id="{D775E859-8F6E-D1EF-6DDD-533DB3090755}"/>
              </a:ext>
            </a:extLst>
          </p:cNvPr>
          <p:cNvSpPr/>
          <p:nvPr/>
        </p:nvSpPr>
        <p:spPr>
          <a:xfrm rot="16200000">
            <a:off x="3876115" y="1963267"/>
            <a:ext cx="4968687" cy="3065929"/>
          </a:xfrm>
          <a:prstGeom prst="rect">
            <a:avLst/>
          </a:prstGeom>
          <a:gradFill flip="none" rotWithShape="1">
            <a:gsLst>
              <a:gs pos="0">
                <a:schemeClr val="bg1">
                  <a:alpha val="0"/>
                </a:schemeClr>
              </a:gs>
              <a:gs pos="100000">
                <a:srgbClr val="00447E">
                  <a:alpha val="29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2C1243-90F7-17E7-0BD6-5F93D39B379D}"/>
              </a:ext>
            </a:extLst>
          </p:cNvPr>
          <p:cNvPicPr>
            <a:picLocks noChangeAspect="1"/>
          </p:cNvPicPr>
          <p:nvPr/>
        </p:nvPicPr>
        <p:blipFill>
          <a:blip r:embed="rId3"/>
          <a:stretch>
            <a:fillRect/>
          </a:stretch>
        </p:blipFill>
        <p:spPr>
          <a:xfrm>
            <a:off x="660400" y="618562"/>
            <a:ext cx="2159000" cy="2171700"/>
          </a:xfrm>
          <a:prstGeom prst="rect">
            <a:avLst/>
          </a:prstGeom>
        </p:spPr>
      </p:pic>
      <p:sp>
        <p:nvSpPr>
          <p:cNvPr id="2" name="Title 1">
            <a:extLst>
              <a:ext uri="{FF2B5EF4-FFF2-40B4-BE49-F238E27FC236}">
                <a16:creationId xmlns:a16="http://schemas.microsoft.com/office/drawing/2014/main" id="{1EAECD27-82D2-BD2B-0292-47892BADFE32}"/>
              </a:ext>
            </a:extLst>
          </p:cNvPr>
          <p:cNvSpPr>
            <a:spLocks noGrp="1"/>
          </p:cNvSpPr>
          <p:nvPr>
            <p:ph type="ctrTitle" idx="4294967295"/>
          </p:nvPr>
        </p:nvSpPr>
        <p:spPr>
          <a:xfrm>
            <a:off x="7276307" y="928688"/>
            <a:ext cx="3062287" cy="1849437"/>
          </a:xfrm>
        </p:spPr>
        <p:txBody>
          <a:bodyPr>
            <a:normAutofit/>
          </a:bodyPr>
          <a:lstStyle/>
          <a:p>
            <a:r>
              <a:rPr lang="en-US" sz="12000" b="1" spc="-300" dirty="0">
                <a:solidFill>
                  <a:schemeClr val="bg1"/>
                </a:solidFill>
                <a:latin typeface="Arial Black" panose="020B0604020202020204" pitchFamily="34" charset="0"/>
                <a:cs typeface="Arial Black" panose="020B0604020202020204" pitchFamily="34" charset="0"/>
              </a:rPr>
              <a:t>01.</a:t>
            </a:r>
          </a:p>
        </p:txBody>
      </p:sp>
      <p:sp>
        <p:nvSpPr>
          <p:cNvPr id="3" name="Subtitle 2">
            <a:extLst>
              <a:ext uri="{FF2B5EF4-FFF2-40B4-BE49-F238E27FC236}">
                <a16:creationId xmlns:a16="http://schemas.microsoft.com/office/drawing/2014/main" id="{F197FB25-F725-D81A-5B7D-2609DC145EBD}"/>
              </a:ext>
            </a:extLst>
          </p:cNvPr>
          <p:cNvSpPr>
            <a:spLocks noGrp="1"/>
          </p:cNvSpPr>
          <p:nvPr>
            <p:ph type="subTitle" idx="4294967295"/>
          </p:nvPr>
        </p:nvSpPr>
        <p:spPr>
          <a:xfrm>
            <a:off x="7920408" y="2660650"/>
            <a:ext cx="3706812" cy="1670050"/>
          </a:xfrm>
        </p:spPr>
        <p:txBody>
          <a:bodyPr/>
          <a:lstStyle/>
          <a:p>
            <a:pPr marL="0" indent="0">
              <a:buNone/>
            </a:pPr>
            <a:r>
              <a:rPr lang="en-IE" b="1" dirty="0">
                <a:solidFill>
                  <a:srgbClr val="008ACB"/>
                </a:solidFill>
                <a:effectLst/>
                <a:latin typeface="Arial" panose="020B0604020202020204" pitchFamily="34" charset="0"/>
                <a:cs typeface="Arial" panose="020B0604020202020204" pitchFamily="34" charset="0"/>
              </a:rPr>
              <a:t>EXPERT ADVICE </a:t>
            </a:r>
            <a:br>
              <a:rPr lang="en-IE" b="1" dirty="0">
                <a:solidFill>
                  <a:srgbClr val="008ACB"/>
                </a:solidFill>
                <a:effectLst/>
                <a:latin typeface="Arial" panose="020B0604020202020204" pitchFamily="34" charset="0"/>
                <a:cs typeface="Arial" panose="020B0604020202020204" pitchFamily="34" charset="0"/>
              </a:rPr>
            </a:br>
            <a:r>
              <a:rPr lang="en-IE" b="1" dirty="0">
                <a:solidFill>
                  <a:srgbClr val="008ACB"/>
                </a:solidFill>
                <a:effectLst/>
                <a:latin typeface="Arial" panose="020B0604020202020204" pitchFamily="34" charset="0"/>
                <a:cs typeface="Arial" panose="020B0604020202020204" pitchFamily="34" charset="0"/>
              </a:rPr>
              <a:t>&amp; GUIDANCE</a:t>
            </a:r>
          </a:p>
        </p:txBody>
      </p:sp>
      <p:pic>
        <p:nvPicPr>
          <p:cNvPr id="7" name="Picture 6">
            <a:extLst>
              <a:ext uri="{FF2B5EF4-FFF2-40B4-BE49-F238E27FC236}">
                <a16:creationId xmlns:a16="http://schemas.microsoft.com/office/drawing/2014/main" id="{41E4BE0A-AE90-97FC-59E7-4F415BC54C90}"/>
              </a:ext>
            </a:extLst>
          </p:cNvPr>
          <p:cNvPicPr>
            <a:picLocks noChangeAspect="1"/>
          </p:cNvPicPr>
          <p:nvPr/>
        </p:nvPicPr>
        <p:blipFill>
          <a:blip r:embed="rId4"/>
          <a:stretch>
            <a:fillRect/>
          </a:stretch>
        </p:blipFill>
        <p:spPr>
          <a:xfrm>
            <a:off x="1039905" y="6215153"/>
            <a:ext cx="1576772" cy="394193"/>
          </a:xfrm>
          <a:prstGeom prst="rect">
            <a:avLst/>
          </a:prstGeom>
        </p:spPr>
      </p:pic>
      <p:pic>
        <p:nvPicPr>
          <p:cNvPr id="9" name="Picture 8">
            <a:extLst>
              <a:ext uri="{FF2B5EF4-FFF2-40B4-BE49-F238E27FC236}">
                <a16:creationId xmlns:a16="http://schemas.microsoft.com/office/drawing/2014/main" id="{2BB766D1-14EB-0569-C1B0-57A09DCDEE80}"/>
              </a:ext>
            </a:extLst>
          </p:cNvPr>
          <p:cNvPicPr>
            <a:picLocks noChangeAspect="1"/>
          </p:cNvPicPr>
          <p:nvPr/>
        </p:nvPicPr>
        <p:blipFill>
          <a:blip r:embed="rId5"/>
          <a:stretch>
            <a:fillRect/>
          </a:stretch>
        </p:blipFill>
        <p:spPr>
          <a:xfrm>
            <a:off x="9836520" y="6498602"/>
            <a:ext cx="1790700" cy="101600"/>
          </a:xfrm>
          <a:prstGeom prst="rect">
            <a:avLst/>
          </a:prstGeom>
        </p:spPr>
      </p:pic>
    </p:spTree>
    <p:extLst>
      <p:ext uri="{BB962C8B-B14F-4D97-AF65-F5344CB8AC3E}">
        <p14:creationId xmlns:p14="http://schemas.microsoft.com/office/powerpoint/2010/main" val="1690637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8F07AFC4-6D00-A845-09A2-0E958F4917D3}"/>
              </a:ext>
            </a:extLst>
          </p:cNvPr>
          <p:cNvSpPr txBox="1">
            <a:spLocks/>
          </p:cNvSpPr>
          <p:nvPr/>
        </p:nvSpPr>
        <p:spPr>
          <a:xfrm>
            <a:off x="665020" y="1342909"/>
            <a:ext cx="5053392" cy="57769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000" b="1" dirty="0">
                <a:solidFill>
                  <a:srgbClr val="008ACB"/>
                </a:solidFill>
                <a:effectLst/>
                <a:latin typeface="Arial" panose="020B0604020202020204" pitchFamily="34" charset="0"/>
                <a:cs typeface="Arial" panose="020B0604020202020204" pitchFamily="34" charset="0"/>
              </a:rPr>
              <a:t>MENTORING</a:t>
            </a:r>
          </a:p>
        </p:txBody>
      </p:sp>
      <p:sp>
        <p:nvSpPr>
          <p:cNvPr id="19" name="Subtitle 2">
            <a:extLst>
              <a:ext uri="{FF2B5EF4-FFF2-40B4-BE49-F238E27FC236}">
                <a16:creationId xmlns:a16="http://schemas.microsoft.com/office/drawing/2014/main" id="{6336DF06-9EB6-8A59-3C2D-06FB35D49D01}"/>
              </a:ext>
            </a:extLst>
          </p:cNvPr>
          <p:cNvSpPr txBox="1">
            <a:spLocks/>
          </p:cNvSpPr>
          <p:nvPr/>
        </p:nvSpPr>
        <p:spPr>
          <a:xfrm>
            <a:off x="8076592"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00447E"/>
                </a:solidFill>
                <a:effectLst/>
                <a:latin typeface="Arial" panose="020B0604020202020204" pitchFamily="34" charset="0"/>
                <a:cs typeface="Arial" panose="020B0604020202020204" pitchFamily="34" charset="0"/>
              </a:rPr>
              <a:t>EXPERT ADVICE &amp; GUIDANCE</a:t>
            </a:r>
          </a:p>
        </p:txBody>
      </p:sp>
      <p:sp>
        <p:nvSpPr>
          <p:cNvPr id="7" name="Subtitle 2">
            <a:extLst>
              <a:ext uri="{FF2B5EF4-FFF2-40B4-BE49-F238E27FC236}">
                <a16:creationId xmlns:a16="http://schemas.microsoft.com/office/drawing/2014/main" id="{A11E5E91-87F9-0FB0-530F-A92620581697}"/>
              </a:ext>
            </a:extLst>
          </p:cNvPr>
          <p:cNvSpPr txBox="1">
            <a:spLocks/>
          </p:cNvSpPr>
          <p:nvPr/>
        </p:nvSpPr>
        <p:spPr>
          <a:xfrm>
            <a:off x="6758313"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447E"/>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The Mentor Programme is open to both new and existing businesses.</a:t>
            </a: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700B5D5F-3D91-1F38-EF2B-7B751D17B565}"/>
              </a:ext>
            </a:extLst>
          </p:cNvPr>
          <p:cNvSpPr txBox="1">
            <a:spLocks/>
          </p:cNvSpPr>
          <p:nvPr/>
        </p:nvSpPr>
        <p:spPr>
          <a:xfrm>
            <a:off x="9345396" y="2258660"/>
            <a:ext cx="2216728" cy="4071119"/>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10000"/>
              </a:lnSpc>
            </a:pPr>
            <a:r>
              <a:rPr lang="en-IE" sz="1400" b="1" dirty="0">
                <a:solidFill>
                  <a:srgbClr val="00447E"/>
                </a:solidFill>
                <a:effectLst/>
                <a:latin typeface="Arial" panose="020B0604020202020204" pitchFamily="34" charset="0"/>
                <a:cs typeface="Arial" panose="020B0604020202020204" pitchFamily="34" charset="0"/>
              </a:rPr>
              <a:t>How does it work?</a:t>
            </a:r>
          </a:p>
          <a:p>
            <a:pPr algn="l">
              <a:lnSpc>
                <a:spcPct val="110000"/>
              </a:lnSpc>
            </a:pPr>
            <a:r>
              <a:rPr lang="en-IE" sz="1300" dirty="0">
                <a:effectLst/>
                <a:latin typeface="Arial" panose="020B0604020202020204" pitchFamily="34" charset="0"/>
                <a:cs typeface="Arial" panose="020B0604020202020204" pitchFamily="34" charset="0"/>
              </a:rPr>
              <a:t>Together with your Mentor you’ll target the key areas that will most benefit your business, these could include business strategy, financial planning, market research or even more operational and production planning.</a:t>
            </a:r>
          </a:p>
          <a:p>
            <a:pPr algn="l">
              <a:lnSpc>
                <a:spcPct val="110000"/>
              </a:lnSpc>
            </a:pPr>
            <a:endParaRPr lang="en-IE" sz="1300" dirty="0">
              <a:effectLst/>
              <a:latin typeface="Arial" panose="020B0604020202020204" pitchFamily="34" charset="0"/>
              <a:cs typeface="Arial" panose="020B0604020202020204" pitchFamily="34" charset="0"/>
            </a:endParaRPr>
          </a:p>
          <a:p>
            <a:pPr algn="l">
              <a:lnSpc>
                <a:spcPct val="110000"/>
              </a:lnSpc>
            </a:pPr>
            <a:r>
              <a:rPr lang="en-IE" sz="1300" dirty="0">
                <a:effectLst/>
                <a:latin typeface="Arial" panose="020B0604020202020204" pitchFamily="34" charset="0"/>
                <a:cs typeface="Arial" panose="020B0604020202020204" pitchFamily="34" charset="0"/>
              </a:rPr>
              <a:t>Your Mentor will provide advice and direction, discuss innovative ways of addressing the businesses challenges, help you develop a business plan and share their experience and knowledge.</a:t>
            </a:r>
          </a:p>
        </p:txBody>
      </p:sp>
      <p:sp>
        <p:nvSpPr>
          <p:cNvPr id="9" name="Subtitle 2">
            <a:extLst>
              <a:ext uri="{FF2B5EF4-FFF2-40B4-BE49-F238E27FC236}">
                <a16:creationId xmlns:a16="http://schemas.microsoft.com/office/drawing/2014/main" id="{89B95DD2-6E6A-0680-0EF0-163E0801E87C}"/>
              </a:ext>
            </a:extLst>
          </p:cNvPr>
          <p:cNvSpPr txBox="1">
            <a:spLocks/>
          </p:cNvSpPr>
          <p:nvPr/>
        </p:nvSpPr>
        <p:spPr>
          <a:xfrm>
            <a:off x="4477685" y="2258660"/>
            <a:ext cx="2216729" cy="416144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447E"/>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Our Mentor programme has been designed to give you the benefit of an expert business practitioner’s experience.</a:t>
            </a:r>
          </a:p>
          <a:p>
            <a:pPr algn="l">
              <a:lnSpc>
                <a:spcPct val="100000"/>
              </a:lnSpc>
            </a:pPr>
            <a:r>
              <a:rPr lang="en-IE" sz="1300" dirty="0">
                <a:effectLst/>
                <a:latin typeface="Arial" panose="020B0604020202020204" pitchFamily="34" charset="0"/>
                <a:cs typeface="Arial" panose="020B0604020202020204" pitchFamily="34" charset="0"/>
              </a:rPr>
              <a:t>You’ll be matched with a mentor who can provide both practical and strategic advice to help with decision making.</a:t>
            </a: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r>
              <a:rPr lang="en-US" sz="1400" b="1" dirty="0">
                <a:solidFill>
                  <a:srgbClr val="00447E"/>
                </a:solidFill>
                <a:latin typeface="Arial" panose="020B0604020202020204" pitchFamily="34" charset="0"/>
                <a:cs typeface="Arial" panose="020B0604020202020204" pitchFamily="34" charset="0"/>
              </a:rPr>
              <a:t>At a glance</a:t>
            </a:r>
          </a:p>
          <a:p>
            <a:pPr algn="l">
              <a:lnSpc>
                <a:spcPct val="100000"/>
              </a:lnSpc>
            </a:pPr>
            <a:r>
              <a:rPr lang="en-US" sz="1300" dirty="0">
                <a:effectLst/>
                <a:latin typeface="Arial" panose="020B0604020202020204" pitchFamily="34" charset="0"/>
                <a:cs typeface="Arial" panose="020B0604020202020204" pitchFamily="34" charset="0"/>
              </a:rPr>
              <a:t>For new or established business owners </a:t>
            </a:r>
          </a:p>
          <a:p>
            <a:pPr algn="l">
              <a:lnSpc>
                <a:spcPct val="100000"/>
              </a:lnSpc>
            </a:pPr>
            <a:r>
              <a:rPr lang="en-US" sz="1300" dirty="0">
                <a:effectLst/>
                <a:latin typeface="Arial" panose="020B0604020202020204" pitchFamily="34" charset="0"/>
                <a:cs typeface="Arial" panose="020B0604020202020204" pitchFamily="34" charset="0"/>
              </a:rPr>
              <a:t>Max 9 hours with an experienced mentor </a:t>
            </a:r>
          </a:p>
          <a:p>
            <a:pPr algn="l">
              <a:lnSpc>
                <a:spcPct val="100000"/>
              </a:lnSpc>
            </a:pPr>
            <a:r>
              <a:rPr lang="en-US" sz="1300" dirty="0">
                <a:effectLst/>
                <a:latin typeface="Arial" panose="020B0604020202020204" pitchFamily="34" charset="0"/>
                <a:cs typeface="Arial" panose="020B0604020202020204" pitchFamily="34" charset="0"/>
              </a:rPr>
              <a:t>All costs covered </a:t>
            </a:r>
            <a:endParaRPr lang="en-IE" sz="1300" dirty="0">
              <a:effectLst/>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1BF4B561-8EAA-0FF5-B22D-1C2AB241A75D}"/>
              </a:ext>
            </a:extLst>
          </p:cNvPr>
          <p:cNvSpPr txBox="1">
            <a:spLocks/>
          </p:cNvSpPr>
          <p:nvPr/>
        </p:nvSpPr>
        <p:spPr>
          <a:xfrm>
            <a:off x="864526" y="2258660"/>
            <a:ext cx="3291837"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find out more about our Mentor Programme, contact the Local Enterprise Office Westmeath, or see</a:t>
            </a:r>
            <a:r>
              <a:rPr lang="en-IE" sz="1400" dirty="0">
                <a:solidFill>
                  <a:srgbClr val="CCCD00"/>
                </a:solidFill>
                <a:effectLst/>
                <a:latin typeface="Arial" panose="020B0604020202020204" pitchFamily="34" charset="0"/>
                <a:cs typeface="Arial" panose="020B0604020202020204" pitchFamily="34" charset="0"/>
              </a:rPr>
              <a:t> </a:t>
            </a:r>
            <a:br>
              <a:rPr lang="en-IE" sz="1667" dirty="0">
                <a:solidFill>
                  <a:srgbClr val="CCCD00"/>
                </a:solidFill>
                <a:latin typeface="Arial" panose="020B0604020202020204" pitchFamily="34" charset="0"/>
                <a:cs typeface="Arial" panose="020B0604020202020204" pitchFamily="34" charset="0"/>
              </a:rPr>
            </a:br>
            <a:r>
              <a:rPr lang="en-IE" sz="1400" b="1" dirty="0">
                <a:solidFill>
                  <a:srgbClr val="0093D2"/>
                </a:solidFill>
                <a:effectLst/>
                <a:latin typeface="Arial" panose="020B0604020202020204" pitchFamily="34" charset="0"/>
                <a:cs typeface="Arial" panose="020B0604020202020204" pitchFamily="34" charset="0"/>
                <a:hlinkClick r:id="rId2"/>
              </a:rPr>
              <a:t>localenterprise.ie/Westmeath/Training-Events/Mentoring/</a:t>
            </a:r>
            <a:endParaRPr lang="en-IE" sz="1667" b="1" dirty="0">
              <a:solidFill>
                <a:srgbClr val="008ACB"/>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7880D0F-2667-71B9-5A31-DCA36A1A7CD0}"/>
              </a:ext>
            </a:extLst>
          </p:cNvPr>
          <p:cNvSpPr/>
          <p:nvPr/>
        </p:nvSpPr>
        <p:spPr>
          <a:xfrm>
            <a:off x="665019" y="2174008"/>
            <a:ext cx="85258" cy="844684"/>
          </a:xfrm>
          <a:prstGeom prst="rect">
            <a:avLst/>
          </a:prstGeom>
          <a:solidFill>
            <a:srgbClr val="0093D1"/>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3D1"/>
              </a:solidFill>
            </a:endParaRPr>
          </a:p>
        </p:txBody>
      </p:sp>
      <p:pic>
        <p:nvPicPr>
          <p:cNvPr id="3" name="Picture 2">
            <a:extLst>
              <a:ext uri="{FF2B5EF4-FFF2-40B4-BE49-F238E27FC236}">
                <a16:creationId xmlns:a16="http://schemas.microsoft.com/office/drawing/2014/main" id="{47E7BEAA-815D-6927-2E4F-E81602BFA6C3}"/>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79479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D9549B1F-DF04-2B6A-4184-7A48CD24FE70}"/>
              </a:ext>
            </a:extLst>
          </p:cNvPr>
          <p:cNvSpPr txBox="1">
            <a:spLocks/>
          </p:cNvSpPr>
          <p:nvPr/>
        </p:nvSpPr>
        <p:spPr>
          <a:xfrm>
            <a:off x="4136609" y="5531848"/>
            <a:ext cx="2216728" cy="999692"/>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endParaRPr lang="en-IE" sz="1400" b="1" dirty="0">
              <a:solidFill>
                <a:srgbClr val="00447E"/>
              </a:solidFill>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8A61361-3136-FB90-34CB-531FA671D2AE}"/>
              </a:ext>
            </a:extLst>
          </p:cNvPr>
          <p:cNvSpPr txBox="1">
            <a:spLocks/>
          </p:cNvSpPr>
          <p:nvPr/>
        </p:nvSpPr>
        <p:spPr>
          <a:xfrm>
            <a:off x="7584867" y="1887931"/>
            <a:ext cx="2216728" cy="4568287"/>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447E"/>
                </a:solidFill>
                <a:effectLst/>
                <a:latin typeface="Arial" panose="020B0604020202020204" pitchFamily="34" charset="0"/>
                <a:cs typeface="Arial" panose="020B0604020202020204" pitchFamily="34" charset="0"/>
              </a:rPr>
              <a:t>Types of Programmes</a:t>
            </a:r>
          </a:p>
          <a:p>
            <a:pPr algn="l">
              <a:lnSpc>
                <a:spcPct val="100000"/>
              </a:lnSpc>
            </a:pPr>
            <a:r>
              <a:rPr lang="en-US" sz="1300" dirty="0">
                <a:latin typeface="Arial" panose="020B0604020202020204" pitchFamily="34" charset="0"/>
                <a:cs typeface="Arial" panose="020B0604020202020204" pitchFamily="34" charset="0"/>
              </a:rPr>
              <a:t>Digital Media Bootcamps</a:t>
            </a:r>
          </a:p>
          <a:p>
            <a:pPr algn="l">
              <a:lnSpc>
                <a:spcPct val="100000"/>
              </a:lnSpc>
            </a:pPr>
            <a:r>
              <a:rPr lang="en-US" sz="1300" dirty="0">
                <a:latin typeface="Arial" panose="020B0604020202020204" pitchFamily="34" charset="0"/>
                <a:cs typeface="Arial" panose="020B0604020202020204" pitchFamily="34" charset="0"/>
              </a:rPr>
              <a:t>AI </a:t>
            </a:r>
            <a:r>
              <a:rPr lang="en-US" sz="1300" dirty="0" err="1">
                <a:latin typeface="Arial" panose="020B0604020202020204" pitchFamily="34" charset="0"/>
                <a:cs typeface="Arial" panose="020B0604020202020204" pitchFamily="34" charset="0"/>
              </a:rPr>
              <a:t>Programmes</a:t>
            </a:r>
            <a:endParaRPr lang="en-US" sz="1300" dirty="0">
              <a:latin typeface="Arial" panose="020B0604020202020204" pitchFamily="34" charset="0"/>
              <a:cs typeface="Arial" panose="020B0604020202020204" pitchFamily="34" charset="0"/>
            </a:endParaRPr>
          </a:p>
          <a:p>
            <a:pPr algn="l">
              <a:lnSpc>
                <a:spcPct val="100000"/>
              </a:lnSpc>
            </a:pPr>
            <a:r>
              <a:rPr lang="en-US" sz="1300" dirty="0">
                <a:latin typeface="Arial" panose="020B0604020202020204" pitchFamily="34" charset="0"/>
                <a:cs typeface="Arial" panose="020B0604020202020204" pitchFamily="34" charset="0"/>
              </a:rPr>
              <a:t>Workshops – Financials, Pricing &amp; Costing</a:t>
            </a:r>
          </a:p>
          <a:p>
            <a:pPr algn="l">
              <a:lnSpc>
                <a:spcPct val="100000"/>
              </a:lnSpc>
            </a:pPr>
            <a:r>
              <a:rPr lang="en-US" sz="1300" dirty="0">
                <a:latin typeface="Arial" panose="020B0604020202020204" pitchFamily="34" charset="0"/>
                <a:cs typeface="Arial" panose="020B0604020202020204" pitchFamily="34" charset="0"/>
              </a:rPr>
              <a:t>Legislative</a:t>
            </a:r>
          </a:p>
          <a:p>
            <a:pPr algn="l">
              <a:lnSpc>
                <a:spcPct val="100000"/>
              </a:lnSpc>
            </a:pPr>
            <a:r>
              <a:rPr lang="en-IE" sz="1300" dirty="0">
                <a:latin typeface="Arial" panose="020B0604020202020204" pitchFamily="34" charset="0"/>
                <a:cs typeface="Arial" panose="020B0604020202020204" pitchFamily="34" charset="0"/>
              </a:rPr>
              <a:t>Export Development Programmes</a:t>
            </a:r>
          </a:p>
          <a:p>
            <a:pPr algn="l">
              <a:lnSpc>
                <a:spcPct val="100000"/>
              </a:lnSpc>
            </a:pPr>
            <a:r>
              <a:rPr lang="en-IE" sz="1300" dirty="0">
                <a:latin typeface="Arial" panose="020B0604020202020204" pitchFamily="34" charset="0"/>
                <a:cs typeface="Arial" panose="020B0604020202020204" pitchFamily="34" charset="0"/>
              </a:rPr>
              <a:t>Management Development Programme - the aim of this programme is to provide you with the management, leadership and business skills to help you grow your business. </a:t>
            </a:r>
          </a:p>
          <a:p>
            <a:pPr algn="l">
              <a:lnSpc>
                <a:spcPct val="100000"/>
              </a:lnSpc>
            </a:pPr>
            <a:r>
              <a:rPr lang="en-IE" sz="1300" dirty="0">
                <a:latin typeface="Arial" panose="020B0604020202020204" pitchFamily="34" charset="0"/>
                <a:cs typeface="Arial" panose="020B0604020202020204" pitchFamily="34" charset="0"/>
              </a:rPr>
              <a:t>Sectoral - </a:t>
            </a:r>
            <a:r>
              <a:rPr lang="en-US" sz="1300" dirty="0">
                <a:latin typeface="Arial" panose="020B0604020202020204" pitchFamily="34" charset="0"/>
                <a:cs typeface="Arial" panose="020B0604020202020204" pitchFamily="34" charset="0"/>
              </a:rPr>
              <a:t>Food Academy </a:t>
            </a:r>
            <a:r>
              <a:rPr lang="en-US" sz="1300" dirty="0" err="1">
                <a:latin typeface="Arial" panose="020B0604020202020204" pitchFamily="34" charset="0"/>
                <a:cs typeface="Arial" panose="020B0604020202020204" pitchFamily="34" charset="0"/>
              </a:rPr>
              <a:t>Programmes</a:t>
            </a:r>
            <a:endParaRPr lang="en-US" sz="1300" dirty="0">
              <a:latin typeface="Arial" panose="020B0604020202020204" pitchFamily="34" charset="0"/>
              <a:cs typeface="Arial" panose="020B0604020202020204" pitchFamily="34" charset="0"/>
            </a:endParaRPr>
          </a:p>
          <a:p>
            <a:pPr algn="l">
              <a:lnSpc>
                <a:spcPct val="100000"/>
              </a:lnSpc>
            </a:pPr>
            <a:endParaRPr lang="en-IE" sz="1300" dirty="0">
              <a:latin typeface="Arial" panose="020B0604020202020204" pitchFamily="34" charset="0"/>
              <a:cs typeface="Arial" panose="020B0604020202020204" pitchFamily="34" charset="0"/>
            </a:endParaRPr>
          </a:p>
          <a:p>
            <a:pPr algn="l">
              <a:lnSpc>
                <a:spcPct val="100000"/>
              </a:lnSpc>
            </a:pPr>
            <a:endParaRPr lang="en-US" sz="1100" dirty="0">
              <a:latin typeface="Arial" panose="020B0604020202020204" pitchFamily="34" charset="0"/>
              <a:cs typeface="Arial" panose="020B0604020202020204" pitchFamily="34" charset="0"/>
            </a:endParaRPr>
          </a:p>
          <a:p>
            <a:pPr algn="l">
              <a:lnSpc>
                <a:spcPct val="100000"/>
              </a:lnSpc>
            </a:pPr>
            <a:br>
              <a:rPr lang="en-IE" sz="1000" dirty="0">
                <a:effectLst/>
                <a:latin typeface="Arial" panose="020B0604020202020204" pitchFamily="34" charset="0"/>
                <a:cs typeface="Arial" panose="020B0604020202020204" pitchFamily="34" charset="0"/>
              </a:rPr>
            </a:br>
            <a:endParaRPr lang="en-IE" sz="1000" dirty="0">
              <a:effectLst/>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DE99782-D88D-1292-A8B2-427A258934E6}"/>
              </a:ext>
            </a:extLst>
          </p:cNvPr>
          <p:cNvSpPr txBox="1">
            <a:spLocks/>
          </p:cNvSpPr>
          <p:nvPr/>
        </p:nvSpPr>
        <p:spPr>
          <a:xfrm>
            <a:off x="3993518" y="2961070"/>
            <a:ext cx="2335237"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300" b="1" dirty="0">
                <a:solidFill>
                  <a:srgbClr val="00447E"/>
                </a:solidFill>
                <a:effectLst/>
                <a:latin typeface="Arial" panose="020B0604020202020204" pitchFamily="34" charset="0"/>
                <a:cs typeface="Arial" panose="020B0604020202020204" pitchFamily="34" charset="0"/>
              </a:rPr>
              <a:t>What’s it about?</a:t>
            </a:r>
          </a:p>
          <a:p>
            <a:pPr algn="l">
              <a:lnSpc>
                <a:spcPct val="100000"/>
              </a:lnSpc>
            </a:pPr>
            <a:r>
              <a:rPr lang="en-IE" sz="1300" dirty="0">
                <a:latin typeface="Arial" panose="020B0604020202020204" pitchFamily="34" charset="0"/>
                <a:cs typeface="Arial" panose="020B0604020202020204" pitchFamily="34" charset="0"/>
              </a:rPr>
              <a:t>Our training supports are tailored to meet specific business requirements - and we will be able to inform you of specific upcoming training opportunities.</a:t>
            </a:r>
          </a:p>
          <a:p>
            <a:pPr algn="l">
              <a:lnSpc>
                <a:spcPct val="100000"/>
              </a:lnSpc>
            </a:pPr>
            <a:endParaRPr lang="en-IE" sz="1100" dirty="0">
              <a:effectLst/>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9FA2C722-2BB1-418C-4C20-D6EEFABB46FE}"/>
              </a:ext>
            </a:extLst>
          </p:cNvPr>
          <p:cNvSpPr txBox="1">
            <a:spLocks/>
          </p:cNvSpPr>
          <p:nvPr/>
        </p:nvSpPr>
        <p:spPr>
          <a:xfrm>
            <a:off x="620682" y="2021152"/>
            <a:ext cx="6592917" cy="518848"/>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000" b="1" dirty="0">
                <a:solidFill>
                  <a:srgbClr val="008ACB"/>
                </a:solidFill>
                <a:effectLst/>
                <a:latin typeface="Arial" panose="020B0604020202020204" pitchFamily="34" charset="0"/>
                <a:cs typeface="Arial" panose="020B0604020202020204" pitchFamily="34" charset="0"/>
              </a:rPr>
              <a:t>TRAINING PROGRAMMES</a:t>
            </a:r>
          </a:p>
        </p:txBody>
      </p:sp>
      <p:sp>
        <p:nvSpPr>
          <p:cNvPr id="12" name="Subtitle 2">
            <a:extLst>
              <a:ext uri="{FF2B5EF4-FFF2-40B4-BE49-F238E27FC236}">
                <a16:creationId xmlns:a16="http://schemas.microsoft.com/office/drawing/2014/main" id="{9F6037E8-029C-CF12-2D54-A564763D43E2}"/>
              </a:ext>
            </a:extLst>
          </p:cNvPr>
          <p:cNvSpPr txBox="1">
            <a:spLocks/>
          </p:cNvSpPr>
          <p:nvPr/>
        </p:nvSpPr>
        <p:spPr>
          <a:xfrm>
            <a:off x="532014" y="2961069"/>
            <a:ext cx="3461504"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find out more about our Training Programmes, contact the Local Enterprise Office Westmeath, or see</a:t>
            </a:r>
            <a:r>
              <a:rPr lang="en-IE" sz="1400" dirty="0">
                <a:solidFill>
                  <a:srgbClr val="0563C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en-IE" sz="1400" b="1" dirty="0">
                <a:solidFill>
                  <a:srgbClr val="0093D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a:t>
            </a:r>
            <a:r>
              <a:rPr lang="en-IE" sz="1400" b="1" dirty="0" err="1">
                <a:solidFill>
                  <a:srgbClr val="0093D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westmeath</a:t>
            </a:r>
            <a:r>
              <a:rPr lang="en-IE" sz="1400" b="1" dirty="0">
                <a:solidFill>
                  <a:srgbClr val="0093D2"/>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/training</a:t>
            </a:r>
            <a:endParaRPr lang="en-IE" sz="1400" dirty="0">
              <a:solidFill>
                <a:srgbClr val="0093D2"/>
              </a:solidFill>
              <a:effectLst/>
              <a:latin typeface="Arial" panose="020B0604020202020204" pitchFamily="34" charset="0"/>
              <a:cs typeface="Arial" panose="020B0604020202020204" pitchFamily="34" charset="0"/>
            </a:endParaRPr>
          </a:p>
          <a:p>
            <a:pPr marL="0" indent="0">
              <a:lnSpc>
                <a:spcPct val="100000"/>
              </a:lnSpc>
              <a:buNone/>
            </a:pPr>
            <a:endParaRPr lang="en-IE" sz="1667" b="1" dirty="0">
              <a:solidFill>
                <a:srgbClr val="008ACB"/>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F2271CD-3ABB-9BEF-7CFA-B15DBAE1D550}"/>
              </a:ext>
            </a:extLst>
          </p:cNvPr>
          <p:cNvSpPr/>
          <p:nvPr/>
        </p:nvSpPr>
        <p:spPr>
          <a:xfrm>
            <a:off x="353969" y="2961069"/>
            <a:ext cx="84785" cy="881542"/>
          </a:xfrm>
          <a:prstGeom prst="rect">
            <a:avLst/>
          </a:prstGeom>
          <a:solidFill>
            <a:srgbClr val="0093D1"/>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3D1"/>
              </a:solidFill>
            </a:endParaRPr>
          </a:p>
        </p:txBody>
      </p:sp>
      <p:sp>
        <p:nvSpPr>
          <p:cNvPr id="7" name="Subtitle 2">
            <a:extLst>
              <a:ext uri="{FF2B5EF4-FFF2-40B4-BE49-F238E27FC236}">
                <a16:creationId xmlns:a16="http://schemas.microsoft.com/office/drawing/2014/main" id="{3BD60496-E9D8-3FE8-7ED7-D6C3A97471E5}"/>
              </a:ext>
            </a:extLst>
          </p:cNvPr>
          <p:cNvSpPr txBox="1">
            <a:spLocks/>
          </p:cNvSpPr>
          <p:nvPr/>
        </p:nvSpPr>
        <p:spPr>
          <a:xfrm>
            <a:off x="9049214" y="3260918"/>
            <a:ext cx="2610772" cy="1514392"/>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endParaRPr lang="en-IE" sz="1100" dirty="0">
              <a:effectLst/>
              <a:latin typeface="Arial" panose="020B0604020202020204" pitchFamily="34" charset="0"/>
              <a:cs typeface="Arial" panose="020B0604020202020204" pitchFamily="34" charset="0"/>
            </a:endParaRPr>
          </a:p>
          <a:p>
            <a:pPr algn="l">
              <a:lnSpc>
                <a:spcPct val="100000"/>
              </a:lnSpc>
            </a:pPr>
            <a:br>
              <a:rPr lang="en-IE" sz="1300" dirty="0">
                <a:effectLst/>
                <a:latin typeface="Arial" panose="020B0604020202020204" pitchFamily="34" charset="0"/>
                <a:cs typeface="Arial" panose="020B0604020202020204" pitchFamily="34" charset="0"/>
              </a:rPr>
            </a:br>
            <a:endParaRPr lang="en-IE" sz="1300" dirty="0">
              <a:effectLst/>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2A72A57A-7A32-045A-657D-960E429CB3C6}"/>
              </a:ext>
            </a:extLst>
          </p:cNvPr>
          <p:cNvSpPr txBox="1">
            <a:spLocks/>
          </p:cNvSpPr>
          <p:nvPr/>
        </p:nvSpPr>
        <p:spPr>
          <a:xfrm>
            <a:off x="8076592" y="168611"/>
            <a:ext cx="3635432" cy="192461"/>
          </a:xfrm>
          <a:prstGeom prst="rect">
            <a:avLst/>
          </a:prstGeom>
        </p:spPr>
        <p:txBody>
          <a:bodyPr vert="horz" lIns="0" tIns="0" rIns="0" bIns="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00447E"/>
                </a:solidFill>
                <a:effectLst/>
                <a:latin typeface="Arial" panose="020B0604020202020204" pitchFamily="34" charset="0"/>
                <a:cs typeface="Arial" panose="020B0604020202020204" pitchFamily="34" charset="0"/>
              </a:rPr>
              <a:t>EXPERT ADVICE &amp; GUIDANCE</a:t>
            </a:r>
          </a:p>
        </p:txBody>
      </p:sp>
      <p:pic>
        <p:nvPicPr>
          <p:cNvPr id="5" name="Picture 4">
            <a:extLst>
              <a:ext uri="{FF2B5EF4-FFF2-40B4-BE49-F238E27FC236}">
                <a16:creationId xmlns:a16="http://schemas.microsoft.com/office/drawing/2014/main" id="{00DDCBFA-FBA5-65F0-F7A8-4E60FCD48879}"/>
              </a:ext>
            </a:extLst>
          </p:cNvPr>
          <p:cNvPicPr>
            <a:picLocks noChangeAspect="1"/>
          </p:cNvPicPr>
          <p:nvPr/>
        </p:nvPicPr>
        <p:blipFill>
          <a:blip r:embed="rId3"/>
          <a:srcRect t="3418" b="3418"/>
          <a:stretch/>
        </p:blipFill>
        <p:spPr>
          <a:xfrm>
            <a:off x="620682" y="437892"/>
            <a:ext cx="5708072" cy="1211920"/>
          </a:xfrm>
          <a:prstGeom prst="rect">
            <a:avLst/>
          </a:prstGeom>
        </p:spPr>
      </p:pic>
    </p:spTree>
    <p:extLst>
      <p:ext uri="{BB962C8B-B14F-4D97-AF65-F5344CB8AC3E}">
        <p14:creationId xmlns:p14="http://schemas.microsoft.com/office/powerpoint/2010/main" val="2925803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4DE22-5E01-FB68-3032-63B7EBCFE476}"/>
              </a:ext>
            </a:extLst>
          </p:cNvPr>
          <p:cNvPicPr>
            <a:picLocks noChangeAspect="1"/>
          </p:cNvPicPr>
          <p:nvPr/>
        </p:nvPicPr>
        <p:blipFill rotWithShape="1">
          <a:blip r:embed="rId2"/>
          <a:srcRect l="30657" t="19783" r="6581" b="12040"/>
          <a:stretch/>
        </p:blipFill>
        <p:spPr>
          <a:xfrm>
            <a:off x="1039905" y="1011891"/>
            <a:ext cx="6853516" cy="4968688"/>
          </a:xfrm>
          <a:prstGeom prst="rect">
            <a:avLst/>
          </a:prstGeom>
        </p:spPr>
      </p:pic>
      <p:sp>
        <p:nvSpPr>
          <p:cNvPr id="5" name="Rectangle 4">
            <a:extLst>
              <a:ext uri="{FF2B5EF4-FFF2-40B4-BE49-F238E27FC236}">
                <a16:creationId xmlns:a16="http://schemas.microsoft.com/office/drawing/2014/main" id="{D775E859-8F6E-D1EF-6DDD-533DB3090755}"/>
              </a:ext>
            </a:extLst>
          </p:cNvPr>
          <p:cNvSpPr/>
          <p:nvPr/>
        </p:nvSpPr>
        <p:spPr>
          <a:xfrm rot="16200000">
            <a:off x="3876113" y="1963269"/>
            <a:ext cx="4968687" cy="3065929"/>
          </a:xfrm>
          <a:prstGeom prst="rect">
            <a:avLst/>
          </a:prstGeom>
          <a:gradFill flip="none" rotWithShape="1">
            <a:gsLst>
              <a:gs pos="0">
                <a:schemeClr val="bg1">
                  <a:alpha val="0"/>
                </a:schemeClr>
              </a:gs>
              <a:gs pos="99000">
                <a:srgbClr val="009B3E">
                  <a:alpha val="48249"/>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2C1243-90F7-17E7-0BD6-5F93D39B379D}"/>
              </a:ext>
            </a:extLst>
          </p:cNvPr>
          <p:cNvPicPr>
            <a:picLocks noChangeAspect="1"/>
          </p:cNvPicPr>
          <p:nvPr/>
        </p:nvPicPr>
        <p:blipFill>
          <a:blip r:embed="rId3"/>
          <a:stretch>
            <a:fillRect/>
          </a:stretch>
        </p:blipFill>
        <p:spPr>
          <a:xfrm>
            <a:off x="660400" y="618562"/>
            <a:ext cx="2159000" cy="2171700"/>
          </a:xfrm>
          <a:prstGeom prst="rect">
            <a:avLst/>
          </a:prstGeom>
        </p:spPr>
      </p:pic>
      <p:sp>
        <p:nvSpPr>
          <p:cNvPr id="7" name="Title 1">
            <a:extLst>
              <a:ext uri="{FF2B5EF4-FFF2-40B4-BE49-F238E27FC236}">
                <a16:creationId xmlns:a16="http://schemas.microsoft.com/office/drawing/2014/main" id="{025528FC-7F75-0DCF-4DBF-5E4D43A5329F}"/>
              </a:ext>
            </a:extLst>
          </p:cNvPr>
          <p:cNvSpPr txBox="1">
            <a:spLocks/>
          </p:cNvSpPr>
          <p:nvPr/>
        </p:nvSpPr>
        <p:spPr>
          <a:xfrm>
            <a:off x="7276307" y="928688"/>
            <a:ext cx="3062287" cy="18494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0" b="1" spc="-300" dirty="0">
                <a:solidFill>
                  <a:schemeClr val="bg1"/>
                </a:solidFill>
                <a:latin typeface="Arial Black" panose="020B0604020202020204" pitchFamily="34" charset="0"/>
                <a:cs typeface="Arial Black" panose="020B0604020202020204" pitchFamily="34" charset="0"/>
              </a:rPr>
              <a:t>02.</a:t>
            </a:r>
          </a:p>
        </p:txBody>
      </p:sp>
      <p:sp>
        <p:nvSpPr>
          <p:cNvPr id="8" name="Subtitle 2">
            <a:extLst>
              <a:ext uri="{FF2B5EF4-FFF2-40B4-BE49-F238E27FC236}">
                <a16:creationId xmlns:a16="http://schemas.microsoft.com/office/drawing/2014/main" id="{1C534DA3-0471-6D6C-FD7E-E31CCA492008}"/>
              </a:ext>
            </a:extLst>
          </p:cNvPr>
          <p:cNvSpPr txBox="1">
            <a:spLocks/>
          </p:cNvSpPr>
          <p:nvPr/>
        </p:nvSpPr>
        <p:spPr>
          <a:xfrm>
            <a:off x="7920408" y="2660650"/>
            <a:ext cx="3706812" cy="1670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b="1" dirty="0">
                <a:solidFill>
                  <a:srgbClr val="CCCE36"/>
                </a:solidFill>
                <a:effectLst/>
                <a:latin typeface="Arial" panose="020B0604020202020204" pitchFamily="34" charset="0"/>
                <a:cs typeface="Arial" panose="020B0604020202020204" pitchFamily="34" charset="0"/>
              </a:rPr>
              <a:t>PRODUCTIVITY &amp; COMPETITIVENESS SUPPORTS</a:t>
            </a:r>
          </a:p>
        </p:txBody>
      </p:sp>
      <p:pic>
        <p:nvPicPr>
          <p:cNvPr id="9" name="Picture 8">
            <a:extLst>
              <a:ext uri="{FF2B5EF4-FFF2-40B4-BE49-F238E27FC236}">
                <a16:creationId xmlns:a16="http://schemas.microsoft.com/office/drawing/2014/main" id="{20689A1C-C270-1B43-CD8F-227610FD032B}"/>
              </a:ext>
            </a:extLst>
          </p:cNvPr>
          <p:cNvPicPr>
            <a:picLocks noChangeAspect="1"/>
          </p:cNvPicPr>
          <p:nvPr/>
        </p:nvPicPr>
        <p:blipFill>
          <a:blip r:embed="rId4"/>
          <a:stretch>
            <a:fillRect/>
          </a:stretch>
        </p:blipFill>
        <p:spPr>
          <a:xfrm>
            <a:off x="1039905" y="6215153"/>
            <a:ext cx="1576772" cy="394193"/>
          </a:xfrm>
          <a:prstGeom prst="rect">
            <a:avLst/>
          </a:prstGeom>
        </p:spPr>
      </p:pic>
      <p:pic>
        <p:nvPicPr>
          <p:cNvPr id="10" name="Picture 9">
            <a:extLst>
              <a:ext uri="{FF2B5EF4-FFF2-40B4-BE49-F238E27FC236}">
                <a16:creationId xmlns:a16="http://schemas.microsoft.com/office/drawing/2014/main" id="{7F6A61C9-B596-F797-4406-1C9436D6C1B5}"/>
              </a:ext>
            </a:extLst>
          </p:cNvPr>
          <p:cNvPicPr>
            <a:picLocks noChangeAspect="1"/>
          </p:cNvPicPr>
          <p:nvPr/>
        </p:nvPicPr>
        <p:blipFill>
          <a:blip r:embed="rId5"/>
          <a:stretch>
            <a:fillRect/>
          </a:stretch>
        </p:blipFill>
        <p:spPr>
          <a:xfrm>
            <a:off x="9836520" y="6498602"/>
            <a:ext cx="1790700" cy="101600"/>
          </a:xfrm>
          <a:prstGeom prst="rect">
            <a:avLst/>
          </a:prstGeom>
        </p:spPr>
      </p:pic>
    </p:spTree>
    <p:extLst>
      <p:ext uri="{BB962C8B-B14F-4D97-AF65-F5344CB8AC3E}">
        <p14:creationId xmlns:p14="http://schemas.microsoft.com/office/powerpoint/2010/main" val="20552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517C4D4-E2D6-44A0-C75C-1D4A5F6E6C78}"/>
              </a:ext>
            </a:extLst>
          </p:cNvPr>
          <p:cNvSpPr txBox="1">
            <a:spLocks/>
          </p:cNvSpPr>
          <p:nvPr/>
        </p:nvSpPr>
        <p:spPr>
          <a:xfrm>
            <a:off x="6736145" y="2962438"/>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1300" b="1" dirty="0">
                <a:solidFill>
                  <a:srgbClr val="009A3D"/>
                </a:solidFill>
                <a:effectLst/>
                <a:latin typeface="Arial" panose="020B0604020202020204" pitchFamily="34" charset="0"/>
                <a:cs typeface="Arial" panose="020B0604020202020204" pitchFamily="34" charset="0"/>
              </a:rPr>
              <a:t>Who’s it for?</a:t>
            </a:r>
          </a:p>
          <a:p>
            <a:pPr algn="l">
              <a:lnSpc>
                <a:spcPct val="100000"/>
              </a:lnSpc>
            </a:pPr>
            <a:r>
              <a:rPr lang="en-IE" sz="1300" dirty="0">
                <a:effectLst/>
                <a:latin typeface="Arial" panose="020B0604020202020204" pitchFamily="34" charset="0"/>
                <a:cs typeface="Arial" panose="020B0604020202020204" pitchFamily="34" charset="0"/>
              </a:rPr>
              <a:t>Small businesses that understand that their processes are not as efficient as they could be. It’s about building the capabilities of a businesses workforce to identify and make changes themselves.</a:t>
            </a: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323228" y="2962438"/>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1300" b="1" dirty="0">
                <a:solidFill>
                  <a:srgbClr val="009A3D"/>
                </a:solidFill>
                <a:effectLst/>
                <a:latin typeface="Arial" panose="020B0604020202020204" pitchFamily="34" charset="0"/>
                <a:cs typeface="Arial" panose="020B0604020202020204" pitchFamily="34" charset="0"/>
              </a:rPr>
              <a:t>How does it work?</a:t>
            </a:r>
          </a:p>
          <a:p>
            <a:pPr algn="l">
              <a:lnSpc>
                <a:spcPct val="100000"/>
              </a:lnSpc>
            </a:pPr>
            <a:r>
              <a:rPr lang="en-IE" sz="1300" dirty="0">
                <a:effectLst/>
                <a:latin typeface="Arial" panose="020B0604020202020204" pitchFamily="34" charset="0"/>
                <a:cs typeface="Arial" panose="020B0604020202020204" pitchFamily="34" charset="0"/>
              </a:rPr>
              <a:t>Our expert LEAN consultants will visit your business, evaluate your processes and speak with your managers. Following this initial appraisal, training and mentoring across 5 days will take place and LEAN tools and techniques will be applied to a specific project.</a:t>
            </a:r>
          </a:p>
          <a:p>
            <a:pPr algn="l">
              <a:lnSpc>
                <a:spcPct val="100000"/>
              </a:lnSpc>
            </a:pPr>
            <a:r>
              <a:rPr lang="en-IE" sz="1300" dirty="0">
                <a:effectLst/>
                <a:latin typeface="Arial" panose="020B0604020202020204" pitchFamily="34" charset="0"/>
                <a:cs typeface="Arial" panose="020B0604020202020204" pitchFamily="34" charset="0"/>
              </a:rPr>
              <a:t>A final report, case study and metrics will then be developed to show the positive impact on your business. </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4134195" y="2962438"/>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300" b="1" dirty="0">
                <a:solidFill>
                  <a:srgbClr val="009A3D"/>
                </a:solidFill>
                <a:effectLst/>
                <a:latin typeface="Arial" panose="020B0604020202020204" pitchFamily="34" charset="0"/>
                <a:cs typeface="Arial" panose="020B0604020202020204" pitchFamily="34" charset="0"/>
              </a:rPr>
              <a:t>What’s it about?</a:t>
            </a:r>
          </a:p>
          <a:p>
            <a:pPr algn="l">
              <a:lnSpc>
                <a:spcPct val="100000"/>
              </a:lnSpc>
            </a:pPr>
            <a:r>
              <a:rPr lang="en-IE" sz="1300" dirty="0">
                <a:effectLst/>
                <a:latin typeface="Arial" panose="020B0604020202020204" pitchFamily="34" charset="0"/>
                <a:cs typeface="Arial" panose="020B0604020202020204" pitchFamily="34" charset="0"/>
              </a:rPr>
              <a:t>LEAN practices help businesses understand where they can identify and reduce waste within their processes. This could be waste when it comes to time, resources or money.</a:t>
            </a:r>
          </a:p>
          <a:p>
            <a:pPr algn="l">
              <a:lnSpc>
                <a:spcPct val="100000"/>
              </a:lnSpc>
            </a:pPr>
            <a:r>
              <a:rPr lang="en-IE" sz="1300" dirty="0">
                <a:effectLst/>
                <a:latin typeface="Arial" panose="020B0604020202020204" pitchFamily="34" charset="0"/>
                <a:cs typeface="Arial" panose="020B0604020202020204" pitchFamily="34" charset="0"/>
              </a:rPr>
              <a:t>The </a:t>
            </a:r>
            <a:r>
              <a:rPr lang="en-IE" sz="1300" dirty="0" err="1">
                <a:effectLst/>
                <a:latin typeface="Arial" panose="020B0604020202020204" pitchFamily="34" charset="0"/>
                <a:cs typeface="Arial" panose="020B0604020202020204" pitchFamily="34" charset="0"/>
              </a:rPr>
              <a:t>LEANer</a:t>
            </a:r>
            <a:r>
              <a:rPr lang="en-IE" sz="1300" dirty="0">
                <a:effectLst/>
                <a:latin typeface="Arial" panose="020B0604020202020204" pitchFamily="34" charset="0"/>
                <a:cs typeface="Arial" panose="020B0604020202020204" pitchFamily="34" charset="0"/>
              </a:rPr>
              <a:t> your business is, the more efficient it is - it’s about working smarter, not just harder.</a:t>
            </a: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859930" y="2962438"/>
            <a:ext cx="2903911" cy="3070625"/>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rial" panose="020B0604020202020204" pitchFamily="34" charset="0"/>
                <a:cs typeface="Arial" panose="020B0604020202020204" pitchFamily="34" charset="0"/>
              </a:rPr>
              <a:t>To read some previous case </a:t>
            </a:r>
            <a:br>
              <a:rPr lang="en-IE" sz="1400" dirty="0">
                <a:effectLst/>
                <a:latin typeface="Arial" panose="020B0604020202020204" pitchFamily="34" charset="0"/>
                <a:cs typeface="Arial" panose="020B0604020202020204" pitchFamily="34" charset="0"/>
              </a:rPr>
            </a:br>
            <a:r>
              <a:rPr lang="en-IE" sz="1400" dirty="0">
                <a:effectLst/>
                <a:latin typeface="Arial" panose="020B0604020202020204" pitchFamily="34" charset="0"/>
                <a:cs typeface="Arial" panose="020B0604020202020204" pitchFamily="34" charset="0"/>
              </a:rPr>
              <a:t>studies and find out more </a:t>
            </a:r>
            <a:br>
              <a:rPr lang="en-IE" sz="1400" dirty="0">
                <a:effectLst/>
                <a:latin typeface="Arial" panose="020B0604020202020204" pitchFamily="34" charset="0"/>
                <a:cs typeface="Arial" panose="020B0604020202020204" pitchFamily="34" charset="0"/>
              </a:rPr>
            </a:br>
            <a:r>
              <a:rPr lang="en-IE" sz="1400" dirty="0">
                <a:effectLst/>
                <a:latin typeface="Arial" panose="020B0604020202020204" pitchFamily="34" charset="0"/>
                <a:cs typeface="Arial" panose="020B0604020202020204" pitchFamily="34" charset="0"/>
              </a:rPr>
              <a:t>about Lean for Micro see</a:t>
            </a:r>
            <a:r>
              <a:rPr lang="en-IE" sz="1400" dirty="0">
                <a:solidFill>
                  <a:srgbClr val="B2EA00"/>
                </a:solidFill>
                <a:effectLst/>
                <a:latin typeface="Arial" panose="020B0604020202020204" pitchFamily="34" charset="0"/>
                <a:cs typeface="Arial" panose="020B0604020202020204" pitchFamily="34" charset="0"/>
              </a:rPr>
              <a:t> </a:t>
            </a:r>
            <a:br>
              <a:rPr lang="en-IE" sz="1400" dirty="0">
                <a:solidFill>
                  <a:srgbClr val="B2EA00"/>
                </a:solidFill>
                <a:effectLst/>
                <a:latin typeface="Arial" panose="020B0604020202020204" pitchFamily="34" charset="0"/>
                <a:cs typeface="Arial" panose="020B0604020202020204" pitchFamily="34" charset="0"/>
              </a:rPr>
            </a:br>
            <a:r>
              <a:rPr lang="en-IE" sz="1400" b="1" dirty="0">
                <a:solidFill>
                  <a:schemeClr val="accent6">
                    <a:lumMod val="50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localenterprise.ie/Westmeath/lean</a:t>
            </a:r>
            <a:endParaRPr lang="en-IE" sz="1400" dirty="0">
              <a:solidFill>
                <a:schemeClr val="accent6">
                  <a:lumMod val="50000"/>
                </a:schemeClr>
              </a:solidFill>
              <a:effectLst/>
              <a:latin typeface="Arial" panose="020B0604020202020204" pitchFamily="34" charset="0"/>
              <a:cs typeface="Arial" panose="020B0604020202020204" pitchFamily="34" charset="0"/>
            </a:endParaRPr>
          </a:p>
          <a:p>
            <a:pPr marL="0" indent="0">
              <a:lnSpc>
                <a:spcPct val="100000"/>
              </a:lnSpc>
              <a:buNone/>
            </a:pPr>
            <a:endParaRPr lang="en-IE" sz="1667"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642851" y="2877787"/>
            <a:ext cx="62617" cy="872092"/>
          </a:xfrm>
          <a:prstGeom prst="rect">
            <a:avLst/>
          </a:prstGeom>
          <a:solidFill>
            <a:srgbClr val="CBCE37"/>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3D1"/>
              </a:solidFill>
            </a:endParaRPr>
          </a:p>
        </p:txBody>
      </p:sp>
      <p:sp>
        <p:nvSpPr>
          <p:cNvPr id="15" name="Subtitle 2">
            <a:extLst>
              <a:ext uri="{FF2B5EF4-FFF2-40B4-BE49-F238E27FC236}">
                <a16:creationId xmlns:a16="http://schemas.microsoft.com/office/drawing/2014/main" id="{D2455A4D-545E-3F42-3BA3-376076165BFE}"/>
              </a:ext>
            </a:extLst>
          </p:cNvPr>
          <p:cNvSpPr txBox="1">
            <a:spLocks/>
          </p:cNvSpPr>
          <p:nvPr/>
        </p:nvSpPr>
        <p:spPr>
          <a:xfrm>
            <a:off x="620683" y="2021152"/>
            <a:ext cx="6309366" cy="49483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IE" sz="4500" dirty="0">
                <a:solidFill>
                  <a:schemeClr val="accent6">
                    <a:lumMod val="50000"/>
                  </a:schemeClr>
                </a:solidFill>
                <a:effectLst/>
                <a:latin typeface="Arial" panose="020B0604020202020204" pitchFamily="34" charset="0"/>
                <a:cs typeface="Arial" panose="020B0604020202020204" pitchFamily="34" charset="0"/>
              </a:rPr>
              <a:t>LEAN FOR BUSINESS</a:t>
            </a:r>
          </a:p>
        </p:txBody>
      </p:sp>
      <p:sp>
        <p:nvSpPr>
          <p:cNvPr id="2" name="Subtitle 2">
            <a:extLst>
              <a:ext uri="{FF2B5EF4-FFF2-40B4-BE49-F238E27FC236}">
                <a16:creationId xmlns:a16="http://schemas.microsoft.com/office/drawing/2014/main" id="{4979E4E2-DABE-5D79-BE4E-A3674432971E}"/>
              </a:ext>
            </a:extLst>
          </p:cNvPr>
          <p:cNvSpPr txBox="1">
            <a:spLocks/>
          </p:cNvSpPr>
          <p:nvPr/>
        </p:nvSpPr>
        <p:spPr>
          <a:xfrm>
            <a:off x="6758314" y="168611"/>
            <a:ext cx="4961146" cy="286464"/>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009A3D"/>
                </a:solidFill>
                <a:effectLst/>
                <a:latin typeface="Aktiv Grotesk" panose="020B0504020202020204" pitchFamily="34" charset="0"/>
              </a:rPr>
              <a:t>PRODUCTIVITY &amp; COMPETITIVENESS SUPPORTS</a:t>
            </a:r>
          </a:p>
        </p:txBody>
      </p:sp>
      <p:pic>
        <p:nvPicPr>
          <p:cNvPr id="3" name="Picture 2">
            <a:extLst>
              <a:ext uri="{FF2B5EF4-FFF2-40B4-BE49-F238E27FC236}">
                <a16:creationId xmlns:a16="http://schemas.microsoft.com/office/drawing/2014/main" id="{F7A4C4F4-DE24-DE3B-8931-0B3495AA295A}"/>
              </a:ext>
            </a:extLst>
          </p:cNvPr>
          <p:cNvPicPr>
            <a:picLocks noChangeAspect="1"/>
          </p:cNvPicPr>
          <p:nvPr/>
        </p:nvPicPr>
        <p:blipFill>
          <a:blip r:embed="rId3"/>
          <a:srcRect t="3418" b="3418"/>
          <a:stretch/>
        </p:blipFill>
        <p:spPr>
          <a:xfrm>
            <a:off x="642851" y="437892"/>
            <a:ext cx="5708072" cy="1211920"/>
          </a:xfrm>
          <a:prstGeom prst="rect">
            <a:avLst/>
          </a:prstGeom>
        </p:spPr>
      </p:pic>
    </p:spTree>
    <p:extLst>
      <p:ext uri="{BB962C8B-B14F-4D97-AF65-F5344CB8AC3E}">
        <p14:creationId xmlns:p14="http://schemas.microsoft.com/office/powerpoint/2010/main" val="2859805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94864C9-32A4-8D12-751A-B5A6DCA80992}"/>
              </a:ext>
            </a:extLst>
          </p:cNvPr>
          <p:cNvSpPr txBox="1">
            <a:spLocks/>
          </p:cNvSpPr>
          <p:nvPr/>
        </p:nvSpPr>
        <p:spPr>
          <a:xfrm>
            <a:off x="655282" y="459531"/>
            <a:ext cx="4922562" cy="2114993"/>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spcBef>
                <a:spcPts val="0"/>
              </a:spcBef>
            </a:pPr>
            <a:r>
              <a:rPr lang="en-IE" sz="4500" b="1" dirty="0">
                <a:solidFill>
                  <a:srgbClr val="CCCD36"/>
                </a:solidFill>
                <a:effectLst/>
                <a:latin typeface="Arial" panose="020B0604020202020204" pitchFamily="34" charset="0"/>
                <a:cs typeface="Arial" panose="020B0604020202020204" pitchFamily="34" charset="0"/>
              </a:rPr>
              <a:t>GREEN FOR BUSINESS </a:t>
            </a:r>
            <a:r>
              <a:rPr lang="en-IE" sz="3200" b="1" dirty="0">
                <a:solidFill>
                  <a:srgbClr val="CCCD36"/>
                </a:solidFill>
                <a:effectLst/>
                <a:latin typeface="Arial" panose="020B0604020202020204" pitchFamily="34" charset="0"/>
                <a:cs typeface="Arial" panose="020B0604020202020204" pitchFamily="34" charset="0"/>
              </a:rPr>
              <a:t>Small Changes. Big Impact!</a:t>
            </a:r>
          </a:p>
          <a:p>
            <a:pPr algn="l">
              <a:lnSpc>
                <a:spcPct val="100000"/>
              </a:lnSpc>
              <a:spcBef>
                <a:spcPts val="0"/>
              </a:spcBef>
            </a:pPr>
            <a:endParaRPr lang="en-IE" sz="4500" b="1" dirty="0">
              <a:solidFill>
                <a:srgbClr val="CCCD36"/>
              </a:solidFill>
              <a:effectLst/>
              <a:latin typeface="Arial" panose="020B0604020202020204" pitchFamily="34" charset="0"/>
              <a:cs typeface="Arial" panose="020B0604020202020204" pitchFamily="34" charset="0"/>
            </a:endParaRPr>
          </a:p>
          <a:p>
            <a:pPr algn="l">
              <a:lnSpc>
                <a:spcPct val="100000"/>
              </a:lnSpc>
              <a:spcBef>
                <a:spcPts val="0"/>
              </a:spcBef>
            </a:pPr>
            <a:endParaRPr lang="en-IE" sz="4500" b="1" dirty="0">
              <a:solidFill>
                <a:srgbClr val="CCCD36"/>
              </a:solidFill>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DF1E41B-C13B-115C-52A2-75400C2353D4}"/>
              </a:ext>
            </a:extLst>
          </p:cNvPr>
          <p:cNvSpPr txBox="1">
            <a:spLocks/>
          </p:cNvSpPr>
          <p:nvPr/>
        </p:nvSpPr>
        <p:spPr>
          <a:xfrm>
            <a:off x="6758314" y="168611"/>
            <a:ext cx="4961146" cy="286464"/>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r"/>
            <a:r>
              <a:rPr lang="en-IE" sz="1100" spc="300" dirty="0">
                <a:solidFill>
                  <a:srgbClr val="009A3D"/>
                </a:solidFill>
                <a:effectLst/>
                <a:latin typeface="Aktiv Grotesk" panose="020B0504020202020204" pitchFamily="34" charset="0"/>
              </a:rPr>
              <a:t>PRODUCTIVITY &amp; COMPETITIVENESS SUPPORTS</a:t>
            </a:r>
          </a:p>
        </p:txBody>
      </p:sp>
      <p:sp>
        <p:nvSpPr>
          <p:cNvPr id="6" name="Subtitle 2">
            <a:extLst>
              <a:ext uri="{FF2B5EF4-FFF2-40B4-BE49-F238E27FC236}">
                <a16:creationId xmlns:a16="http://schemas.microsoft.com/office/drawing/2014/main" id="{E517C4D4-E2D6-44A0-C75C-1D4A5F6E6C78}"/>
              </a:ext>
            </a:extLst>
          </p:cNvPr>
          <p:cNvSpPr txBox="1">
            <a:spLocks/>
          </p:cNvSpPr>
          <p:nvPr/>
        </p:nvSpPr>
        <p:spPr>
          <a:xfrm>
            <a:off x="6758314" y="2239427"/>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9A3E"/>
                </a:solidFill>
                <a:effectLst/>
                <a:latin typeface="Arial" panose="020B0604020202020204" pitchFamily="34" charset="0"/>
                <a:cs typeface="Arial" panose="020B0604020202020204" pitchFamily="34" charset="0"/>
              </a:rPr>
              <a:t>Who’s it for?</a:t>
            </a:r>
          </a:p>
          <a:p>
            <a:pPr algn="l">
              <a:lnSpc>
                <a:spcPct val="100000"/>
              </a:lnSpc>
            </a:pPr>
            <a:r>
              <a:rPr lang="en-IE" sz="1400" dirty="0">
                <a:solidFill>
                  <a:srgbClr val="004C40"/>
                </a:solidFill>
                <a:latin typeface="Mabry Pro"/>
              </a:rPr>
              <a:t>Small and Medium businesses that are looking towards developing greener business practices. You may already have instigated some sustainable policies, or you may be </a:t>
            </a:r>
            <a:br>
              <a:rPr lang="en-IE" sz="1400" dirty="0">
                <a:solidFill>
                  <a:srgbClr val="004C40"/>
                </a:solidFill>
                <a:latin typeface="Mabry Pro"/>
              </a:rPr>
            </a:br>
            <a:r>
              <a:rPr lang="en-IE" sz="1400" dirty="0">
                <a:solidFill>
                  <a:srgbClr val="004C40"/>
                </a:solidFill>
                <a:latin typeface="Mabry Pro"/>
              </a:rPr>
              <a:t>starting from scratch, either way Green for Micro can help.</a:t>
            </a:r>
          </a:p>
          <a:p>
            <a:pPr algn="l">
              <a:lnSpc>
                <a:spcPct val="100000"/>
              </a:lnSpc>
            </a:pPr>
            <a:endParaRPr lang="en-IE" sz="1400" dirty="0">
              <a:solidFill>
                <a:srgbClr val="004C40"/>
              </a:solidFill>
              <a:latin typeface="Mabry Pro"/>
            </a:endParaRPr>
          </a:p>
          <a:p>
            <a:pPr algn="l">
              <a:lnSpc>
                <a:spcPct val="100000"/>
              </a:lnSpc>
            </a:pPr>
            <a:r>
              <a:rPr lang="en-IE" sz="1400" dirty="0">
                <a:solidFill>
                  <a:srgbClr val="004C40"/>
                </a:solidFill>
                <a:latin typeface="Mabry Pro"/>
              </a:rPr>
              <a:t>Open to all businesses trading over 6 months up to 50 employees.</a:t>
            </a:r>
          </a:p>
        </p:txBody>
      </p:sp>
      <p:sp>
        <p:nvSpPr>
          <p:cNvPr id="7" name="Subtitle 2">
            <a:extLst>
              <a:ext uri="{FF2B5EF4-FFF2-40B4-BE49-F238E27FC236}">
                <a16:creationId xmlns:a16="http://schemas.microsoft.com/office/drawing/2014/main" id="{EBBFFB2E-CF2C-FC6C-7609-FC92348630D6}"/>
              </a:ext>
            </a:extLst>
          </p:cNvPr>
          <p:cNvSpPr txBox="1">
            <a:spLocks/>
          </p:cNvSpPr>
          <p:nvPr/>
        </p:nvSpPr>
        <p:spPr>
          <a:xfrm>
            <a:off x="9345396" y="2258660"/>
            <a:ext cx="2216728" cy="3070625"/>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9A3E"/>
                </a:solidFill>
                <a:effectLst/>
                <a:latin typeface="Arial" panose="020B0604020202020204" pitchFamily="34" charset="0"/>
                <a:cs typeface="Arial" panose="020B0604020202020204" pitchFamily="34" charset="0"/>
              </a:rPr>
              <a:t>How does it work?</a:t>
            </a:r>
          </a:p>
          <a:p>
            <a:pPr algn="l">
              <a:lnSpc>
                <a:spcPct val="100000"/>
              </a:lnSpc>
            </a:pPr>
            <a:r>
              <a:rPr lang="en-IE" sz="1400" dirty="0">
                <a:solidFill>
                  <a:srgbClr val="004C40"/>
                </a:solidFill>
                <a:latin typeface="Mabry Pro"/>
              </a:rPr>
              <a:t>You will be paired with a Green Consultant who will provide you with two days of mentoring and technical advice - followed up with a unique report for your business that will help you decide the next steps in your sustainability journey</a:t>
            </a:r>
            <a:r>
              <a:rPr lang="en-IE" sz="1300" dirty="0">
                <a:effectLst/>
                <a:latin typeface="Arial" panose="020B0604020202020204" pitchFamily="34" charset="0"/>
                <a:cs typeface="Arial" panose="020B0604020202020204" pitchFamily="34" charset="0"/>
              </a:rPr>
              <a:t>.</a:t>
            </a:r>
          </a:p>
        </p:txBody>
      </p:sp>
      <p:sp>
        <p:nvSpPr>
          <p:cNvPr id="8" name="Subtitle 2">
            <a:extLst>
              <a:ext uri="{FF2B5EF4-FFF2-40B4-BE49-F238E27FC236}">
                <a16:creationId xmlns:a16="http://schemas.microsoft.com/office/drawing/2014/main" id="{AB1BC291-8536-DC80-304E-94B72E6D1EA6}"/>
              </a:ext>
            </a:extLst>
          </p:cNvPr>
          <p:cNvSpPr txBox="1">
            <a:spLocks/>
          </p:cNvSpPr>
          <p:nvPr/>
        </p:nvSpPr>
        <p:spPr>
          <a:xfrm>
            <a:off x="3797940" y="2574524"/>
            <a:ext cx="2575151" cy="4891596"/>
          </a:xfrm>
          <a:prstGeom prst="rect">
            <a:avLst/>
          </a:prstGeom>
        </p:spPr>
        <p:txBody>
          <a:bodyPr vert="horz" lIns="0" tIns="0" rIns="0" bIns="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lnSpc>
                <a:spcPct val="100000"/>
              </a:lnSpc>
            </a:pPr>
            <a:r>
              <a:rPr lang="en-IE" sz="1400" b="1" dirty="0">
                <a:solidFill>
                  <a:srgbClr val="009A3E"/>
                </a:solidFill>
                <a:effectLst/>
                <a:latin typeface="Arial" panose="020B0604020202020204" pitchFamily="34" charset="0"/>
                <a:cs typeface="Arial" panose="020B0604020202020204" pitchFamily="34" charset="0"/>
              </a:rPr>
              <a:t>What’s it </a:t>
            </a:r>
            <a:r>
              <a:rPr lang="en-IE" sz="1400" b="1" dirty="0">
                <a:solidFill>
                  <a:srgbClr val="009A3D"/>
                </a:solidFill>
                <a:effectLst/>
                <a:latin typeface="Arial" panose="020B0604020202020204" pitchFamily="34" charset="0"/>
                <a:cs typeface="Arial" panose="020B0604020202020204" pitchFamily="34" charset="0"/>
              </a:rPr>
              <a:t>about</a:t>
            </a:r>
            <a:r>
              <a:rPr lang="en-IE" sz="1400" b="1" dirty="0">
                <a:solidFill>
                  <a:srgbClr val="009A3E"/>
                </a:solidFill>
                <a:effectLst/>
                <a:latin typeface="Arial" panose="020B0604020202020204" pitchFamily="34" charset="0"/>
                <a:cs typeface="Arial" panose="020B0604020202020204" pitchFamily="34" charset="0"/>
              </a:rPr>
              <a:t>?</a:t>
            </a:r>
          </a:p>
          <a:p>
            <a:pPr algn="l">
              <a:lnSpc>
                <a:spcPct val="100000"/>
              </a:lnSpc>
            </a:pPr>
            <a:r>
              <a:rPr lang="en-US" sz="1400" b="0" i="0" dirty="0">
                <a:solidFill>
                  <a:srgbClr val="004C40"/>
                </a:solidFill>
                <a:effectLst/>
                <a:latin typeface="Mabry Pro"/>
              </a:rPr>
              <a:t>Every business is now working toward a greener future by incorporating sustainable practices into their day-to-day operations. We’re  here to help businesses to improve their environmental performance through greater resource efficiency, driving competitive advantage and reducing costs.</a:t>
            </a:r>
          </a:p>
          <a:p>
            <a:pPr algn="l">
              <a:lnSpc>
                <a:spcPct val="100000"/>
              </a:lnSpc>
            </a:pPr>
            <a:endParaRPr lang="en-US" sz="1400" dirty="0">
              <a:solidFill>
                <a:srgbClr val="004C40"/>
              </a:solidFill>
              <a:latin typeface="Mabry Pro"/>
              <a:cs typeface="Arial" panose="020B0604020202020204" pitchFamily="34" charset="0"/>
            </a:endParaRPr>
          </a:p>
          <a:p>
            <a:pPr algn="l">
              <a:lnSpc>
                <a:spcPct val="100000"/>
              </a:lnSpc>
            </a:pPr>
            <a:r>
              <a:rPr lang="en-IE" sz="1400" dirty="0">
                <a:solidFill>
                  <a:srgbClr val="004C40"/>
                </a:solidFill>
                <a:latin typeface="Mabry Pro"/>
              </a:rPr>
              <a:t>Green for Business is a free programme that helps you take the first steps towards becoming more sustainable.</a:t>
            </a:r>
          </a:p>
          <a:p>
            <a:pPr algn="l">
              <a:lnSpc>
                <a:spcPct val="100000"/>
              </a:lnSpc>
            </a:pPr>
            <a:endParaRPr lang="en-IE" sz="1300" dirty="0">
              <a:effectLst/>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E1FEC03A-676A-8449-3D87-A96017EF4DC4}"/>
              </a:ext>
            </a:extLst>
          </p:cNvPr>
          <p:cNvSpPr txBox="1">
            <a:spLocks/>
          </p:cNvSpPr>
          <p:nvPr/>
        </p:nvSpPr>
        <p:spPr>
          <a:xfrm>
            <a:off x="655281" y="3568823"/>
            <a:ext cx="2960374" cy="1760462"/>
          </a:xfrm>
          <a:prstGeom prst="rect">
            <a:avLst/>
          </a:prstGeom>
        </p:spPr>
        <p:txBody>
          <a:bodyPr vert="horz" lIns="0" tIns="0" rIns="0" bIns="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IE" sz="1400" dirty="0">
                <a:effectLst/>
                <a:latin typeface="Aktiv Grotesk" panose="020B0504020202020204" pitchFamily="34" charset="0"/>
              </a:rPr>
              <a:t>To find out what’s involved in </a:t>
            </a:r>
            <a:br>
              <a:rPr lang="en-IE" sz="1400" dirty="0">
                <a:effectLst/>
                <a:latin typeface="Aktiv Grotesk" panose="020B0504020202020204" pitchFamily="34" charset="0"/>
              </a:rPr>
            </a:br>
            <a:r>
              <a:rPr lang="en-IE" sz="1400" dirty="0">
                <a:effectLst/>
                <a:latin typeface="Aktiv Grotesk" panose="020B0504020202020204" pitchFamily="34" charset="0"/>
              </a:rPr>
              <a:t>Green for Micro watch our </a:t>
            </a:r>
            <a:br>
              <a:rPr lang="en-IE" sz="1400" dirty="0">
                <a:effectLst/>
                <a:latin typeface="Aktiv Grotesk" panose="020B0504020202020204" pitchFamily="34" charset="0"/>
              </a:rPr>
            </a:br>
            <a:r>
              <a:rPr lang="en-IE" sz="1400" dirty="0">
                <a:effectLst/>
                <a:latin typeface="Aktiv Grotesk" panose="020B0504020202020204" pitchFamily="34" charset="0"/>
              </a:rPr>
              <a:t>webinar and get more details at  </a:t>
            </a:r>
            <a:br>
              <a:rPr lang="en-IE" sz="1400" dirty="0">
                <a:solidFill>
                  <a:srgbClr val="CCCD00"/>
                </a:solidFill>
                <a:effectLst/>
                <a:latin typeface="Aktiv Grotesk" panose="020B0504020202020204" pitchFamily="34" charset="0"/>
              </a:rPr>
            </a:br>
            <a:r>
              <a:rPr lang="en-IE" sz="1400" b="1" dirty="0">
                <a:solidFill>
                  <a:srgbClr val="CCCE36"/>
                </a:solidFill>
                <a:effectLst/>
                <a:latin typeface="Aktiv Grotesk" panose="020B0504020202020204" pitchFamily="34" charset="0"/>
                <a:hlinkClick r:id="rId2">
                  <a:extLst>
                    <a:ext uri="{A12FA001-AC4F-418D-AE19-62706E023703}">
                      <ahyp:hlinkClr xmlns:ahyp="http://schemas.microsoft.com/office/drawing/2018/hyperlinkcolor" val="tx"/>
                    </a:ext>
                  </a:extLst>
                </a:hlinkClick>
              </a:rPr>
              <a:t>localenterprise.ie/Westmeath/green</a:t>
            </a:r>
            <a:endParaRPr lang="en-IE" sz="1400" dirty="0">
              <a:solidFill>
                <a:srgbClr val="CCCE36"/>
              </a:solidFill>
              <a:effectLst/>
              <a:latin typeface="Aktiv Grotesk" panose="020B0504020202020204" pitchFamily="34" charset="0"/>
            </a:endParaRPr>
          </a:p>
          <a:p>
            <a:pPr marL="0" indent="0">
              <a:lnSpc>
                <a:spcPct val="100000"/>
              </a:lnSpc>
              <a:buNone/>
            </a:pPr>
            <a:endParaRPr lang="en-IE" sz="1667" b="1" dirty="0">
              <a:solidFill>
                <a:srgbClr val="008ACB"/>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E118D10-334C-76DB-1481-4FE00C65DC31}"/>
              </a:ext>
            </a:extLst>
          </p:cNvPr>
          <p:cNvSpPr/>
          <p:nvPr/>
        </p:nvSpPr>
        <p:spPr>
          <a:xfrm>
            <a:off x="572477" y="3610504"/>
            <a:ext cx="82804" cy="838550"/>
          </a:xfrm>
          <a:prstGeom prst="rect">
            <a:avLst/>
          </a:prstGeom>
          <a:solidFill>
            <a:srgbClr val="CBCE37"/>
          </a:solidFill>
          <a:ln>
            <a:solidFill>
              <a:srgbClr val="2F528F">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3D1"/>
              </a:solidFill>
            </a:endParaRPr>
          </a:p>
        </p:txBody>
      </p:sp>
      <p:pic>
        <p:nvPicPr>
          <p:cNvPr id="11" name="Picture 10">
            <a:extLst>
              <a:ext uri="{FF2B5EF4-FFF2-40B4-BE49-F238E27FC236}">
                <a16:creationId xmlns:a16="http://schemas.microsoft.com/office/drawing/2014/main" id="{C1148097-A0A1-5DF6-DABE-B78ED665128A}"/>
              </a:ext>
            </a:extLst>
          </p:cNvPr>
          <p:cNvPicPr>
            <a:picLocks noChangeAspect="1"/>
          </p:cNvPicPr>
          <p:nvPr/>
        </p:nvPicPr>
        <p:blipFill>
          <a:blip r:embed="rId3"/>
          <a:srcRect t="3418" b="3418"/>
          <a:stretch/>
        </p:blipFill>
        <p:spPr>
          <a:xfrm>
            <a:off x="5929744" y="437892"/>
            <a:ext cx="5708072" cy="1211920"/>
          </a:xfrm>
          <a:prstGeom prst="rect">
            <a:avLst/>
          </a:prstGeom>
        </p:spPr>
      </p:pic>
    </p:spTree>
    <p:extLst>
      <p:ext uri="{BB962C8B-B14F-4D97-AF65-F5344CB8AC3E}">
        <p14:creationId xmlns:p14="http://schemas.microsoft.com/office/powerpoint/2010/main" val="884698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 National">
  <a:themeElements>
    <a:clrScheme name="Custom 4">
      <a:dk1>
        <a:srgbClr val="414041"/>
      </a:dk1>
      <a:lt1>
        <a:srgbClr val="FFFFFF"/>
      </a:lt1>
      <a:dk2>
        <a:srgbClr val="0093D0"/>
      </a:dk2>
      <a:lt2>
        <a:srgbClr val="8DC63F"/>
      </a:lt2>
      <a:accent1>
        <a:srgbClr val="00A94F"/>
      </a:accent1>
      <a:accent2>
        <a:srgbClr val="E20177"/>
      </a:accent2>
      <a:accent3>
        <a:srgbClr val="F78E1E"/>
      </a:accent3>
      <a:accent4>
        <a:srgbClr val="FFC31F"/>
      </a:accent4>
      <a:accent5>
        <a:srgbClr val="C1CD23"/>
      </a:accent5>
      <a:accent6>
        <a:srgbClr val="739DD2"/>
      </a:accent6>
      <a:hlink>
        <a:srgbClr val="D81E05"/>
      </a:hlink>
      <a:folHlink>
        <a:srgbClr val="00A3DD"/>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2960</TotalTime>
  <Words>2651</Words>
  <Application>Microsoft Office PowerPoint</Application>
  <PresentationFormat>Widescreen</PresentationFormat>
  <Paragraphs>284</Paragraphs>
  <Slides>24</Slides>
  <Notes>0</Notes>
  <HiddenSlides>3</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Aktiv Grotesk</vt:lpstr>
      <vt:lpstr>Amasis MT Pro Black</vt:lpstr>
      <vt:lpstr>Arial</vt:lpstr>
      <vt:lpstr>Arial Black</vt:lpstr>
      <vt:lpstr>Arial Narrow</vt:lpstr>
      <vt:lpstr>Calibri</vt:lpstr>
      <vt:lpstr>Calibri Light</vt:lpstr>
      <vt:lpstr>Droid Sans</vt:lpstr>
      <vt:lpstr>Lucida Grande</vt:lpstr>
      <vt:lpstr>Mabry Pro</vt:lpstr>
      <vt:lpstr>Office Theme</vt:lpstr>
      <vt:lpstr>Cover - National</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Digital for Business  (Up to 3 days consultancy)</vt:lpstr>
      <vt:lpstr>Grow Digital Voucher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dc:title>
  <dc:creator>Aoife Kenny</dc:creator>
  <cp:lastModifiedBy>Tracey Tallon</cp:lastModifiedBy>
  <cp:revision>56</cp:revision>
  <dcterms:created xsi:type="dcterms:W3CDTF">2022-12-02T15:32:21Z</dcterms:created>
  <dcterms:modified xsi:type="dcterms:W3CDTF">2025-03-10T11:18:13Z</dcterms:modified>
</cp:coreProperties>
</file>