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1" r:id="rId2"/>
  </p:sldMasterIdLst>
  <p:notesMasterIdLst>
    <p:notesMasterId r:id="rId11"/>
  </p:notesMasterIdLst>
  <p:sldIdLst>
    <p:sldId id="268" r:id="rId3"/>
    <p:sldId id="296" r:id="rId4"/>
    <p:sldId id="297" r:id="rId5"/>
    <p:sldId id="298" r:id="rId6"/>
    <p:sldId id="12104" r:id="rId7"/>
    <p:sldId id="2147479602" r:id="rId8"/>
    <p:sldId id="304" r:id="rId9"/>
    <p:sldId id="29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7DF9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589" autoAdjust="0"/>
  </p:normalViewPr>
  <p:slideViewPr>
    <p:cSldViewPr snapToGrid="0">
      <p:cViewPr varScale="1">
        <p:scale>
          <a:sx n="120" d="100"/>
          <a:sy n="120" d="100"/>
        </p:scale>
        <p:origin x="64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51B8C-37C8-48B2-86D8-95951A892840}" type="datetimeFigureOut">
              <a:rPr lang="en-IE" smtClean="0"/>
              <a:t>05/03/2025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B4C9C-C9A3-47D0-B490-BEBED9C416F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81664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Good morning everyone, and thank you for being here today. My name is Laura Molloy, and I’m excited to introduce you to </a:t>
            </a:r>
            <a:r>
              <a:rPr lang="en-US" i="1" dirty="0" err="1"/>
              <a:t>FactoryXChange</a:t>
            </a:r>
            <a:r>
              <a:rPr lang="en-US" i="1" dirty="0"/>
              <a:t> – a platform designed to help businesses like yours access digital services, funding, and support."</a:t>
            </a:r>
            <a:endParaRPr lang="en-US" dirty="0"/>
          </a:p>
          <a:p>
            <a:r>
              <a:rPr lang="en-US" i="1" dirty="0"/>
              <a:t>"At </a:t>
            </a:r>
            <a:r>
              <a:rPr lang="en-US" i="1" dirty="0" err="1"/>
              <a:t>FactoryXChange</a:t>
            </a:r>
            <a:r>
              <a:rPr lang="en-US" i="1" dirty="0"/>
              <a:t>, we’re not just about technology. We’re about helping businesses </a:t>
            </a:r>
            <a:r>
              <a:rPr lang="en-US" b="1" i="1" dirty="0"/>
              <a:t>use technology in practical, effective ways</a:t>
            </a:r>
            <a:r>
              <a:rPr lang="en-US" i="1" dirty="0"/>
              <a:t> that create real-world impact. Whether it’s securing funding for innovation, upskilling employees, or testing new technologies, our goal is to make digital transformation </a:t>
            </a:r>
            <a:r>
              <a:rPr lang="en-US" b="1" i="1" dirty="0"/>
              <a:t>accessible and actionable</a:t>
            </a:r>
            <a:r>
              <a:rPr lang="en-US" i="1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B4C9C-C9A3-47D0-B490-BEBED9C416F8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66860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One thing that sets us apart is that we are not just tech advocates – we are </a:t>
            </a:r>
            <a:r>
              <a:rPr lang="en-US" b="1" i="1" dirty="0"/>
              <a:t>tech translators</a:t>
            </a:r>
            <a:r>
              <a:rPr lang="en-US" i="1" dirty="0"/>
              <a:t>. We take complex digital solutions and make them </a:t>
            </a:r>
            <a:r>
              <a:rPr lang="en-US" b="1" i="1" dirty="0"/>
              <a:t>easy to understand, implement, and benefit from</a:t>
            </a:r>
            <a:r>
              <a:rPr lang="en-US" i="1" dirty="0"/>
              <a:t>."</a:t>
            </a:r>
            <a:endParaRPr lang="en-US" dirty="0"/>
          </a:p>
          <a:p>
            <a:r>
              <a:rPr lang="en-US" i="1" dirty="0"/>
              <a:t>"We work across Ireland to connect businesses with the </a:t>
            </a:r>
            <a:r>
              <a:rPr lang="en-US" b="1" i="1" dirty="0"/>
              <a:t>right technology, the right partners, and the right funding opportunities</a:t>
            </a:r>
            <a:r>
              <a:rPr lang="en-US" i="1" dirty="0"/>
              <a:t> to drive growth and innovation."</a:t>
            </a:r>
            <a:endParaRPr lang="en-US" dirty="0"/>
          </a:p>
          <a:p>
            <a:r>
              <a:rPr lang="en-US" i="1" dirty="0"/>
              <a:t>"And most importantly, we don’t just talk about digital transformation – we make sure it </a:t>
            </a:r>
            <a:r>
              <a:rPr lang="en-US" b="1" i="1" dirty="0"/>
              <a:t>works for you</a:t>
            </a:r>
            <a:r>
              <a:rPr lang="en-US" i="1" dirty="0"/>
              <a:t>, in a way that’s practical, relevant, and impactful for your business.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B4C9C-C9A3-47D0-B490-BEBED9C416F8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0774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So, how exactly can </a:t>
            </a:r>
            <a:r>
              <a:rPr lang="en-US" i="1" dirty="0" err="1"/>
              <a:t>FactoryXChange</a:t>
            </a:r>
            <a:r>
              <a:rPr lang="en-US" i="1" dirty="0"/>
              <a:t> help? Our services are designed around the needs of businesses like yours, and we focus on five key areas:"</a:t>
            </a:r>
            <a:endParaRPr lang="en-US" dirty="0"/>
          </a:p>
          <a:p>
            <a:pPr>
              <a:buFont typeface="+mj-lt"/>
              <a:buAutoNum type="arabicPeriod"/>
            </a:pPr>
            <a:r>
              <a:rPr lang="en-US" b="1" dirty="0"/>
              <a:t>Data &amp; AI Value Chain</a:t>
            </a:r>
            <a:r>
              <a:rPr lang="en-US" dirty="0"/>
              <a:t> – </a:t>
            </a:r>
            <a:r>
              <a:rPr lang="en-US" i="1" dirty="0"/>
              <a:t>We help businesses make smarter decisions by using data and AI tools effectively.</a:t>
            </a:r>
            <a:endParaRPr lang="en-US" dirty="0"/>
          </a:p>
          <a:p>
            <a:pPr>
              <a:buFont typeface="+mj-lt"/>
              <a:buAutoNum type="arabicPeriod"/>
            </a:pPr>
            <a:r>
              <a:rPr lang="en-US" b="1" dirty="0"/>
              <a:t>Support to Find Investment</a:t>
            </a:r>
            <a:r>
              <a:rPr lang="en-US" dirty="0"/>
              <a:t> – </a:t>
            </a:r>
            <a:r>
              <a:rPr lang="en-US" i="1" dirty="0"/>
              <a:t>We connect you with funding sources to help you adopt new technologies with confidence.</a:t>
            </a:r>
            <a:endParaRPr lang="en-US" dirty="0"/>
          </a:p>
          <a:p>
            <a:pPr>
              <a:buFont typeface="+mj-lt"/>
              <a:buAutoNum type="arabicPeriod"/>
            </a:pPr>
            <a:r>
              <a:rPr lang="en-US" b="1" dirty="0"/>
              <a:t>Innovative Ecosystems &amp; Networking</a:t>
            </a:r>
            <a:r>
              <a:rPr lang="en-US" dirty="0"/>
              <a:t> – </a:t>
            </a:r>
            <a:r>
              <a:rPr lang="en-US" i="1" dirty="0"/>
              <a:t>We facilitate collaborations, bringing together businesses, service providers, and experts to help you grow.</a:t>
            </a:r>
            <a:endParaRPr lang="en-US" dirty="0"/>
          </a:p>
          <a:p>
            <a:pPr>
              <a:buFont typeface="+mj-lt"/>
              <a:buAutoNum type="arabicPeriod"/>
            </a:pPr>
            <a:r>
              <a:rPr lang="en-US" b="1" dirty="0"/>
              <a:t>Skills &amp; Training</a:t>
            </a:r>
            <a:r>
              <a:rPr lang="en-US" dirty="0"/>
              <a:t> – </a:t>
            </a:r>
            <a:r>
              <a:rPr lang="en-US" i="1" dirty="0"/>
              <a:t>We offer upskilling opportunities so your workforce can keep up with the latest advancements in digital technology.</a:t>
            </a:r>
            <a:endParaRPr lang="en-US" dirty="0"/>
          </a:p>
          <a:p>
            <a:pPr>
              <a:buFont typeface="+mj-lt"/>
              <a:buAutoNum type="arabicPeriod"/>
            </a:pPr>
            <a:r>
              <a:rPr lang="en-US" b="1" dirty="0"/>
              <a:t>Test Before You Invest</a:t>
            </a:r>
            <a:r>
              <a:rPr lang="en-US" dirty="0"/>
              <a:t> – </a:t>
            </a:r>
            <a:r>
              <a:rPr lang="en-US" i="1" dirty="0"/>
              <a:t>We provide a safe environment to trial new innovations before making a financial commitment, reducing risks for your business.</a:t>
            </a:r>
            <a:endParaRPr lang="en-US" dirty="0"/>
          </a:p>
          <a:p>
            <a:r>
              <a:rPr lang="en-US" i="1" dirty="0"/>
              <a:t>"Each of these services is designed to support you at different stages of your digital journey, whether you’re just getting started or looking to scale your innovations.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B4C9C-C9A3-47D0-B490-BEBED9C416F8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89511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To give you a real-world example of how </a:t>
            </a:r>
            <a:r>
              <a:rPr lang="en-US" i="1" dirty="0" err="1"/>
              <a:t>FactoryXChange</a:t>
            </a:r>
            <a:r>
              <a:rPr lang="en-US" i="1" dirty="0"/>
              <a:t> is making an impact, let’s look at a case study from </a:t>
            </a:r>
            <a:r>
              <a:rPr lang="en-US" b="1" i="1" dirty="0" err="1"/>
              <a:t>Prodieco</a:t>
            </a:r>
            <a:r>
              <a:rPr lang="en-US" i="1" dirty="0"/>
              <a:t>, a company </a:t>
            </a:r>
            <a:r>
              <a:rPr lang="en-US" i="1" dirty="0" err="1"/>
              <a:t>specialising</a:t>
            </a:r>
            <a:r>
              <a:rPr lang="en-US" i="1" dirty="0"/>
              <a:t> in CNC programming and maintenance."</a:t>
            </a:r>
            <a:endParaRPr lang="en-US" dirty="0"/>
          </a:p>
          <a:p>
            <a:r>
              <a:rPr lang="en-US" b="1" dirty="0"/>
              <a:t>The Challenge:</a:t>
            </a:r>
            <a:br>
              <a:rPr lang="en-US" dirty="0"/>
            </a:br>
            <a:r>
              <a:rPr lang="en-US" i="1" dirty="0"/>
              <a:t>"</a:t>
            </a:r>
            <a:r>
              <a:rPr lang="en-US" i="1" dirty="0" err="1"/>
              <a:t>Prodieco’s</a:t>
            </a:r>
            <a:r>
              <a:rPr lang="en-US" i="1" dirty="0"/>
              <a:t> maintenance engineers faced a major challenge: they needed quick access to information from CNC machine manuals, but these manuals were extensive and hard to search through efficiently. As a result, technicians were spending </a:t>
            </a:r>
            <a:r>
              <a:rPr lang="en-US" b="1" i="1" dirty="0"/>
              <a:t>up to 45% of their time</a:t>
            </a:r>
            <a:r>
              <a:rPr lang="en-US" i="1" dirty="0"/>
              <a:t> just retrieving information instead of focusing on productive tasks."</a:t>
            </a:r>
            <a:endParaRPr lang="en-US" dirty="0"/>
          </a:p>
          <a:p>
            <a:r>
              <a:rPr lang="en-US" b="1" dirty="0"/>
              <a:t>The Solution:</a:t>
            </a:r>
            <a:br>
              <a:rPr lang="en-US" dirty="0"/>
            </a:br>
            <a:r>
              <a:rPr lang="en-US" i="1" dirty="0"/>
              <a:t>"</a:t>
            </a:r>
            <a:r>
              <a:rPr lang="en-US" i="1" dirty="0" err="1"/>
              <a:t>FactoryXChange</a:t>
            </a:r>
            <a:r>
              <a:rPr lang="en-US" i="1" dirty="0"/>
              <a:t> stepped in and developed an </a:t>
            </a:r>
            <a:r>
              <a:rPr lang="en-US" b="1" i="1" dirty="0"/>
              <a:t>AI-powered knowledge retrieval system</a:t>
            </a:r>
            <a:r>
              <a:rPr lang="en-US" i="1" dirty="0"/>
              <a:t> using a technique called </a:t>
            </a:r>
            <a:r>
              <a:rPr lang="en-US" b="1" i="1" dirty="0"/>
              <a:t>Retrieval-Augmented Generation (RAG)</a:t>
            </a:r>
            <a:r>
              <a:rPr lang="en-US" i="1" dirty="0"/>
              <a:t>. This system:"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Indexed over 20 CNC machine manuals to allow instant, context-based searches.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Used AI to provide </a:t>
            </a:r>
            <a:r>
              <a:rPr lang="en-US" b="1" i="1" dirty="0"/>
              <a:t>quick, relevant answers</a:t>
            </a:r>
            <a:r>
              <a:rPr lang="en-US" i="1" dirty="0"/>
              <a:t> instead of forcing technicians to dig through pages of text.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Offered an interactive, query-based solution that eliminated manual searching altogether.</a:t>
            </a:r>
            <a:endParaRPr lang="en-US" dirty="0"/>
          </a:p>
          <a:p>
            <a:r>
              <a:rPr lang="en-US" b="1" dirty="0"/>
              <a:t>The Outcome:</a:t>
            </a:r>
            <a:br>
              <a:rPr lang="en-US" dirty="0"/>
            </a:br>
            <a:r>
              <a:rPr lang="en-US" i="1" dirty="0"/>
              <a:t>"This solution led to massive efficiency gains – cutting information retrieval time down from </a:t>
            </a:r>
            <a:r>
              <a:rPr lang="en-US" b="1" i="1" dirty="0"/>
              <a:t>20-30 minutes to just a few minutes</a:t>
            </a:r>
            <a:r>
              <a:rPr lang="en-US" i="1" dirty="0"/>
              <a:t>. That’s a </a:t>
            </a:r>
            <a:r>
              <a:rPr lang="en-US" b="1" i="1" dirty="0"/>
              <a:t>tenfold improvement</a:t>
            </a:r>
            <a:r>
              <a:rPr lang="en-US" i="1" dirty="0"/>
              <a:t> in productivity."</a:t>
            </a:r>
            <a:endParaRPr lang="en-US" dirty="0"/>
          </a:p>
          <a:p>
            <a:r>
              <a:rPr lang="en-US" i="1" dirty="0"/>
              <a:t>"More than just saving time, it improved </a:t>
            </a:r>
            <a:r>
              <a:rPr lang="en-US" b="1" i="1" dirty="0"/>
              <a:t>decision-making and troubleshooting</a:t>
            </a:r>
            <a:r>
              <a:rPr lang="en-US" i="1" dirty="0"/>
              <a:t>, giving maintenance engineers the </a:t>
            </a:r>
            <a:r>
              <a:rPr lang="en-US" b="1" i="1" dirty="0"/>
              <a:t>right answers, at the right time, with minimal effort</a:t>
            </a:r>
            <a:r>
              <a:rPr lang="en-US" i="1" dirty="0"/>
              <a:t>."</a:t>
            </a:r>
            <a:endParaRPr lang="en-US" dirty="0"/>
          </a:p>
          <a:p>
            <a:r>
              <a:rPr lang="en-US" i="1" dirty="0"/>
              <a:t>"And this is just the beginning. Future enhancements will integrate </a:t>
            </a:r>
            <a:r>
              <a:rPr lang="en-US" b="1" i="1" dirty="0"/>
              <a:t>user profiles and multimodal query support</a:t>
            </a:r>
            <a:r>
              <a:rPr lang="en-US" i="1" dirty="0"/>
              <a:t> to make the tool even more powerful."</a:t>
            </a:r>
            <a:endParaRPr lang="en-US" dirty="0"/>
          </a:p>
          <a:p>
            <a:r>
              <a:rPr lang="en-US" i="1" dirty="0"/>
              <a:t>"This is exactly the kind of impact </a:t>
            </a:r>
            <a:r>
              <a:rPr lang="en-US" i="1" dirty="0" err="1"/>
              <a:t>FactoryXChange</a:t>
            </a:r>
            <a:r>
              <a:rPr lang="en-US" i="1" dirty="0"/>
              <a:t> aims for – providing </a:t>
            </a:r>
            <a:r>
              <a:rPr lang="en-US" b="1" i="1" dirty="0"/>
              <a:t>real, measurable improvements</a:t>
            </a:r>
            <a:r>
              <a:rPr lang="en-US" i="1" dirty="0"/>
              <a:t> that help businesses work smarter, faster, and more efficiently."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B4C9C-C9A3-47D0-B490-BEBED9C416F8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27807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We know that digital transformation can feel overwhelming, especially for SMEs. That’s why our approach is built around:"</a:t>
            </a:r>
            <a:br>
              <a:rPr lang="en-US" dirty="0"/>
            </a:br>
            <a:r>
              <a:rPr lang="en-US" dirty="0"/>
              <a:t>✅ </a:t>
            </a:r>
            <a:r>
              <a:rPr lang="en-US" b="1" dirty="0"/>
              <a:t>Discounted services</a:t>
            </a:r>
            <a:r>
              <a:rPr lang="en-US" dirty="0"/>
              <a:t> – </a:t>
            </a:r>
            <a:r>
              <a:rPr lang="en-US" i="1" dirty="0"/>
              <a:t>So you can access support when it matters most.</a:t>
            </a:r>
            <a:br>
              <a:rPr lang="en-US" dirty="0"/>
            </a:br>
            <a:r>
              <a:rPr lang="en-US" dirty="0"/>
              <a:t>✅ </a:t>
            </a:r>
            <a:r>
              <a:rPr lang="en-US" b="1" dirty="0"/>
              <a:t>Tailor-made solutions</a:t>
            </a:r>
            <a:r>
              <a:rPr lang="en-US" dirty="0"/>
              <a:t> – </a:t>
            </a:r>
            <a:r>
              <a:rPr lang="en-US" i="1" dirty="0" err="1"/>
              <a:t>Customised</a:t>
            </a:r>
            <a:r>
              <a:rPr lang="en-US" i="1" dirty="0"/>
              <a:t> to your business’s specific needs, whether it’s guidance, prototyping, or skills development.</a:t>
            </a:r>
            <a:br>
              <a:rPr lang="en-US" dirty="0"/>
            </a:br>
            <a:r>
              <a:rPr lang="en-US" dirty="0"/>
              <a:t>✅ </a:t>
            </a:r>
            <a:r>
              <a:rPr lang="en-US" b="1" dirty="0"/>
              <a:t>Timely, on-demand support</a:t>
            </a:r>
            <a:r>
              <a:rPr lang="en-US" dirty="0"/>
              <a:t> – </a:t>
            </a:r>
            <a:r>
              <a:rPr lang="en-US" i="1" dirty="0"/>
              <a:t>Quality-assured services that </a:t>
            </a:r>
            <a:r>
              <a:rPr lang="en-US" i="1" dirty="0" err="1"/>
              <a:t>minimise</a:t>
            </a:r>
            <a:r>
              <a:rPr lang="en-US" i="1" dirty="0"/>
              <a:t> risk and </a:t>
            </a:r>
            <a:r>
              <a:rPr lang="en-US" i="1" dirty="0" err="1"/>
              <a:t>maximise</a:t>
            </a:r>
            <a:r>
              <a:rPr lang="en-US" i="1" dirty="0"/>
              <a:t> impact.</a:t>
            </a:r>
            <a:endParaRPr lang="en-US" dirty="0"/>
          </a:p>
          <a:p>
            <a:r>
              <a:rPr lang="en-US" i="1" dirty="0"/>
              <a:t>"Our mission is simple: to </a:t>
            </a:r>
            <a:r>
              <a:rPr lang="en-US" b="1" i="1" dirty="0"/>
              <a:t>make digital transformation accessible, effective, and results-driven</a:t>
            </a:r>
            <a:r>
              <a:rPr lang="en-US" i="1" dirty="0"/>
              <a:t>. And we’re here to support you every step of the way."</a:t>
            </a:r>
            <a:endParaRPr lang="en-US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>
              <a:latin typeface="Manrope ExtraBold" pitchFamily="2" charset="0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2E553-17AB-2B49-BB2D-68D766DB7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543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E136D-E4BC-44CC-E4C1-E5499A1DB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1FA1AE-378F-1997-CBA6-118457BDE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D1EA87-3E64-6EA6-B809-0E53F1AE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How Easy It Is to Book a Service – Speaker’s Script</a:t>
            </a:r>
          </a:p>
          <a:p>
            <a:r>
              <a:rPr lang="en-US" b="1" dirty="0"/>
              <a:t>Slide: Booking a Service on </a:t>
            </a:r>
            <a:r>
              <a:rPr lang="en-US" b="1" dirty="0" err="1"/>
              <a:t>FactoryXChange.ie</a:t>
            </a:r>
            <a:endParaRPr lang="en-US" dirty="0"/>
          </a:p>
          <a:p>
            <a:r>
              <a:rPr lang="en-US" i="1" dirty="0"/>
              <a:t>"One of the most common challenges businesses face is knowing </a:t>
            </a:r>
            <a:r>
              <a:rPr lang="en-US" b="1" i="1" dirty="0"/>
              <a:t>where to start</a:t>
            </a:r>
            <a:r>
              <a:rPr lang="en-US" i="1" dirty="0"/>
              <a:t> with digital transformation. It can be overwhelming to navigate funding options, technology choices, and training opportunities."</a:t>
            </a:r>
            <a:endParaRPr lang="en-US" dirty="0"/>
          </a:p>
          <a:p>
            <a:r>
              <a:rPr lang="en-US" i="1" dirty="0"/>
              <a:t>"That’s exactly why we built </a:t>
            </a:r>
            <a:r>
              <a:rPr lang="en-US" i="1" dirty="0" err="1"/>
              <a:t>FactoryXChange</a:t>
            </a:r>
            <a:r>
              <a:rPr lang="en-US" i="1" dirty="0"/>
              <a:t>—to serve as a </a:t>
            </a:r>
            <a:r>
              <a:rPr lang="en-US" b="1" i="1" dirty="0"/>
              <a:t>one-stop-shop for digital transformation</a:t>
            </a:r>
            <a:r>
              <a:rPr lang="en-US" i="1" dirty="0"/>
              <a:t>. Whether you’re an SME looking to streamline operations or a Public Sector </a:t>
            </a:r>
            <a:r>
              <a:rPr lang="en-US" i="1" dirty="0" err="1"/>
              <a:t>Organisation</a:t>
            </a:r>
            <a:r>
              <a:rPr lang="en-US" i="1" dirty="0"/>
              <a:t> exploring AI and automation, our platform connects you to the </a:t>
            </a:r>
            <a:r>
              <a:rPr lang="en-US" b="1" i="1" dirty="0"/>
              <a:t>right expertise, training, and digital tools—all in one place</a:t>
            </a:r>
            <a:r>
              <a:rPr lang="en-US" i="1" dirty="0"/>
              <a:t>."</a:t>
            </a:r>
            <a:endParaRPr lang="en-US" dirty="0"/>
          </a:p>
          <a:p>
            <a:r>
              <a:rPr lang="en-US" b="1" dirty="0"/>
              <a:t>Step 1: Explore Our Services</a:t>
            </a:r>
          </a:p>
          <a:p>
            <a:r>
              <a:rPr lang="en-US" i="1" dirty="0"/>
              <a:t>"The first step is simple—just visit </a:t>
            </a:r>
            <a:r>
              <a:rPr lang="en-US" i="1" dirty="0" err="1"/>
              <a:t>FactoryXChange.ie</a:t>
            </a:r>
            <a:r>
              <a:rPr lang="en-US" i="1" dirty="0"/>
              <a:t>. Our online hub is designed to be </a:t>
            </a:r>
            <a:r>
              <a:rPr lang="en-US" b="1" i="1" dirty="0"/>
              <a:t>clear, accessible, and easy to navigate</a:t>
            </a:r>
            <a:r>
              <a:rPr lang="en-US" i="1" dirty="0"/>
              <a:t>, so you can quickly find the services that match your needs."</a:t>
            </a:r>
            <a:endParaRPr lang="en-US" dirty="0"/>
          </a:p>
          <a:p>
            <a:r>
              <a:rPr lang="en-US" i="1" dirty="0"/>
              <a:t>"From skills training and AI-powered solutions to risk-free technology trials, we offer tailored options to </a:t>
            </a:r>
            <a:r>
              <a:rPr lang="en-US" b="1" i="1" dirty="0"/>
              <a:t>help you adopt digital tools with confidence</a:t>
            </a:r>
            <a:r>
              <a:rPr lang="en-US" i="1" dirty="0"/>
              <a:t>."</a:t>
            </a:r>
            <a:endParaRPr lang="en-US" dirty="0"/>
          </a:p>
          <a:p>
            <a:r>
              <a:rPr lang="en-US" b="1" dirty="0"/>
              <a:t>Step 2: Connect with a Digital Strategist</a:t>
            </a:r>
          </a:p>
          <a:p>
            <a:r>
              <a:rPr lang="en-US" i="1" dirty="0"/>
              <a:t>"Next, if you’re unsure where to start, you can </a:t>
            </a:r>
            <a:r>
              <a:rPr lang="en-US" b="1" i="1" dirty="0"/>
              <a:t>speak directly with one of our Digital Strategists</a:t>
            </a:r>
            <a:r>
              <a:rPr lang="en-US" i="1" dirty="0"/>
              <a:t>. These experts will take the time to understand your challenges and </a:t>
            </a:r>
            <a:r>
              <a:rPr lang="en-US" b="1" i="1" dirty="0"/>
              <a:t>match you with the best solutions</a:t>
            </a:r>
            <a:r>
              <a:rPr lang="en-US" i="1" dirty="0"/>
              <a:t>—whether that’s funding support, training, or technology trials."</a:t>
            </a:r>
            <a:endParaRPr lang="en-US" dirty="0"/>
          </a:p>
          <a:p>
            <a:r>
              <a:rPr lang="en-US" i="1" dirty="0"/>
              <a:t>"We know that every business is unique, so this </a:t>
            </a:r>
            <a:r>
              <a:rPr lang="en-US" i="1" dirty="0" err="1"/>
              <a:t>personalised</a:t>
            </a:r>
            <a:r>
              <a:rPr lang="en-US" i="1" dirty="0"/>
              <a:t> approach ensures that you’re not just adopting technology for the sake of it—you’re investing in the right tools to drive </a:t>
            </a:r>
            <a:r>
              <a:rPr lang="en-US" b="1" i="1" dirty="0"/>
              <a:t>real business impact</a:t>
            </a:r>
            <a:r>
              <a:rPr lang="en-US" i="1" dirty="0"/>
              <a:t>."</a:t>
            </a:r>
            <a:endParaRPr lang="en-US" dirty="0"/>
          </a:p>
          <a:p>
            <a:r>
              <a:rPr lang="en-US" b="1" dirty="0"/>
              <a:t>Step 3: Test Before You Invest</a:t>
            </a:r>
          </a:p>
          <a:p>
            <a:r>
              <a:rPr lang="en-US" i="1" dirty="0"/>
              <a:t>"One of the biggest concerns for businesses is risk. You might be wondering—</a:t>
            </a:r>
            <a:r>
              <a:rPr lang="en-US" b="1" i="1" dirty="0"/>
              <a:t>what if the technology isn’t the right fit?</a:t>
            </a:r>
            <a:r>
              <a:rPr lang="en-US" i="1" dirty="0"/>
              <a:t> That’s why </a:t>
            </a:r>
            <a:r>
              <a:rPr lang="en-US" i="1" dirty="0" err="1"/>
              <a:t>FactoryXChange</a:t>
            </a:r>
            <a:r>
              <a:rPr lang="en-US" i="1" dirty="0"/>
              <a:t> offers a </a:t>
            </a:r>
            <a:r>
              <a:rPr lang="en-US" b="1" i="1" dirty="0"/>
              <a:t>Test Before Invest</a:t>
            </a:r>
            <a:r>
              <a:rPr lang="en-US" i="1" dirty="0"/>
              <a:t> model. This means you can </a:t>
            </a:r>
            <a:r>
              <a:rPr lang="en-US" b="1" i="1" dirty="0"/>
              <a:t>trial digital solutions risk-free</a:t>
            </a:r>
            <a:r>
              <a:rPr lang="en-US" i="1" dirty="0"/>
              <a:t> before making a long-term commitment."</a:t>
            </a:r>
            <a:endParaRPr lang="en-US" dirty="0"/>
          </a:p>
          <a:p>
            <a:r>
              <a:rPr lang="en-US" i="1" dirty="0"/>
              <a:t>"Whether you’re looking at AI-driven automation, data analytics tools, or robotics, our platform allows you to </a:t>
            </a:r>
            <a:r>
              <a:rPr lang="en-US" b="1" i="1" dirty="0"/>
              <a:t>experiment, learn, and make informed decisions</a:t>
            </a:r>
            <a:r>
              <a:rPr lang="en-US" i="1" dirty="0"/>
              <a:t>—without unnecessary financial risk."</a:t>
            </a:r>
            <a:endParaRPr lang="en-US" dirty="0"/>
          </a:p>
          <a:p>
            <a:r>
              <a:rPr lang="en-US" b="1" dirty="0"/>
              <a:t>Step 4: Transform with Confidence</a:t>
            </a:r>
          </a:p>
          <a:p>
            <a:r>
              <a:rPr lang="en-US" i="1" dirty="0"/>
              <a:t>"Once you’ve selected the right solutions, you’ll have continued support from our team to help you </a:t>
            </a:r>
            <a:r>
              <a:rPr lang="en-US" b="1" i="1" dirty="0"/>
              <a:t>implement and </a:t>
            </a:r>
            <a:r>
              <a:rPr lang="en-US" b="1" i="1" dirty="0" err="1"/>
              <a:t>optimise</a:t>
            </a:r>
            <a:r>
              <a:rPr lang="en-US" i="1" dirty="0"/>
              <a:t> your digital strategy."</a:t>
            </a:r>
            <a:endParaRPr lang="en-US" dirty="0"/>
          </a:p>
          <a:p>
            <a:r>
              <a:rPr lang="en-US" i="1" dirty="0"/>
              <a:t>"We don’t just connect you with technology—we help you </a:t>
            </a:r>
            <a:r>
              <a:rPr lang="en-US" b="1" i="1" dirty="0"/>
              <a:t>use it effectively</a:t>
            </a:r>
            <a:r>
              <a:rPr lang="en-US" i="1" dirty="0"/>
              <a:t> to create lasting business growth."</a:t>
            </a:r>
            <a:endParaRPr lang="en-US" dirty="0"/>
          </a:p>
          <a:p>
            <a:r>
              <a:rPr lang="en-US" i="1" dirty="0"/>
              <a:t>"And as your digital journey progresses, you’ll also have access to a growing network of businesses and experts who are navigating similar transformations, so you can </a:t>
            </a:r>
            <a:r>
              <a:rPr lang="en-US" b="1" i="1" dirty="0"/>
              <a:t>share insights, success stories, and lessons learned</a:t>
            </a:r>
            <a:r>
              <a:rPr lang="en-US" i="1" dirty="0"/>
              <a:t>."</a:t>
            </a:r>
            <a:endParaRPr lang="en-US" dirty="0"/>
          </a:p>
          <a:p>
            <a:r>
              <a:rPr lang="en-US" b="1" dirty="0"/>
              <a:t>Final Call to Action</a:t>
            </a:r>
          </a:p>
          <a:p>
            <a:r>
              <a:rPr lang="en-US" i="1" dirty="0"/>
              <a:t>"Since launching, a </a:t>
            </a:r>
            <a:r>
              <a:rPr lang="en-US" b="1" i="1" dirty="0"/>
              <a:t>significant number of businesses have already booked services</a:t>
            </a:r>
            <a:r>
              <a:rPr lang="en-US" i="1" dirty="0"/>
              <a:t> through </a:t>
            </a:r>
            <a:r>
              <a:rPr lang="en-US" i="1" dirty="0" err="1"/>
              <a:t>FactoryXChange.ie</a:t>
            </a:r>
            <a:r>
              <a:rPr lang="en-US" i="1" dirty="0"/>
              <a:t>—and many have gone on to see measurable improvements in efficiency, cost savings, and innovation."</a:t>
            </a:r>
            <a:endParaRPr lang="en-US" dirty="0"/>
          </a:p>
          <a:p>
            <a:r>
              <a:rPr lang="en-US" i="1" dirty="0"/>
              <a:t>"So, if you’re ready to explore what’s possible, I encourage you to visit </a:t>
            </a:r>
            <a:r>
              <a:rPr lang="en-US" b="1" i="1" dirty="0" err="1"/>
              <a:t>FactoryXChange.ie</a:t>
            </a:r>
            <a:r>
              <a:rPr lang="en-US" b="1" i="1" dirty="0"/>
              <a:t> today</a:t>
            </a:r>
            <a:r>
              <a:rPr lang="en-US" i="1" dirty="0"/>
              <a:t>. Take a look at the services available, book a consultation, or just reach out to start the conversation."</a:t>
            </a:r>
            <a:endParaRPr lang="en-US" dirty="0"/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4420E-59B1-78A2-59E4-74302283D9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2E553-17AB-2B49-BB2D-68D766DB7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235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B4C9C-C9A3-47D0-B490-BEBED9C416F8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54492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9CFDF8-B40F-D8E1-D65C-22EB56DBF0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139" y="2626434"/>
            <a:ext cx="5757861" cy="1605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4C0FDD-E696-F2A3-0FE8-83547743AB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138" y="4615436"/>
            <a:ext cx="3572381" cy="12049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endParaRPr lang="en-US" dirty="0"/>
          </a:p>
        </p:txBody>
      </p:sp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18C9C04-D57E-EDF9-7C40-85A57C8462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2921" y="250141"/>
            <a:ext cx="2482286" cy="1204944"/>
          </a:xfrm>
          <a:prstGeom prst="rect">
            <a:avLst/>
          </a:prstGeom>
        </p:spPr>
      </p:pic>
      <p:pic>
        <p:nvPicPr>
          <p:cNvPr id="4" name="Cover Page_Motion Tile">
            <a:hlinkClick r:id="" action="ppaction://media"/>
            <a:extLst>
              <a:ext uri="{FF2B5EF4-FFF2-40B4-BE49-F238E27FC236}">
                <a16:creationId xmlns:a16="http://schemas.microsoft.com/office/drawing/2014/main" id="{EC1F1FAA-CF5C-1FD2-9393-486CD81D484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-1"/>
            <a:ext cx="6096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845F98-88AD-4BCC-19FA-20B73B4F578D}"/>
              </a:ext>
            </a:extLst>
          </p:cNvPr>
          <p:cNvSpPr txBox="1"/>
          <p:nvPr userDrawn="1"/>
        </p:nvSpPr>
        <p:spPr>
          <a:xfrm>
            <a:off x="375972" y="5314423"/>
            <a:ext cx="1118092" cy="273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255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 SemiBold" pitchFamily="2" charset="0"/>
                <a:ea typeface="+mn-ea"/>
                <a:cs typeface="Arial" panose="020B0604020202020204" pitchFamily="34" charset="0"/>
              </a:rPr>
              <a:t>Funded by</a:t>
            </a:r>
          </a:p>
        </p:txBody>
      </p:sp>
    </p:spTree>
    <p:extLst>
      <p:ext uri="{BB962C8B-B14F-4D97-AF65-F5344CB8AC3E}">
        <p14:creationId xmlns:p14="http://schemas.microsoft.com/office/powerpoint/2010/main" val="165897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Y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844511-6F0F-2AD0-119D-8FDD7B89966B}"/>
              </a:ext>
            </a:extLst>
          </p:cNvPr>
          <p:cNvCxnSpPr>
            <a:cxnSpLocks/>
          </p:cNvCxnSpPr>
          <p:nvPr userDrawn="1"/>
        </p:nvCxnSpPr>
        <p:spPr>
          <a:xfrm>
            <a:off x="474048" y="6378620"/>
            <a:ext cx="11245936" cy="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334BAD2-0697-375F-EB09-28AC5E03D7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0291" y="1560922"/>
            <a:ext cx="6491419" cy="31510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86B5FC-3E13-A1B6-A12F-0FF2FF12C3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7" y="5632952"/>
            <a:ext cx="6424295" cy="626905"/>
          </a:xfrm>
          <a:prstGeom prst="rect">
            <a:avLst/>
          </a:prstGeom>
        </p:spPr>
      </p:pic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3CB3612-F23C-B8DB-F8AD-884B7CB0FB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778" y="5595471"/>
            <a:ext cx="3717207" cy="66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61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AE89EBA-1D08-4AA3-B3CA-0329DE0236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1949" y="106687"/>
            <a:ext cx="1683827" cy="81735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59EBFE-C446-D7AC-3085-06C39BAFBEE0}"/>
              </a:ext>
            </a:extLst>
          </p:cNvPr>
          <p:cNvCxnSpPr>
            <a:cxnSpLocks/>
          </p:cNvCxnSpPr>
          <p:nvPr userDrawn="1"/>
        </p:nvCxnSpPr>
        <p:spPr>
          <a:xfrm>
            <a:off x="474048" y="6378620"/>
            <a:ext cx="11245936" cy="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814B2556-05B8-7DFB-BB09-74BA94B79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667" y="4164416"/>
            <a:ext cx="8479700" cy="625475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4A68E32-5D89-316B-2CA6-D46E5B3FDC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668" y="4886328"/>
            <a:ext cx="2774617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D0A678B-4A3D-1EED-DB58-57EBC39754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667" y="2157573"/>
            <a:ext cx="10202333" cy="1851912"/>
          </a:xfrm>
        </p:spPr>
        <p:txBody>
          <a:bodyPr anchor="ctr" anchorCtr="0"/>
          <a:lstStyle>
            <a:lvl1pPr algn="l">
              <a:lnSpc>
                <a:spcPct val="85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edit title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F24D74-D08D-6A5B-32B1-66E4599C52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7" y="5632952"/>
            <a:ext cx="6424295" cy="626905"/>
          </a:xfrm>
          <a:prstGeom prst="rect">
            <a:avLst/>
          </a:prstGeom>
        </p:spPr>
      </p:pic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876D1AC-89F8-6A5A-6838-65A72ADD01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778" y="5595471"/>
            <a:ext cx="3717207" cy="66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67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Y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5667" y="2157573"/>
            <a:ext cx="10202333" cy="1851912"/>
          </a:xfrm>
        </p:spPr>
        <p:txBody>
          <a:bodyPr anchor="ctr" anchorCtr="0"/>
          <a:lstStyle>
            <a:lvl1pPr algn="l">
              <a:lnSpc>
                <a:spcPct val="85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edit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667" y="4164416"/>
            <a:ext cx="8479700" cy="625475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5668" y="4886328"/>
            <a:ext cx="2774617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844511-6F0F-2AD0-119D-8FDD7B89966B}"/>
              </a:ext>
            </a:extLst>
          </p:cNvPr>
          <p:cNvCxnSpPr>
            <a:cxnSpLocks/>
          </p:cNvCxnSpPr>
          <p:nvPr userDrawn="1"/>
        </p:nvCxnSpPr>
        <p:spPr>
          <a:xfrm>
            <a:off x="474048" y="6378620"/>
            <a:ext cx="11245936" cy="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334BAD2-0697-375F-EB09-28AC5E03D7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1949" y="106687"/>
            <a:ext cx="1683827" cy="8173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2B7C13-CA8F-07DE-885F-A36BF84E1C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7" y="5632952"/>
            <a:ext cx="6424295" cy="626905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DAFAC25-B63E-97E5-DBE7-6B84057F43A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778" y="5595471"/>
            <a:ext cx="3717207" cy="66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81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AE89EBA-1D08-4AA3-B3CA-0329DE0236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1949" y="106687"/>
            <a:ext cx="1683827" cy="81735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59EBFE-C446-D7AC-3085-06C39BAFBEE0}"/>
              </a:ext>
            </a:extLst>
          </p:cNvPr>
          <p:cNvCxnSpPr>
            <a:cxnSpLocks/>
          </p:cNvCxnSpPr>
          <p:nvPr userDrawn="1"/>
        </p:nvCxnSpPr>
        <p:spPr>
          <a:xfrm>
            <a:off x="474048" y="6378620"/>
            <a:ext cx="11245936" cy="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F4B2FCFF-4EC2-BAB2-BE97-42932DF30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667" y="4164416"/>
            <a:ext cx="8479700" cy="625475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79ECAC9-FA4F-A5AC-CE7B-DB43ABA6D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668" y="4886328"/>
            <a:ext cx="2774617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256B43E-632B-3D1E-0974-BAAAC8D4D0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667" y="2157573"/>
            <a:ext cx="10202333" cy="1851912"/>
          </a:xfrm>
        </p:spPr>
        <p:txBody>
          <a:bodyPr anchor="ctr" anchorCtr="0"/>
          <a:lstStyle>
            <a:lvl1pPr algn="l">
              <a:lnSpc>
                <a:spcPct val="85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edit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46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844511-6F0F-2AD0-119D-8FDD7B89966B}"/>
              </a:ext>
            </a:extLst>
          </p:cNvPr>
          <p:cNvCxnSpPr>
            <a:cxnSpLocks/>
          </p:cNvCxnSpPr>
          <p:nvPr userDrawn="1"/>
        </p:nvCxnSpPr>
        <p:spPr>
          <a:xfrm>
            <a:off x="474048" y="6378620"/>
            <a:ext cx="11245936" cy="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334BAD2-0697-375F-EB09-28AC5E03D7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1949" y="106687"/>
            <a:ext cx="1683827" cy="817357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EFE3D039-1B59-470F-7470-E3EFE750A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667" y="4164416"/>
            <a:ext cx="8479700" cy="625475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85E71610-5C51-EBFB-B187-04468762FB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668" y="4886328"/>
            <a:ext cx="2774617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39EE6B4-A806-C12C-4516-66A29A1B4D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667" y="2157573"/>
            <a:ext cx="10202333" cy="1851912"/>
          </a:xfrm>
        </p:spPr>
        <p:txBody>
          <a:bodyPr anchor="ctr" anchorCtr="0"/>
          <a:lstStyle>
            <a:lvl1pPr algn="l">
              <a:lnSpc>
                <a:spcPct val="85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edit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40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FactoryXChange 2023 |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4732376-9201-2844-93D3-F68D2C37F4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9F5E4DB1-F784-3546-A33C-66F268E905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5667" y="1660675"/>
            <a:ext cx="11267020" cy="4545392"/>
          </a:xfrm>
        </p:spPr>
        <p:txBody>
          <a:bodyPr/>
          <a:lstStyle>
            <a:lvl1pPr marL="296326" indent="-292093" algn="l">
              <a:lnSpc>
                <a:spcPct val="110000"/>
              </a:lnSpc>
              <a:tabLst/>
              <a:defRPr sz="4267">
                <a:solidFill>
                  <a:schemeClr val="tx1"/>
                </a:solidFill>
              </a:defRPr>
            </a:lvl1pPr>
            <a:lvl2pPr marL="594769" indent="-298443" algn="l">
              <a:lnSpc>
                <a:spcPct val="110000"/>
              </a:lnSpc>
              <a:tabLst/>
              <a:defRPr sz="3733">
                <a:solidFill>
                  <a:schemeClr val="tx1"/>
                </a:solidFill>
              </a:defRPr>
            </a:lvl2pPr>
            <a:lvl3pPr marL="831830" indent="-237061" algn="l">
              <a:lnSpc>
                <a:spcPct val="110000"/>
              </a:lnSpc>
              <a:tabLst/>
              <a:defRPr sz="3200">
                <a:solidFill>
                  <a:schemeClr val="tx1"/>
                </a:solidFill>
              </a:defRPr>
            </a:lvl3pPr>
            <a:lvl4pPr marL="1130272" indent="-260344" algn="l">
              <a:lnSpc>
                <a:spcPct val="110000"/>
              </a:lnSpc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</a:defRPr>
            </a:lvl4pPr>
            <a:lvl5pPr marL="1365217" indent="-260344" algn="l">
              <a:lnSpc>
                <a:spcPct val="110000"/>
              </a:lnSpc>
              <a:buFont typeface="Arial" panose="020B0604020202020204" pitchFamily="34" charset="0"/>
              <a:buChar char="•"/>
              <a:tabLst/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23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 High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FactoryXChange 2023 |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4732376-9201-2844-93D3-F68D2C37F4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A98A407-A159-014A-98B3-3A1546F66E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5667" y="1660675"/>
            <a:ext cx="11267020" cy="4545392"/>
          </a:xfrm>
        </p:spPr>
        <p:txBody>
          <a:bodyPr/>
          <a:lstStyle>
            <a:lvl1pPr marL="296326" indent="-292093" algn="l">
              <a:lnSpc>
                <a:spcPct val="110000"/>
              </a:lnSpc>
              <a:buClr>
                <a:schemeClr val="accent1"/>
              </a:buClr>
              <a:tabLst/>
              <a:defRPr sz="4267">
                <a:solidFill>
                  <a:schemeClr val="tx1"/>
                </a:solidFill>
              </a:defRPr>
            </a:lvl1pPr>
            <a:lvl2pPr marL="594769" indent="-298443" algn="l">
              <a:lnSpc>
                <a:spcPct val="110000"/>
              </a:lnSpc>
              <a:buClr>
                <a:schemeClr val="accent1"/>
              </a:buClr>
              <a:tabLst/>
              <a:defRPr sz="3733">
                <a:solidFill>
                  <a:schemeClr val="tx1"/>
                </a:solidFill>
              </a:defRPr>
            </a:lvl2pPr>
            <a:lvl3pPr marL="831830" indent="-237061" algn="l">
              <a:lnSpc>
                <a:spcPct val="110000"/>
              </a:lnSpc>
              <a:buClr>
                <a:schemeClr val="accent1"/>
              </a:buClr>
              <a:tabLst/>
              <a:defRPr sz="3200">
                <a:solidFill>
                  <a:schemeClr val="tx1"/>
                </a:solidFill>
              </a:defRPr>
            </a:lvl3pPr>
            <a:lvl4pPr marL="1130272" indent="-260344" algn="l">
              <a:lnSpc>
                <a:spcPct val="11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</a:defRPr>
            </a:lvl4pPr>
            <a:lvl5pPr marL="1365217" indent="-260344" algn="l">
              <a:lnSpc>
                <a:spcPct val="11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BBDFE5D-0866-811D-46C4-8324DAC6B0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1949" y="106687"/>
            <a:ext cx="1683827" cy="81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12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FactoryXChange 2023 |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4732376-9201-2844-93D3-F68D2C37F4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B5336C4-5465-474D-A25C-D6A1CDF32C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4048" y="1792123"/>
            <a:ext cx="5141469" cy="4259789"/>
          </a:xfrm>
        </p:spPr>
        <p:txBody>
          <a:bodyPr/>
          <a:lstStyle>
            <a:lvl1pPr marL="239178" indent="-234945" algn="l">
              <a:buClr>
                <a:schemeClr val="accent1"/>
              </a:buClr>
              <a:tabLst/>
              <a:defRPr sz="3200">
                <a:solidFill>
                  <a:schemeClr val="tx1"/>
                </a:solidFill>
              </a:defRPr>
            </a:lvl1pPr>
            <a:lvl2pPr marL="476239" indent="-237061" algn="l">
              <a:buClr>
                <a:schemeClr val="accent1"/>
              </a:buClr>
              <a:tabLst/>
              <a:defRPr sz="2667">
                <a:solidFill>
                  <a:schemeClr val="tx1"/>
                </a:solidFill>
              </a:defRPr>
            </a:lvl2pPr>
            <a:lvl3pPr marL="713300" indent="-237061" algn="l">
              <a:buClr>
                <a:schemeClr val="accent1"/>
              </a:buClr>
              <a:tabLst/>
              <a:defRPr sz="2667">
                <a:solidFill>
                  <a:schemeClr val="tx1"/>
                </a:solidFill>
              </a:defRPr>
            </a:lvl3pPr>
            <a:lvl4pPr marL="950360" indent="-237061" algn="l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</a:defRPr>
            </a:lvl4pPr>
            <a:lvl5pPr marL="1130272" indent="-205312" algn="l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AE0D1F-F398-E04B-9D69-1CCE3E560D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6486" y="1792123"/>
            <a:ext cx="5141469" cy="4259789"/>
          </a:xfrm>
        </p:spPr>
        <p:txBody>
          <a:bodyPr/>
          <a:lstStyle>
            <a:lvl1pPr marL="239178" indent="-234945" algn="l">
              <a:buClr>
                <a:schemeClr val="accent1"/>
              </a:buClr>
              <a:tabLst/>
              <a:defRPr sz="3200">
                <a:solidFill>
                  <a:schemeClr val="tx1"/>
                </a:solidFill>
              </a:defRPr>
            </a:lvl1pPr>
            <a:lvl2pPr marL="476239" indent="-237061" algn="l">
              <a:buClr>
                <a:schemeClr val="accent1"/>
              </a:buClr>
              <a:tabLst/>
              <a:defRPr sz="2667">
                <a:solidFill>
                  <a:schemeClr val="tx1"/>
                </a:solidFill>
              </a:defRPr>
            </a:lvl2pPr>
            <a:lvl3pPr marL="713300" indent="-237061" algn="l">
              <a:buClr>
                <a:schemeClr val="accent1"/>
              </a:buClr>
              <a:tabLst/>
              <a:defRPr sz="2667">
                <a:solidFill>
                  <a:schemeClr val="tx1"/>
                </a:solidFill>
              </a:defRPr>
            </a:lvl3pPr>
            <a:lvl4pPr marL="950360" indent="-237061" algn="l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</a:defRPr>
            </a:lvl4pPr>
            <a:lvl5pPr marL="1130272" indent="-205312" algn="l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98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1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FactoryXChange 2023 |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2376-9201-2844-93D3-F68D2C37F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79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G&gt;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989717-38B3-524E-9ABC-F275484AC43A}"/>
              </a:ext>
            </a:extLst>
          </p:cNvPr>
          <p:cNvSpPr/>
          <p:nvPr userDrawn="1"/>
        </p:nvSpPr>
        <p:spPr>
          <a:xfrm>
            <a:off x="5615518" y="0"/>
            <a:ext cx="96096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9722E5B-3CEF-B24B-A9AC-39493B9E64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solidFill>
            <a:schemeClr val="bg1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4048" y="908263"/>
            <a:ext cx="5141469" cy="1325563"/>
          </a:xfrm>
        </p:spPr>
        <p:txBody>
          <a:bodyPr/>
          <a:lstStyle>
            <a:lvl1pPr>
              <a:lnSpc>
                <a:spcPct val="100000"/>
              </a:lnSpc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FactoryXChange 2023 |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2376-9201-2844-93D3-F68D2C37F4B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98AF0A-C9AB-46E8-D715-DFEB29B3C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050" y="3240611"/>
            <a:ext cx="5141469" cy="2896933"/>
          </a:xfrm>
        </p:spPr>
        <p:txBody>
          <a:bodyPr/>
          <a:lstStyle>
            <a:lvl1pPr>
              <a:lnSpc>
                <a:spcPct val="11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76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O WE 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p">
            <a:hlinkClick r:id="" action="ppaction://media"/>
            <a:extLst>
              <a:ext uri="{FF2B5EF4-FFF2-40B4-BE49-F238E27FC236}">
                <a16:creationId xmlns:a16="http://schemas.microsoft.com/office/drawing/2014/main" id="{974AF7AF-8637-175E-FC9E-D302441ED49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0364" t="9861" r="17641" b="9744"/>
          <a:stretch/>
        </p:blipFill>
        <p:spPr>
          <a:xfrm>
            <a:off x="6760723" y="206961"/>
            <a:ext cx="4529140" cy="587341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001C87-4896-9D7F-3853-664A90197A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8CC2B-2B9D-4FC7-8E26-4AD8F94B35D1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28A39-A969-39D8-3CF3-D0ECDBD7112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96E804E-67D4-4DFC-8987-48EF3690D46B}" type="datetimeFigureOut">
              <a:rPr lang="en-IE" smtClean="0"/>
              <a:pPr/>
              <a:t>05/03/2025</a:t>
            </a:fld>
            <a:endParaRPr lang="en-I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DB474F1-BAAB-3B22-3134-DFC145059D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8" y="291629"/>
            <a:ext cx="5375839" cy="625475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85000"/>
              </a:lnSpc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4E4E66-F302-6DAD-E708-EEC2B1AD84FE}"/>
              </a:ext>
            </a:extLst>
          </p:cNvPr>
          <p:cNvCxnSpPr>
            <a:cxnSpLocks/>
          </p:cNvCxnSpPr>
          <p:nvPr userDrawn="1"/>
        </p:nvCxnSpPr>
        <p:spPr>
          <a:xfrm>
            <a:off x="338138" y="6242279"/>
            <a:ext cx="11515452" cy="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 Placeholder 67">
            <a:extLst>
              <a:ext uri="{FF2B5EF4-FFF2-40B4-BE49-F238E27FC236}">
                <a16:creationId xmlns:a16="http://schemas.microsoft.com/office/drawing/2014/main" id="{809FBDC3-BE28-0D1D-ECE6-9184021D31F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38138" y="1601591"/>
            <a:ext cx="5757862" cy="1827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200">
                <a:latin typeface="+mn-lt"/>
              </a:defRPr>
            </a:lvl1pPr>
          </a:lstStyle>
          <a:p>
            <a:pPr lvl="0"/>
            <a:endParaRPr lang="en-I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66C7BC-1BEE-64F1-957D-DBE18E19CA0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38138" y="3657600"/>
            <a:ext cx="5757862" cy="2266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F79FC1-2453-B54F-A3DB-3BAE7E3C2CFB}"/>
              </a:ext>
            </a:extLst>
          </p:cNvPr>
          <p:cNvSpPr txBox="1">
            <a:spLocks/>
          </p:cNvSpPr>
          <p:nvPr userDrawn="1"/>
        </p:nvSpPr>
        <p:spPr>
          <a:xfrm>
            <a:off x="10464631" y="347419"/>
            <a:ext cx="148066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err="1"/>
              <a:t>FactoryXChange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0701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G&lt; 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989717-38B3-524E-9ABC-F275484AC43A}"/>
              </a:ext>
            </a:extLst>
          </p:cNvPr>
          <p:cNvSpPr/>
          <p:nvPr userDrawn="1"/>
        </p:nvSpPr>
        <p:spPr>
          <a:xfrm>
            <a:off x="5615518" y="0"/>
            <a:ext cx="96096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9722E5B-3CEF-B24B-A9AC-39493B9E64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9200"/>
          </a:xfrm>
          <a:solidFill>
            <a:schemeClr val="bg1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6484" y="908263"/>
            <a:ext cx="514146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6486" y="3240611"/>
            <a:ext cx="5141469" cy="2965456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FactoryXChange 2023 |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2376-9201-2844-93D3-F68D2C37F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1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Q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4047" y="908263"/>
            <a:ext cx="514146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048" y="3240611"/>
            <a:ext cx="5141469" cy="2965456"/>
          </a:xfrm>
        </p:spPr>
        <p:txBody>
          <a:bodyPr/>
          <a:lstStyle>
            <a:lvl1pPr>
              <a:lnSpc>
                <a:spcPct val="11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FactoryXChange 2023 |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2376-9201-2844-93D3-F68D2C37F4B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63AF889-0C97-6846-88CA-591CD66FCB2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84062" y="3240611"/>
            <a:ext cx="5141469" cy="2561100"/>
          </a:xfrm>
          <a:solidFill>
            <a:schemeClr val="bg2"/>
          </a:solidFill>
        </p:spPr>
        <p:txBody>
          <a:bodyPr lIns="90000" tIns="90000" rIns="90000" bIns="90000"/>
          <a:lstStyle>
            <a:lvl1pPr>
              <a:lnSpc>
                <a:spcPct val="11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2Q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4047" y="908263"/>
            <a:ext cx="514146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049" y="3240611"/>
            <a:ext cx="3463828" cy="2965456"/>
          </a:xfrm>
        </p:spPr>
        <p:txBody>
          <a:bodyPr/>
          <a:lstStyle>
            <a:lvl1pPr>
              <a:lnSpc>
                <a:spcPct val="11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FactoryXChange 2023 |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2376-9201-2844-93D3-F68D2C37F4B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63AF889-0C97-6846-88CA-591CD66FCB2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83896" y="3240611"/>
            <a:ext cx="3442808" cy="2561100"/>
          </a:xfrm>
          <a:solidFill>
            <a:schemeClr val="bg2"/>
          </a:solidFill>
        </p:spPr>
        <p:txBody>
          <a:bodyPr lIns="90000" tIns="90000" rIns="90000" bIns="90000"/>
          <a:lstStyle>
            <a:lvl1pPr>
              <a:lnSpc>
                <a:spcPct val="11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78CF561-54CE-CD4B-B269-CB1D35D7639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272724" y="3240611"/>
            <a:ext cx="3442808" cy="2561100"/>
          </a:xfrm>
          <a:solidFill>
            <a:schemeClr val="bg2"/>
          </a:solidFill>
        </p:spPr>
        <p:txBody>
          <a:bodyPr lIns="90000" tIns="90000" rIns="90000" bIns="90000"/>
          <a:lstStyle>
            <a:lvl1pPr>
              <a:lnSpc>
                <a:spcPct val="11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06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CE816AD0-BF5D-CF4A-ABD0-ECB042B06BCB}"/>
              </a:ext>
            </a:extLst>
          </p:cNvPr>
          <p:cNvGrpSpPr/>
          <p:nvPr userDrawn="1"/>
        </p:nvGrpSpPr>
        <p:grpSpPr>
          <a:xfrm>
            <a:off x="664632" y="4120203"/>
            <a:ext cx="2078568" cy="539531"/>
            <a:chOff x="498474" y="3090152"/>
            <a:chExt cx="1558926" cy="404648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279E4E1-E1A8-E149-928C-15794DA9343A}"/>
                </a:ext>
              </a:extLst>
            </p:cNvPr>
            <p:cNvCxnSpPr/>
            <p:nvPr userDrawn="1"/>
          </p:nvCxnSpPr>
          <p:spPr>
            <a:xfrm>
              <a:off x="498474" y="3494800"/>
              <a:ext cx="1558926" cy="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01A29B7-1C52-BB4F-A6BD-40767A1B578F}"/>
                </a:ext>
              </a:extLst>
            </p:cNvPr>
            <p:cNvCxnSpPr/>
            <p:nvPr userDrawn="1"/>
          </p:nvCxnSpPr>
          <p:spPr>
            <a:xfrm>
              <a:off x="498474" y="3090152"/>
              <a:ext cx="1558926" cy="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57B6CB4-5F0C-8049-8701-26C9EA5B2DA1}"/>
              </a:ext>
            </a:extLst>
          </p:cNvPr>
          <p:cNvGrpSpPr/>
          <p:nvPr userDrawn="1"/>
        </p:nvGrpSpPr>
        <p:grpSpPr>
          <a:xfrm>
            <a:off x="3593516" y="4120203"/>
            <a:ext cx="2078568" cy="539531"/>
            <a:chOff x="498474" y="3090152"/>
            <a:chExt cx="1558926" cy="404648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A9F3021-8C62-9346-A123-53177BABE22C}"/>
                </a:ext>
              </a:extLst>
            </p:cNvPr>
            <p:cNvCxnSpPr/>
            <p:nvPr userDrawn="1"/>
          </p:nvCxnSpPr>
          <p:spPr>
            <a:xfrm>
              <a:off x="498474" y="3494800"/>
              <a:ext cx="1558926" cy="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6F76260-D282-F940-A2C4-94C6B6A2FC03}"/>
                </a:ext>
              </a:extLst>
            </p:cNvPr>
            <p:cNvCxnSpPr/>
            <p:nvPr userDrawn="1"/>
          </p:nvCxnSpPr>
          <p:spPr>
            <a:xfrm>
              <a:off x="498474" y="3090152"/>
              <a:ext cx="1558926" cy="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E95606B-95A2-0346-83CA-EC47F51511F6}"/>
              </a:ext>
            </a:extLst>
          </p:cNvPr>
          <p:cNvGrpSpPr/>
          <p:nvPr userDrawn="1"/>
        </p:nvGrpSpPr>
        <p:grpSpPr>
          <a:xfrm>
            <a:off x="6522399" y="4120203"/>
            <a:ext cx="2078568" cy="539531"/>
            <a:chOff x="498474" y="3090152"/>
            <a:chExt cx="1558926" cy="404648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40C79C5-A372-BC4A-BD6F-4738C1D77484}"/>
                </a:ext>
              </a:extLst>
            </p:cNvPr>
            <p:cNvCxnSpPr/>
            <p:nvPr userDrawn="1"/>
          </p:nvCxnSpPr>
          <p:spPr>
            <a:xfrm>
              <a:off x="498474" y="3494800"/>
              <a:ext cx="1558926" cy="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5CC281C-BE1D-194B-87A7-FD116DEA3F13}"/>
                </a:ext>
              </a:extLst>
            </p:cNvPr>
            <p:cNvCxnSpPr/>
            <p:nvPr userDrawn="1"/>
          </p:nvCxnSpPr>
          <p:spPr>
            <a:xfrm>
              <a:off x="498474" y="3090152"/>
              <a:ext cx="1558926" cy="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A741EA3-8C20-EB40-B12B-F1657D006901}"/>
              </a:ext>
            </a:extLst>
          </p:cNvPr>
          <p:cNvGrpSpPr/>
          <p:nvPr userDrawn="1"/>
        </p:nvGrpSpPr>
        <p:grpSpPr>
          <a:xfrm>
            <a:off x="9458288" y="4120203"/>
            <a:ext cx="2078568" cy="539531"/>
            <a:chOff x="498474" y="3090152"/>
            <a:chExt cx="1558926" cy="404648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76A5465-2F97-B647-B5D6-B68FE68A4CAC}"/>
                </a:ext>
              </a:extLst>
            </p:cNvPr>
            <p:cNvCxnSpPr/>
            <p:nvPr userDrawn="1"/>
          </p:nvCxnSpPr>
          <p:spPr>
            <a:xfrm>
              <a:off x="498474" y="3494800"/>
              <a:ext cx="1558926" cy="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71AE926-0CAE-5044-A4EB-D49D48835D08}"/>
                </a:ext>
              </a:extLst>
            </p:cNvPr>
            <p:cNvCxnSpPr/>
            <p:nvPr userDrawn="1"/>
          </p:nvCxnSpPr>
          <p:spPr>
            <a:xfrm>
              <a:off x="498474" y="3090152"/>
              <a:ext cx="1558926" cy="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FactoryXChange 2023 |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2376-9201-2844-93D3-F68D2C37F4BA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E2F7F6-672F-5A47-8080-74124831840E}"/>
              </a:ext>
            </a:extLst>
          </p:cNvPr>
          <p:cNvCxnSpPr>
            <a:cxnSpLocks/>
          </p:cNvCxnSpPr>
          <p:nvPr userDrawn="1"/>
        </p:nvCxnSpPr>
        <p:spPr>
          <a:xfrm>
            <a:off x="474048" y="6378620"/>
            <a:ext cx="1124593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BFB35D-C61E-DC4D-B34F-3FD11676E4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4632" y="3293755"/>
            <a:ext cx="2078568" cy="826448"/>
          </a:xfrm>
        </p:spPr>
        <p:txBody>
          <a:bodyPr anchor="ctr" anchorCtr="0"/>
          <a:lstStyle>
            <a:lvl1pPr algn="ctr">
              <a:defRPr sz="4800" b="0" spc="-133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150</a:t>
            </a:r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B798E18-9521-6C47-83AC-6E5527F423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9865" y="3293755"/>
            <a:ext cx="2078568" cy="826448"/>
          </a:xfrm>
        </p:spPr>
        <p:txBody>
          <a:bodyPr anchor="ctr" anchorCtr="0"/>
          <a:lstStyle>
            <a:lvl1pPr algn="ctr">
              <a:defRPr sz="4800" b="0" spc="-133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150</a:t>
            </a:r>
            <a:endParaRPr lang="en-U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1B17744-456B-F04C-966A-2EED326A41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23569" y="3293755"/>
            <a:ext cx="2074331" cy="826448"/>
          </a:xfrm>
        </p:spPr>
        <p:txBody>
          <a:bodyPr anchor="ctr" anchorCtr="0"/>
          <a:lstStyle>
            <a:lvl1pPr algn="ctr">
              <a:defRPr sz="4800" b="0" spc="-133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150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717133B-26E1-4E41-9115-9E4A3A1C94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8803" y="3293755"/>
            <a:ext cx="2074331" cy="826448"/>
          </a:xfrm>
        </p:spPr>
        <p:txBody>
          <a:bodyPr anchor="ctr" anchorCtr="0"/>
          <a:lstStyle>
            <a:lvl1pPr algn="ctr">
              <a:defRPr sz="4800" b="0" spc="-133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150</a:t>
            </a:r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3DE6C61-C072-C247-B924-944D7AB610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4632" y="4120203"/>
            <a:ext cx="2078568" cy="539531"/>
          </a:xfrm>
        </p:spPr>
        <p:txBody>
          <a:bodyPr anchor="ctr" anchorCtr="0"/>
          <a:lstStyle>
            <a:lvl1pPr algn="ctr">
              <a:defRPr sz="1867"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C687D9C-077B-E447-8AA3-FAEBB8DA9A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81399" y="4120203"/>
            <a:ext cx="2078568" cy="539531"/>
          </a:xfrm>
        </p:spPr>
        <p:txBody>
          <a:bodyPr anchor="ctr" anchorCtr="0"/>
          <a:lstStyle>
            <a:lvl1pPr algn="ctr">
              <a:defRPr sz="1867"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258A02A-2BD8-C94E-984B-1C77E7122A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27799" y="4120203"/>
            <a:ext cx="2078568" cy="539531"/>
          </a:xfrm>
        </p:spPr>
        <p:txBody>
          <a:bodyPr anchor="ctr" anchorCtr="0"/>
          <a:lstStyle>
            <a:lvl1pPr algn="ctr">
              <a:defRPr sz="1867"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0F457BF5-1E77-B04E-9153-04C7A071AE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48799" y="4120203"/>
            <a:ext cx="2078568" cy="539531"/>
          </a:xfrm>
        </p:spPr>
        <p:txBody>
          <a:bodyPr anchor="ctr" anchorCtr="0"/>
          <a:lstStyle>
            <a:lvl1pPr algn="ctr">
              <a:defRPr sz="1867"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D4E9965B-26C3-8D41-80E6-0DE55EF264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4632" y="4813742"/>
            <a:ext cx="2078568" cy="903881"/>
          </a:xfrm>
        </p:spPr>
        <p:txBody>
          <a:bodyPr anchor="t" anchorCtr="0"/>
          <a:lstStyle>
            <a:lvl1pPr algn="ctr">
              <a:lnSpc>
                <a:spcPct val="100000"/>
              </a:lnSpc>
              <a:defRPr sz="1200" b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081DF71F-DC3A-AF41-ADED-6A1FAB1808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81399" y="4813742"/>
            <a:ext cx="2078568" cy="903881"/>
          </a:xfrm>
        </p:spPr>
        <p:txBody>
          <a:bodyPr anchor="t" anchorCtr="0"/>
          <a:lstStyle>
            <a:lvl1pPr algn="ctr">
              <a:lnSpc>
                <a:spcPct val="100000"/>
              </a:lnSpc>
              <a:defRPr sz="1200" b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CE8229C0-E971-3E43-9EFB-2BE90C28074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27799" y="4813742"/>
            <a:ext cx="2078568" cy="903881"/>
          </a:xfrm>
        </p:spPr>
        <p:txBody>
          <a:bodyPr anchor="t" anchorCtr="0"/>
          <a:lstStyle>
            <a:lvl1pPr algn="ctr">
              <a:lnSpc>
                <a:spcPct val="100000"/>
              </a:lnSpc>
              <a:defRPr sz="1200" b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95E97C8E-ECAF-094A-96AB-DD6FF656EA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48799" y="4813742"/>
            <a:ext cx="2078568" cy="903881"/>
          </a:xfrm>
        </p:spPr>
        <p:txBody>
          <a:bodyPr anchor="t" anchorCtr="0"/>
          <a:lstStyle>
            <a:lvl1pPr algn="ctr">
              <a:lnSpc>
                <a:spcPct val="100000"/>
              </a:lnSpc>
              <a:defRPr sz="1200" b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798236-77D9-A721-54BB-753E030ED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534428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FactoryXChange 2023 |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2376-9201-2844-93D3-F68D2C37F4B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3F25C25-13C9-F71D-27CD-3D1F0BBB7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48" y="976077"/>
            <a:ext cx="10515600" cy="1325563"/>
          </a:xfrm>
        </p:spPr>
        <p:txBody>
          <a:bodyPr anchor="t" anchorCtr="0"/>
          <a:lstStyle>
            <a:lvl1pPr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90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FactoryXChange 2023 |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4732376-9201-2844-93D3-F68D2C37F4B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68F7F1-3B97-1444-AEE0-BED50BA8A991}"/>
              </a:ext>
            </a:extLst>
          </p:cNvPr>
          <p:cNvCxnSpPr>
            <a:cxnSpLocks/>
          </p:cNvCxnSpPr>
          <p:nvPr userDrawn="1"/>
        </p:nvCxnSpPr>
        <p:spPr>
          <a:xfrm>
            <a:off x="474048" y="6378620"/>
            <a:ext cx="11245936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4790245C-6671-7DFB-B637-D85CF5E47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48" y="976077"/>
            <a:ext cx="10515600" cy="1325563"/>
          </a:xfrm>
        </p:spPr>
        <p:txBody>
          <a:bodyPr anchor="t" anchorCtr="0"/>
          <a:lstStyle>
            <a:lvl1pPr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477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 Title Only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048" y="976077"/>
            <a:ext cx="10515600" cy="1325563"/>
          </a:xfrm>
        </p:spPr>
        <p:txBody>
          <a:bodyPr anchor="t" anchorCtr="0"/>
          <a:lstStyle>
            <a:lvl1pPr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FactoryXChange 2023 |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4732376-9201-2844-93D3-F68D2C37F4B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68F7F1-3B97-1444-AEE0-BED50BA8A991}"/>
              </a:ext>
            </a:extLst>
          </p:cNvPr>
          <p:cNvCxnSpPr>
            <a:cxnSpLocks/>
          </p:cNvCxnSpPr>
          <p:nvPr userDrawn="1"/>
        </p:nvCxnSpPr>
        <p:spPr>
          <a:xfrm>
            <a:off x="474048" y="6378620"/>
            <a:ext cx="11245936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832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FactoryXChange 2023 |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2376-9201-2844-93D3-F68D2C37F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77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Y 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FactoryXChange 2023 |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2376-9201-2844-93D3-F68D2C37F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347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 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FactoryXChange 2023 |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4732376-9201-2844-93D3-F68D2C37F4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56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STUDY_CL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and grey grid pattern&#10;&#10;Description automatically generated">
            <a:extLst>
              <a:ext uri="{FF2B5EF4-FFF2-40B4-BE49-F238E27FC236}">
                <a16:creationId xmlns:a16="http://schemas.microsoft.com/office/drawing/2014/main" id="{62548413-F4BE-B012-DBDA-B9D150EF87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41"/>
          <a:stretch/>
        </p:blipFill>
        <p:spPr>
          <a:xfrm>
            <a:off x="242186" y="4390124"/>
            <a:ext cx="3167142" cy="188098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943372-6310-4C9C-06FA-37B013D50A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8CC2B-2B9D-4FC7-8E26-4AD8F94B35D1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074F2-6E0C-B9C4-CF63-A3E56BB0472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96E804E-67D4-4DFC-8987-48EF3690D46B}" type="datetimeFigureOut">
              <a:rPr lang="en-IE" smtClean="0"/>
              <a:pPr/>
              <a:t>05/03/2025</a:t>
            </a:fld>
            <a:endParaRPr lang="en-IE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C87E22A-A920-016B-48C7-6616FA41C6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1138767"/>
            <a:ext cx="5757593" cy="1884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r>
              <a:rPr lang="en-IE" dirty="0"/>
              <a:t>Impact Statement -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7A307BA-C22F-8120-2432-58CFF96FCCA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8138" y="1258616"/>
            <a:ext cx="3071812" cy="3182373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6A0EC99-FE96-8557-73AD-E3C41E1503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3428999"/>
            <a:ext cx="2799904" cy="25428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latin typeface="+mj-lt"/>
              </a:defRPr>
            </a:lvl1pPr>
          </a:lstStyle>
          <a:p>
            <a:pPr lvl="0"/>
            <a:r>
              <a:rPr lang="en-IE" dirty="0"/>
              <a:t>The Challenge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5435F77A-81D6-2D42-161E-CDF8051C82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53689" y="3428999"/>
            <a:ext cx="2799904" cy="25428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latin typeface="+mj-lt"/>
              </a:defRPr>
            </a:lvl1pPr>
          </a:lstStyle>
          <a:p>
            <a:pPr lvl="0"/>
            <a:r>
              <a:rPr lang="en-IE" dirty="0"/>
              <a:t>The Solution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0677C18B-7A92-D66E-3B11-A7743880DD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8" y="291629"/>
            <a:ext cx="5375839" cy="625475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85000"/>
              </a:lnSpc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Case Study/ Client Name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73689EA-2624-B2BC-665A-31D8DC711E2D}"/>
              </a:ext>
            </a:extLst>
          </p:cNvPr>
          <p:cNvCxnSpPr>
            <a:cxnSpLocks/>
          </p:cNvCxnSpPr>
          <p:nvPr userDrawn="1"/>
        </p:nvCxnSpPr>
        <p:spPr>
          <a:xfrm>
            <a:off x="338138" y="6242279"/>
            <a:ext cx="11560637" cy="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88FF1625-6252-1936-AEBC-94F80A66D691}"/>
              </a:ext>
            </a:extLst>
          </p:cNvPr>
          <p:cNvSpPr>
            <a:spLocks noGrp="1"/>
          </p:cNvSpPr>
          <p:nvPr>
            <p:ph type="tbl" sz="quarter" idx="27"/>
          </p:nvPr>
        </p:nvSpPr>
        <p:spPr>
          <a:xfrm>
            <a:off x="3567113" y="1258888"/>
            <a:ext cx="2268537" cy="3181350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E675E564-7BFD-B42E-D43B-0BC0FF995DE9}"/>
              </a:ext>
            </a:extLst>
          </p:cNvPr>
          <p:cNvSpPr txBox="1">
            <a:spLocks/>
          </p:cNvSpPr>
          <p:nvPr userDrawn="1"/>
        </p:nvSpPr>
        <p:spPr>
          <a:xfrm>
            <a:off x="10464631" y="347419"/>
            <a:ext cx="148066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err="1"/>
              <a:t>FactoryXChange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128815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 Title Only">
  <p:cSld name="1_B 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6341535" y="6419716"/>
            <a:ext cx="52747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11637434" y="6419716"/>
            <a:ext cx="376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  <a:defRPr sz="867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  <a:defRPr sz="867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  <a:defRPr sz="867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  <a:defRPr sz="867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  <a:defRPr sz="867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  <a:defRPr sz="867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  <a:defRPr sz="867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  <a:defRPr sz="867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  <a:defRPr sz="867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7" name="Google Shape;27;p9"/>
          <p:cNvCxnSpPr/>
          <p:nvPr/>
        </p:nvCxnSpPr>
        <p:spPr>
          <a:xfrm>
            <a:off x="474048" y="6378620"/>
            <a:ext cx="1124593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474048" y="97607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anrope SemiBold"/>
              <a:buNone/>
              <a:defRPr sz="2933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7458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9088A7-83A7-CCBF-A6EB-2E821D982A97}"/>
              </a:ext>
            </a:extLst>
          </p:cNvPr>
          <p:cNvCxnSpPr>
            <a:cxnSpLocks/>
          </p:cNvCxnSpPr>
          <p:nvPr userDrawn="1"/>
        </p:nvCxnSpPr>
        <p:spPr>
          <a:xfrm>
            <a:off x="474048" y="6378620"/>
            <a:ext cx="11245936" cy="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0492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"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C989C7-A014-5491-ECD3-0237978B8C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8CC2B-2B9D-4FC7-8E26-4AD8F94B35D1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E22-426F-8F0A-DDA5-A4B32A113C4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96E804E-67D4-4DFC-8987-48EF3690D46B}" type="datetimeFigureOut">
              <a:rPr lang="en-IE" smtClean="0"/>
              <a:pPr/>
              <a:t>05/03/2025</a:t>
            </a:fld>
            <a:endParaRPr lang="en-IE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E036B5-7135-99A9-8CB9-D1ED7F6E32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8" y="291629"/>
            <a:ext cx="5375839" cy="625475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85000"/>
              </a:lnSpc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F63A4E-8A78-D6A4-2509-5F89A7DC6E91}"/>
              </a:ext>
            </a:extLst>
          </p:cNvPr>
          <p:cNvCxnSpPr>
            <a:cxnSpLocks/>
          </p:cNvCxnSpPr>
          <p:nvPr userDrawn="1"/>
        </p:nvCxnSpPr>
        <p:spPr>
          <a:xfrm>
            <a:off x="338138" y="6242279"/>
            <a:ext cx="11515452" cy="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F6B49BA-C47B-C271-2007-7FE0653516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3716" y="2354461"/>
            <a:ext cx="2184296" cy="1865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5DF521-A524-4A1F-9CDE-A51CCCC280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4394" y="2438192"/>
            <a:ext cx="1988189" cy="1697780"/>
          </a:xfrm>
          <a:prstGeom prst="rect">
            <a:avLst/>
          </a:prstGeom>
        </p:spPr>
      </p:pic>
      <p:pic>
        <p:nvPicPr>
          <p:cNvPr id="12" name="Picture 11" descr="A yellow background with black squares&#10;&#10;Description automatically generated">
            <a:extLst>
              <a:ext uri="{FF2B5EF4-FFF2-40B4-BE49-F238E27FC236}">
                <a16:creationId xmlns:a16="http://schemas.microsoft.com/office/drawing/2014/main" id="{607C6DCD-384A-5A94-A42B-603B25C63A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263" y="2301766"/>
            <a:ext cx="2307716" cy="1970634"/>
          </a:xfrm>
          <a:prstGeom prst="rect">
            <a:avLst/>
          </a:prstGeom>
        </p:spPr>
      </p:pic>
      <p:pic>
        <p:nvPicPr>
          <p:cNvPr id="14" name="Picture 13" descr="A black and yellow symbol&#10;&#10;Description automatically generated">
            <a:extLst>
              <a:ext uri="{FF2B5EF4-FFF2-40B4-BE49-F238E27FC236}">
                <a16:creationId xmlns:a16="http://schemas.microsoft.com/office/drawing/2014/main" id="{30EC77BD-A9B7-92FD-D6E5-88FF4B3DED4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8" y="2438192"/>
            <a:ext cx="1988188" cy="1697780"/>
          </a:xfrm>
          <a:prstGeom prst="rect">
            <a:avLst/>
          </a:prstGeom>
        </p:spPr>
      </p:pic>
      <p:pic>
        <p:nvPicPr>
          <p:cNvPr id="16" name="Picture 15" descr="A yellow sign with a black symbol&#10;&#10;Description automatically generated">
            <a:extLst>
              <a:ext uri="{FF2B5EF4-FFF2-40B4-BE49-F238E27FC236}">
                <a16:creationId xmlns:a16="http://schemas.microsoft.com/office/drawing/2014/main" id="{72ABD505-2B77-41D2-C51D-DC52F93688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44" y="2319579"/>
            <a:ext cx="2265998" cy="1935010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FC9FC1E-8D52-E676-5490-2EF87087C4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0875" y="4135438"/>
            <a:ext cx="1792288" cy="1698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</a:t>
            </a:r>
            <a:endParaRPr lang="en-IE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4DB057C-9DD4-686B-4CBF-E0C4354A84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27099" y="4135438"/>
            <a:ext cx="1792288" cy="1698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</a:t>
            </a:r>
            <a:endParaRPr lang="en-IE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47FB7A55-1647-860C-5F91-857DCD4DDD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99720" y="4135438"/>
            <a:ext cx="1792288" cy="1698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</a:t>
            </a:r>
            <a:endParaRPr lang="en-IE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4803FE10-0FE4-ADD4-37EC-012438E245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22344" y="4135438"/>
            <a:ext cx="1792288" cy="1698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</a:t>
            </a:r>
            <a:endParaRPr lang="en-IE"/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4732C5CD-3C2C-637A-82C6-3F24FD5B48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762882" y="4135438"/>
            <a:ext cx="1792288" cy="1698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</a:t>
            </a:r>
            <a:endParaRPr lang="en-I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E48963-21C0-609D-83F3-948707D6077B}"/>
              </a:ext>
            </a:extLst>
          </p:cNvPr>
          <p:cNvSpPr txBox="1">
            <a:spLocks/>
          </p:cNvSpPr>
          <p:nvPr userDrawn="1"/>
        </p:nvSpPr>
        <p:spPr>
          <a:xfrm>
            <a:off x="10464631" y="347419"/>
            <a:ext cx="148066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err="1"/>
              <a:t>FactoryXChange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71282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air of white quotation marks&#10;&#10;Description automatically generated">
            <a:extLst>
              <a:ext uri="{FF2B5EF4-FFF2-40B4-BE49-F238E27FC236}">
                <a16:creationId xmlns:a16="http://schemas.microsoft.com/office/drawing/2014/main" id="{34A7082C-A884-F390-792D-89BE1E202A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143" y="4293075"/>
            <a:ext cx="1583079" cy="1583079"/>
          </a:xfrm>
          <a:prstGeom prst="rect">
            <a:avLst/>
          </a:prstGeom>
        </p:spPr>
      </p:pic>
      <p:pic>
        <p:nvPicPr>
          <p:cNvPr id="17" name="Picture 16" descr="A white quote marks&#10;&#10;Description automatically generated with medium confidence">
            <a:extLst>
              <a:ext uri="{FF2B5EF4-FFF2-40B4-BE49-F238E27FC236}">
                <a16:creationId xmlns:a16="http://schemas.microsoft.com/office/drawing/2014/main" id="{7206DDA0-BF54-262E-6773-DBAA19D4CF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527" y="1189891"/>
            <a:ext cx="1583079" cy="158307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C989C7-A014-5491-ECD3-0237978B8C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8CC2B-2B9D-4FC7-8E26-4AD8F94B35D1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E22-426F-8F0A-DDA5-A4B32A113C4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96E804E-67D4-4DFC-8987-48EF3690D46B}" type="datetimeFigureOut">
              <a:rPr lang="en-IE" smtClean="0"/>
              <a:pPr/>
              <a:t>05/03/2025</a:t>
            </a:fld>
            <a:endParaRPr lang="en-I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688D58C-B0D2-4D69-E339-226FE9C941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88569" y="5610979"/>
            <a:ext cx="5277607" cy="457199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85000"/>
              </a:lnSpc>
              <a:defRPr sz="1600">
                <a:solidFill>
                  <a:schemeClr val="tx1"/>
                </a:solidFill>
                <a:latin typeface="Manrope ExtraBold" pitchFamily="2" charset="0"/>
              </a:defRPr>
            </a:lvl1pPr>
          </a:lstStyle>
          <a:p>
            <a:r>
              <a:rPr lang="en-US" dirty="0"/>
              <a:t>— Insert Name</a:t>
            </a:r>
          </a:p>
        </p:txBody>
      </p:sp>
      <p:sp>
        <p:nvSpPr>
          <p:cNvPr id="6" name="Text Placeholder 28">
            <a:extLst>
              <a:ext uri="{FF2B5EF4-FFF2-40B4-BE49-F238E27FC236}">
                <a16:creationId xmlns:a16="http://schemas.microsoft.com/office/drawing/2014/main" id="{C7A0DAF8-AC7D-57BD-5CEC-48F6A8F71D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88569" y="1502018"/>
            <a:ext cx="5277607" cy="38617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C52E79-930B-BFF6-2C67-38AB04AF28CE}"/>
              </a:ext>
            </a:extLst>
          </p:cNvPr>
          <p:cNvCxnSpPr>
            <a:cxnSpLocks/>
          </p:cNvCxnSpPr>
          <p:nvPr userDrawn="1"/>
        </p:nvCxnSpPr>
        <p:spPr>
          <a:xfrm>
            <a:off x="338138" y="6242279"/>
            <a:ext cx="11515452" cy="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A6241DAD-D561-58E4-6636-F206145ABA0A}"/>
              </a:ext>
            </a:extLst>
          </p:cNvPr>
          <p:cNvSpPr txBox="1">
            <a:spLocks/>
          </p:cNvSpPr>
          <p:nvPr userDrawn="1"/>
        </p:nvSpPr>
        <p:spPr>
          <a:xfrm>
            <a:off x="10464631" y="347419"/>
            <a:ext cx="148066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err="1"/>
              <a:t>FactoryXChange</a:t>
            </a:r>
            <a:endParaRPr lang="en-IE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8CD181-F4DB-DE36-E739-32B452E50F12}"/>
              </a:ext>
            </a:extLst>
          </p:cNvPr>
          <p:cNvCxnSpPr>
            <a:cxnSpLocks/>
          </p:cNvCxnSpPr>
          <p:nvPr userDrawn="1"/>
        </p:nvCxnSpPr>
        <p:spPr>
          <a:xfrm>
            <a:off x="0" y="1267943"/>
            <a:ext cx="8266176" cy="0"/>
          </a:xfrm>
          <a:prstGeom prst="line">
            <a:avLst/>
          </a:prstGeom>
          <a:ln w="127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61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"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C989C7-A014-5491-ECD3-0237978B8C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8CC2B-2B9D-4FC7-8E26-4AD8F94B35D1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E22-426F-8F0A-DDA5-A4B32A113C4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96E804E-67D4-4DFC-8987-48EF3690D46B}" type="datetimeFigureOut">
              <a:rPr lang="en-IE" smtClean="0"/>
              <a:pPr/>
              <a:t>05/03/2025</a:t>
            </a:fld>
            <a:endParaRPr lang="en-IE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E036B5-7135-99A9-8CB9-D1ED7F6E32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8" y="291629"/>
            <a:ext cx="5375839" cy="625475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85000"/>
              </a:lnSpc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F63A4E-8A78-D6A4-2509-5F89A7DC6E91}"/>
              </a:ext>
            </a:extLst>
          </p:cNvPr>
          <p:cNvCxnSpPr>
            <a:cxnSpLocks/>
          </p:cNvCxnSpPr>
          <p:nvPr userDrawn="1"/>
        </p:nvCxnSpPr>
        <p:spPr>
          <a:xfrm>
            <a:off x="338138" y="6242279"/>
            <a:ext cx="11515452" cy="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F6B49BA-C47B-C271-2007-7FE0653516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3716" y="2354461"/>
            <a:ext cx="2184296" cy="1865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5DF521-A524-4A1F-9CDE-A51CCCC280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4394" y="2438192"/>
            <a:ext cx="1988189" cy="1697780"/>
          </a:xfrm>
          <a:prstGeom prst="rect">
            <a:avLst/>
          </a:prstGeom>
        </p:spPr>
      </p:pic>
      <p:pic>
        <p:nvPicPr>
          <p:cNvPr id="12" name="Picture 11" descr="A yellow background with black squares&#10;&#10;Description automatically generated">
            <a:extLst>
              <a:ext uri="{FF2B5EF4-FFF2-40B4-BE49-F238E27FC236}">
                <a16:creationId xmlns:a16="http://schemas.microsoft.com/office/drawing/2014/main" id="{607C6DCD-384A-5A94-A42B-603B25C63A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263" y="2301766"/>
            <a:ext cx="2307716" cy="1970634"/>
          </a:xfrm>
          <a:prstGeom prst="rect">
            <a:avLst/>
          </a:prstGeom>
        </p:spPr>
      </p:pic>
      <p:pic>
        <p:nvPicPr>
          <p:cNvPr id="14" name="Picture 13" descr="A black and yellow symbol&#10;&#10;Description automatically generated">
            <a:extLst>
              <a:ext uri="{FF2B5EF4-FFF2-40B4-BE49-F238E27FC236}">
                <a16:creationId xmlns:a16="http://schemas.microsoft.com/office/drawing/2014/main" id="{30EC77BD-A9B7-92FD-D6E5-88FF4B3DED4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8" y="2438192"/>
            <a:ext cx="1988188" cy="1697780"/>
          </a:xfrm>
          <a:prstGeom prst="rect">
            <a:avLst/>
          </a:prstGeom>
        </p:spPr>
      </p:pic>
      <p:pic>
        <p:nvPicPr>
          <p:cNvPr id="16" name="Picture 15" descr="A yellow sign with a black symbol&#10;&#10;Description automatically generated">
            <a:extLst>
              <a:ext uri="{FF2B5EF4-FFF2-40B4-BE49-F238E27FC236}">
                <a16:creationId xmlns:a16="http://schemas.microsoft.com/office/drawing/2014/main" id="{72ABD505-2B77-41D2-C51D-DC52F93688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44" y="2319579"/>
            <a:ext cx="2265998" cy="1935010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FC9FC1E-8D52-E676-5490-2EF87087C4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0875" y="4135438"/>
            <a:ext cx="1792288" cy="1698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  <a:endParaRPr lang="en-IE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4DB057C-9DD4-686B-4CBF-E0C4354A84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27099" y="4135438"/>
            <a:ext cx="1792288" cy="1698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  <a:endParaRPr lang="en-IE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47FB7A55-1647-860C-5F91-857DCD4DDD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99720" y="4135438"/>
            <a:ext cx="1792288" cy="1698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  <a:endParaRPr lang="en-IE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4803FE10-0FE4-ADD4-37EC-012438E245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22344" y="4135438"/>
            <a:ext cx="1792288" cy="1698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  <a:endParaRPr lang="en-IE" dirty="0"/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4732C5CD-3C2C-637A-82C6-3F24FD5B48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762882" y="4135438"/>
            <a:ext cx="1792288" cy="1698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  <a:endParaRPr lang="en-I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E48963-21C0-609D-83F3-948707D6077B}"/>
              </a:ext>
            </a:extLst>
          </p:cNvPr>
          <p:cNvSpPr txBox="1">
            <a:spLocks/>
          </p:cNvSpPr>
          <p:nvPr userDrawn="1"/>
        </p:nvSpPr>
        <p:spPr>
          <a:xfrm>
            <a:off x="10464631" y="347419"/>
            <a:ext cx="148066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err="1"/>
              <a:t>FactoryXChange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60453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TO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AD7DB-4958-E52E-23DF-D8918CA18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CC2B-2B9D-4FC7-8E26-4AD8F94B35D1}" type="slidenum">
              <a:rPr lang="en-IE" smtClean="0"/>
              <a:t>‹#›</a:t>
            </a:fld>
            <a:endParaRPr lang="en-I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E29C32-E0C6-B5B8-4F08-D3A427547A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8" y="291629"/>
            <a:ext cx="5375839" cy="625475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85000"/>
              </a:lnSpc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17" name="Date Placeholder 1">
            <a:extLst>
              <a:ext uri="{FF2B5EF4-FFF2-40B4-BE49-F238E27FC236}">
                <a16:creationId xmlns:a16="http://schemas.microsoft.com/office/drawing/2014/main" id="{43FED9CF-EDF6-DA96-42C8-7E8D054B558A}"/>
              </a:ext>
            </a:extLst>
          </p:cNvPr>
          <p:cNvSpPr txBox="1">
            <a:spLocks/>
          </p:cNvSpPr>
          <p:nvPr userDrawn="1"/>
        </p:nvSpPr>
        <p:spPr>
          <a:xfrm>
            <a:off x="10464631" y="347419"/>
            <a:ext cx="148066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err="1"/>
              <a:t>FactoryXChange</a:t>
            </a:r>
            <a:endParaRPr lang="en-IE" dirty="0"/>
          </a:p>
        </p:txBody>
      </p:sp>
      <p:sp>
        <p:nvSpPr>
          <p:cNvPr id="25" name="Date Placeholder 8">
            <a:extLst>
              <a:ext uri="{FF2B5EF4-FFF2-40B4-BE49-F238E27FC236}">
                <a16:creationId xmlns:a16="http://schemas.microsoft.com/office/drawing/2014/main" id="{BA5AE1C3-6BAC-48C9-E43C-32CC225971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8406" y="63341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D96E804E-67D4-4DFC-8987-48EF3690D46B}" type="datetimeFigureOut">
              <a:rPr lang="en-IE" smtClean="0"/>
              <a:pPr/>
              <a:t>05/03/2025</a:t>
            </a:fld>
            <a:endParaRPr lang="en-IE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6A9ED3-511F-4ED6-B6D0-53871FB5216B}"/>
              </a:ext>
            </a:extLst>
          </p:cNvPr>
          <p:cNvCxnSpPr>
            <a:cxnSpLocks/>
          </p:cNvCxnSpPr>
          <p:nvPr userDrawn="1"/>
        </p:nvCxnSpPr>
        <p:spPr>
          <a:xfrm>
            <a:off x="338138" y="6242279"/>
            <a:ext cx="11560637" cy="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B1FFA11-7B55-6309-ABF7-8D698F4A2CC6}"/>
              </a:ext>
            </a:extLst>
          </p:cNvPr>
          <p:cNvCxnSpPr>
            <a:cxnSpLocks/>
          </p:cNvCxnSpPr>
          <p:nvPr userDrawn="1"/>
        </p:nvCxnSpPr>
        <p:spPr>
          <a:xfrm>
            <a:off x="338410" y="3694176"/>
            <a:ext cx="27431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78E6603-6630-EA86-6A5C-89B689C786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8139" y="3941067"/>
            <a:ext cx="2657980" cy="182879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/>
            </a:lvl1pPr>
          </a:lstStyle>
          <a:p>
            <a:endParaRPr lang="en-IE" dirty="0"/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3D10732F-0E73-5C61-E835-7A8AC5F3AD1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18457" y="3941067"/>
            <a:ext cx="2550836" cy="182879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/>
            </a:lvl1pPr>
          </a:lstStyle>
          <a:p>
            <a:endParaRPr lang="en-IE" dirty="0"/>
          </a:p>
        </p:txBody>
      </p:sp>
      <p:sp>
        <p:nvSpPr>
          <p:cNvPr id="55" name="Text Placeholder 9">
            <a:extLst>
              <a:ext uri="{FF2B5EF4-FFF2-40B4-BE49-F238E27FC236}">
                <a16:creationId xmlns:a16="http://schemas.microsoft.com/office/drawing/2014/main" id="{FF863D3D-E9A0-A0E8-6D1C-87213E4F39F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46981" y="3941067"/>
            <a:ext cx="2550836" cy="182879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/>
            </a:lvl1pPr>
          </a:lstStyle>
          <a:p>
            <a:endParaRPr lang="en-IE" dirty="0"/>
          </a:p>
        </p:txBody>
      </p:sp>
      <p:sp>
        <p:nvSpPr>
          <p:cNvPr id="57" name="Text Placeholder 9">
            <a:extLst>
              <a:ext uri="{FF2B5EF4-FFF2-40B4-BE49-F238E27FC236}">
                <a16:creationId xmlns:a16="http://schemas.microsoft.com/office/drawing/2014/main" id="{7FC411D7-34A2-F3DF-A050-39011FA4A43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111442" y="3941067"/>
            <a:ext cx="2743195" cy="182879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/>
            </a:lvl1pPr>
          </a:lstStyle>
          <a:p>
            <a:endParaRPr lang="en-IE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79F510E-61F4-FF33-FDA5-859F95F0ED4C}"/>
              </a:ext>
            </a:extLst>
          </p:cNvPr>
          <p:cNvCxnSpPr>
            <a:cxnSpLocks/>
          </p:cNvCxnSpPr>
          <p:nvPr userDrawn="1"/>
        </p:nvCxnSpPr>
        <p:spPr>
          <a:xfrm>
            <a:off x="3246981" y="3694176"/>
            <a:ext cx="27431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0580087-C30A-9A7E-3C57-FF746FA0A8CA}"/>
              </a:ext>
            </a:extLst>
          </p:cNvPr>
          <p:cNvCxnSpPr>
            <a:cxnSpLocks/>
          </p:cNvCxnSpPr>
          <p:nvPr userDrawn="1"/>
        </p:nvCxnSpPr>
        <p:spPr>
          <a:xfrm>
            <a:off x="6118456" y="3694176"/>
            <a:ext cx="27431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FEA8C74-E9B0-483D-0143-2527505332C4}"/>
              </a:ext>
            </a:extLst>
          </p:cNvPr>
          <p:cNvCxnSpPr>
            <a:cxnSpLocks/>
          </p:cNvCxnSpPr>
          <p:nvPr userDrawn="1"/>
        </p:nvCxnSpPr>
        <p:spPr>
          <a:xfrm>
            <a:off x="9074364" y="3694176"/>
            <a:ext cx="27431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 descr="A white and grey symbol&#10;&#10;Description automatically generated">
            <a:extLst>
              <a:ext uri="{FF2B5EF4-FFF2-40B4-BE49-F238E27FC236}">
                <a16:creationId xmlns:a16="http://schemas.microsoft.com/office/drawing/2014/main" id="{9AD7FA7F-EC4A-A370-DB5B-F8123A79F7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9" t="15539" r="23710" b="13311"/>
          <a:stretch/>
        </p:blipFill>
        <p:spPr>
          <a:xfrm>
            <a:off x="338138" y="2161699"/>
            <a:ext cx="1147863" cy="1303507"/>
          </a:xfrm>
          <a:prstGeom prst="rect">
            <a:avLst/>
          </a:prstGeom>
        </p:spPr>
      </p:pic>
      <p:pic>
        <p:nvPicPr>
          <p:cNvPr id="43" name="Picture 42" descr="A white circle with a magnifying glass&#10;&#10;Description automatically generated">
            <a:extLst>
              <a:ext uri="{FF2B5EF4-FFF2-40B4-BE49-F238E27FC236}">
                <a16:creationId xmlns:a16="http://schemas.microsoft.com/office/drawing/2014/main" id="{5529F30A-9A6C-6AB8-E137-A02DDE55AB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12499" r="12603" b="6382"/>
          <a:stretch/>
        </p:blipFill>
        <p:spPr>
          <a:xfrm>
            <a:off x="6194218" y="2117676"/>
            <a:ext cx="1295836" cy="1347530"/>
          </a:xfrm>
          <a:prstGeom prst="rect">
            <a:avLst/>
          </a:prstGeom>
        </p:spPr>
      </p:pic>
      <p:pic>
        <p:nvPicPr>
          <p:cNvPr id="45" name="Picture 44" descr="A white circle with a number on it&#10;&#10;Description automatically generated">
            <a:extLst>
              <a:ext uri="{FF2B5EF4-FFF2-40B4-BE49-F238E27FC236}">
                <a16:creationId xmlns:a16="http://schemas.microsoft.com/office/drawing/2014/main" id="{595C5352-00B8-1690-01C5-1157B14F5D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0" t="13059" r="13727" b="13059"/>
          <a:stretch/>
        </p:blipFill>
        <p:spPr>
          <a:xfrm>
            <a:off x="3322742" y="2215313"/>
            <a:ext cx="1295837" cy="1309623"/>
          </a:xfrm>
          <a:prstGeom prst="rect">
            <a:avLst/>
          </a:prstGeom>
        </p:spPr>
      </p:pic>
      <p:pic>
        <p:nvPicPr>
          <p:cNvPr id="47" name="Picture 46" descr="A white circle with a check mark&#10;&#10;Description automatically generated">
            <a:extLst>
              <a:ext uri="{FF2B5EF4-FFF2-40B4-BE49-F238E27FC236}">
                <a16:creationId xmlns:a16="http://schemas.microsoft.com/office/drawing/2014/main" id="{87F9CFD6-CF73-A352-E018-0B3FCCCD5F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3" t="16135" r="15683" b="12407"/>
          <a:stretch/>
        </p:blipFill>
        <p:spPr>
          <a:xfrm>
            <a:off x="9074364" y="2153680"/>
            <a:ext cx="1314574" cy="137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80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BOAR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dient">
            <a:hlinkClick r:id="" action="ppaction://media"/>
            <a:extLst>
              <a:ext uri="{FF2B5EF4-FFF2-40B4-BE49-F238E27FC236}">
                <a16:creationId xmlns:a16="http://schemas.microsoft.com/office/drawing/2014/main" id="{417F61A0-A9EE-C62C-C264-FEA3DD542F9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48000"/>
            <a:ext cx="12192000" cy="3810000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A4F790A-1039-5BE6-2F4D-1E287017E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8314" y="2077278"/>
            <a:ext cx="6009859" cy="29172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3058C9-586E-BFC4-020F-C20A733452C6}"/>
              </a:ext>
            </a:extLst>
          </p:cNvPr>
          <p:cNvSpPr txBox="1"/>
          <p:nvPr/>
        </p:nvSpPr>
        <p:spPr>
          <a:xfrm>
            <a:off x="256761" y="291629"/>
            <a:ext cx="323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latin typeface="+mj-lt"/>
              </a:rPr>
              <a:t>factoryxchange.ie</a:t>
            </a:r>
            <a:endParaRPr lang="en-IE" b="1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896AA-A41D-8646-AFF0-A4CE746933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291629"/>
            <a:ext cx="5375839" cy="625475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85000"/>
              </a:lnSpc>
              <a:defRPr sz="2800">
                <a:solidFill>
                  <a:schemeClr val="tx1"/>
                </a:solidFill>
                <a:latin typeface="Manrope ExtraBold" pitchFamily="2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55C3B89-71C3-4D79-044F-EE77C320CBAA}"/>
              </a:ext>
            </a:extLst>
          </p:cNvPr>
          <p:cNvGrpSpPr/>
          <p:nvPr userDrawn="1"/>
        </p:nvGrpSpPr>
        <p:grpSpPr>
          <a:xfrm>
            <a:off x="333663" y="2497486"/>
            <a:ext cx="4973164" cy="1038434"/>
            <a:chOff x="1719466" y="1359927"/>
            <a:chExt cx="4973164" cy="103843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97237A0-F12D-A333-FBB9-321CC6C9C89A}"/>
                </a:ext>
              </a:extLst>
            </p:cNvPr>
            <p:cNvGrpSpPr/>
            <p:nvPr userDrawn="1"/>
          </p:nvGrpSpPr>
          <p:grpSpPr>
            <a:xfrm>
              <a:off x="1723865" y="1359927"/>
              <a:ext cx="4785339" cy="1038434"/>
              <a:chOff x="5541459" y="4753588"/>
              <a:chExt cx="5767439" cy="125155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73AF371-1C29-EFFD-3FA0-C9BCD157429F}"/>
                  </a:ext>
                </a:extLst>
              </p:cNvPr>
              <p:cNvGrpSpPr/>
              <p:nvPr/>
            </p:nvGrpSpPr>
            <p:grpSpPr>
              <a:xfrm>
                <a:off x="6395978" y="4753588"/>
                <a:ext cx="4912920" cy="1251554"/>
                <a:chOff x="6340171" y="4011308"/>
                <a:chExt cx="5034685" cy="1282572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D78DA0F1-94FC-D1D5-E4FE-04BCA1B891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47903" t="48583" r="4573" b="18280"/>
                <a:stretch/>
              </p:blipFill>
              <p:spPr>
                <a:xfrm>
                  <a:off x="6340171" y="4647547"/>
                  <a:ext cx="4952299" cy="646333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DD5D117C-93FF-7A35-D9BA-85CF9FDD0A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alphaModFix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sharpenSoften amount="16000"/>
                          </a14:imgEffect>
                        </a14:imgLayer>
                      </a14:imgProps>
                    </a:ext>
                  </a:extLst>
                </a:blip>
                <a:srcRect l="2239" t="48583" r="50894" b="18280"/>
                <a:stretch/>
              </p:blipFill>
              <p:spPr>
                <a:xfrm>
                  <a:off x="6491109" y="4011308"/>
                  <a:ext cx="4883747" cy="646332"/>
                </a:xfrm>
                <a:prstGeom prst="rect">
                  <a:avLst/>
                </a:prstGeom>
              </p:spPr>
            </p:pic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581B2D6-1C7D-7B4F-3634-9433726BDD34}"/>
                  </a:ext>
                </a:extLst>
              </p:cNvPr>
              <p:cNvSpPr txBox="1"/>
              <p:nvPr/>
            </p:nvSpPr>
            <p:spPr>
              <a:xfrm>
                <a:off x="5541459" y="4927998"/>
                <a:ext cx="1001807" cy="3292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255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</a:rPr>
                  <a:t>Funded by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36A432F-DAB2-B8B1-3FE8-218AF7DD01D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719466" y="1359930"/>
              <a:ext cx="4973164" cy="61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6406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SESTUDY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AD7DB-4958-E52E-23DF-D8918CA18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CC2B-2B9D-4FC7-8E26-4AD8F94B35D1}" type="slidenum">
              <a:rPr lang="en-IE" smtClean="0"/>
              <a:t>‹#›</a:t>
            </a:fld>
            <a:endParaRPr lang="en-I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E29C32-E0C6-B5B8-4F08-D3A427547A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8" y="291629"/>
            <a:ext cx="5375839" cy="625475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85000"/>
              </a:lnSpc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17" name="Date Placeholder 1">
            <a:extLst>
              <a:ext uri="{FF2B5EF4-FFF2-40B4-BE49-F238E27FC236}">
                <a16:creationId xmlns:a16="http://schemas.microsoft.com/office/drawing/2014/main" id="{43FED9CF-EDF6-DA96-42C8-7E8D054B558A}"/>
              </a:ext>
            </a:extLst>
          </p:cNvPr>
          <p:cNvSpPr txBox="1">
            <a:spLocks/>
          </p:cNvSpPr>
          <p:nvPr userDrawn="1"/>
        </p:nvSpPr>
        <p:spPr>
          <a:xfrm>
            <a:off x="10464631" y="347419"/>
            <a:ext cx="148066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err="1"/>
              <a:t>FactoryXChange</a:t>
            </a:r>
            <a:endParaRPr lang="en-IE" dirty="0"/>
          </a:p>
        </p:txBody>
      </p:sp>
      <p:sp>
        <p:nvSpPr>
          <p:cNvPr id="25" name="Date Placeholder 8">
            <a:extLst>
              <a:ext uri="{FF2B5EF4-FFF2-40B4-BE49-F238E27FC236}">
                <a16:creationId xmlns:a16="http://schemas.microsoft.com/office/drawing/2014/main" id="{BA5AE1C3-6BAC-48C9-E43C-32CC225971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8406" y="63341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D96E804E-67D4-4DFC-8987-48EF3690D46B}" type="datetimeFigureOut">
              <a:rPr lang="en-IE" smtClean="0"/>
              <a:pPr/>
              <a:t>05/03/2025</a:t>
            </a:fld>
            <a:endParaRPr lang="en-IE"/>
          </a:p>
        </p:txBody>
      </p:sp>
      <p:sp>
        <p:nvSpPr>
          <p:cNvPr id="6" name="Text Placeholder 28">
            <a:extLst>
              <a:ext uri="{FF2B5EF4-FFF2-40B4-BE49-F238E27FC236}">
                <a16:creationId xmlns:a16="http://schemas.microsoft.com/office/drawing/2014/main" id="{657022C7-1B57-F6B0-E016-466DC74086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678285"/>
            <a:ext cx="5055665" cy="9866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7">
            <a:extLst>
              <a:ext uri="{FF2B5EF4-FFF2-40B4-BE49-F238E27FC236}">
                <a16:creationId xmlns:a16="http://schemas.microsoft.com/office/drawing/2014/main" id="{244CF10C-E170-81CE-5E19-A82E90FC931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38137" y="4109013"/>
            <a:ext cx="4314886" cy="1517536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20000"/>
              </a:lnSpc>
              <a:buFont typeface="Arial" panose="020B0604020202020204" pitchFamily="34" charset="0"/>
              <a:buChar char="•"/>
              <a:defRPr sz="1100" b="1" baseline="0">
                <a:latin typeface="+mn-lt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endParaRPr lang="en-IE" dirty="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0AA110D8-F6CD-B344-37B5-43FD4E2747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139" y="1102247"/>
            <a:ext cx="1536960" cy="312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pPr lvl="0"/>
            <a:r>
              <a:rPr lang="en-GB" dirty="0"/>
              <a:t>C</a:t>
            </a:r>
            <a:r>
              <a:rPr lang="en-IE" dirty="0"/>
              <a:t>lick to edit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B4E785-6230-00E4-E0C9-660ABA8480DE}"/>
              </a:ext>
            </a:extLst>
          </p:cNvPr>
          <p:cNvCxnSpPr>
            <a:cxnSpLocks/>
          </p:cNvCxnSpPr>
          <p:nvPr userDrawn="1"/>
        </p:nvCxnSpPr>
        <p:spPr>
          <a:xfrm>
            <a:off x="338138" y="1378193"/>
            <a:ext cx="18031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6A9ED3-511F-4ED6-B6D0-53871FB5216B}"/>
              </a:ext>
            </a:extLst>
          </p:cNvPr>
          <p:cNvCxnSpPr>
            <a:cxnSpLocks/>
          </p:cNvCxnSpPr>
          <p:nvPr userDrawn="1"/>
        </p:nvCxnSpPr>
        <p:spPr>
          <a:xfrm>
            <a:off x="338138" y="6242279"/>
            <a:ext cx="11560637" cy="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62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9088A7-83A7-CCBF-A6EB-2E821D982A97}"/>
              </a:ext>
            </a:extLst>
          </p:cNvPr>
          <p:cNvCxnSpPr>
            <a:cxnSpLocks/>
          </p:cNvCxnSpPr>
          <p:nvPr userDrawn="1"/>
        </p:nvCxnSpPr>
        <p:spPr>
          <a:xfrm>
            <a:off x="474048" y="6378620"/>
            <a:ext cx="11245936" cy="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945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288B0-8630-3C17-D2F6-87CADEF6E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40143" y="6334156"/>
            <a:ext cx="913451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568CC2B-2B9D-4FC7-8E26-4AD8F94B35D1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10" name="Date Placeholder 8">
            <a:extLst>
              <a:ext uri="{FF2B5EF4-FFF2-40B4-BE49-F238E27FC236}">
                <a16:creationId xmlns:a16="http://schemas.microsoft.com/office/drawing/2014/main" id="{156DE3E7-EBEC-75D8-433E-B5E02437CF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8406" y="63341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D96E804E-67D4-4DFC-8987-48EF3690D46B}" type="datetimeFigureOut">
              <a:rPr lang="en-IE" smtClean="0"/>
              <a:pPr/>
              <a:t>05/03/2025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6251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27" r:id="rId2"/>
    <p:sldLayoutId id="2147483730" r:id="rId3"/>
    <p:sldLayoutId id="2147483722" r:id="rId4"/>
    <p:sldLayoutId id="2147483724" r:id="rId5"/>
    <p:sldLayoutId id="2147483729" r:id="rId6"/>
    <p:sldLayoutId id="2147483692" r:id="rId7"/>
    <p:sldLayoutId id="2147483725" r:id="rId8"/>
    <p:sldLayoutId id="2147483755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ibre Franklin SemiBold" panose="000007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3E19E12-FCD7-F547-A12A-1726E430F02A}"/>
              </a:ext>
            </a:extLst>
          </p:cNvPr>
          <p:cNvCxnSpPr>
            <a:cxnSpLocks/>
          </p:cNvCxnSpPr>
          <p:nvPr userDrawn="1"/>
        </p:nvCxnSpPr>
        <p:spPr>
          <a:xfrm>
            <a:off x="474048" y="6378620"/>
            <a:ext cx="11245936" cy="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4048" y="908263"/>
            <a:ext cx="10515600" cy="13255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049" y="3240611"/>
            <a:ext cx="10350649" cy="28969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41535" y="6419716"/>
            <a:ext cx="527473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GB" sz="867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IE"/>
              <a:t>© FactoryXChange 2023 |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37434" y="6419716"/>
            <a:ext cx="3767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67">
                <a:solidFill>
                  <a:schemeClr val="tx1"/>
                </a:solidFill>
              </a:defRPr>
            </a:lvl1pPr>
          </a:lstStyle>
          <a:p>
            <a:fld id="{E4732376-9201-2844-93D3-F68D2C37F4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2BC6654-6FEF-A707-8F64-5DC1A98EB442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361949" y="106687"/>
            <a:ext cx="1683827" cy="81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0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</p:sldLayoutIdLst>
  <p:hf hd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2933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029" indent="-173562" algn="l" defTabSz="914377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tabLst/>
        <a:defRPr sz="1867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55591" indent="-173562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33387" indent="-179913" algn="l" defTabSz="914377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3300" indent="-179913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888978" indent="-179913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65">
          <p15:clr>
            <a:srgbClr val="F26B43"/>
          </p15:clr>
        </p15:guide>
        <p15:guide id="3" pos="220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2932">
          <p15:clr>
            <a:srgbClr val="F26B43"/>
          </p15:clr>
        </p15:guide>
        <p15:guide id="6" pos="2767">
          <p15:clr>
            <a:srgbClr val="F26B43"/>
          </p15:clr>
        </p15:guide>
        <p15:guide id="7" pos="2996">
          <p15:clr>
            <a:srgbClr val="F26B43"/>
          </p15:clr>
        </p15:guide>
        <p15:guide id="8" pos="3107">
          <p15:clr>
            <a:srgbClr val="F26B43"/>
          </p15:clr>
        </p15:guide>
        <p15:guide id="9" pos="265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https://www.factoryxchange.ie/service-page/cyber-security-assessment-it" TargetMode="Externa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D0F13D-C67D-C1A2-F784-A029D4AC0A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139" y="2242564"/>
            <a:ext cx="5757861" cy="1605131"/>
          </a:xfrm>
        </p:spPr>
        <p:txBody>
          <a:bodyPr/>
          <a:lstStyle/>
          <a:p>
            <a:r>
              <a:rPr lang="en-US" dirty="0" err="1"/>
              <a:t>FactoryXChange</a:t>
            </a:r>
            <a:r>
              <a:rPr lang="en-US" dirty="0"/>
              <a:t>: Connecting Businesses to Digital Solutions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5BF1C-3931-E5FC-4C7E-E77CB65468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125" y="4129057"/>
            <a:ext cx="5520401" cy="1204943"/>
          </a:xfrm>
        </p:spPr>
        <p:txBody>
          <a:bodyPr/>
          <a:lstStyle/>
          <a:p>
            <a:r>
              <a:rPr lang="en-US" dirty="0"/>
              <a:t>Helping Midlands businesses access digital services, funding, and support</a:t>
            </a:r>
            <a:endParaRPr lang="en-IE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266DE2-8F34-2FA1-DD17-DB50F620FBD5}"/>
              </a:ext>
            </a:extLst>
          </p:cNvPr>
          <p:cNvGrpSpPr/>
          <p:nvPr/>
        </p:nvGrpSpPr>
        <p:grpSpPr>
          <a:xfrm>
            <a:off x="365125" y="5443537"/>
            <a:ext cx="4244916" cy="1111771"/>
            <a:chOff x="6340171" y="4011308"/>
            <a:chExt cx="5034685" cy="131861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F3FE7A8-4C25-FA6D-409B-26594FA411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903" t="48583" r="4573" b="18280"/>
            <a:stretch/>
          </p:blipFill>
          <p:spPr>
            <a:xfrm>
              <a:off x="6340171" y="4683593"/>
              <a:ext cx="4952299" cy="64633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07FFA1-6E56-4F09-98CA-7153C5E808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39" t="48583" r="50894" b="18280"/>
            <a:stretch/>
          </p:blipFill>
          <p:spPr>
            <a:xfrm>
              <a:off x="6491109" y="4011308"/>
              <a:ext cx="4883747" cy="646332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BEF5897-3818-C8E6-415A-32F9DB356588}"/>
              </a:ext>
            </a:extLst>
          </p:cNvPr>
          <p:cNvSpPr/>
          <p:nvPr/>
        </p:nvSpPr>
        <p:spPr>
          <a:xfrm>
            <a:off x="365125" y="5334000"/>
            <a:ext cx="873125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927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6E75B4-3B0D-91DF-A444-CCCD4FEC1D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8CC2B-2B9D-4FC7-8E26-4AD8F94B35D1}" type="slidenum">
              <a:rPr lang="en-IE" smtClean="0"/>
              <a:pPr/>
              <a:t>2</a:t>
            </a:fld>
            <a:endParaRPr lang="en-I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292047-C686-6995-CB01-A806B57FF6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195B0C4-CCFC-4905-9F80-74F2EC105768}" type="datetime1">
              <a:rPr lang="en-IE" smtClean="0"/>
              <a:t>05/03/2025</a:t>
            </a:fld>
            <a:endParaRPr lang="en-I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1B3D9D-C45F-BB7B-6B7E-886A1D6FC4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/>
              <a:t>Who we are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0A8DAA-64CB-C687-2FE3-3D5A9E83856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38137" y="1601590"/>
            <a:ext cx="5158654" cy="2547785"/>
          </a:xfrm>
        </p:spPr>
        <p:txBody>
          <a:bodyPr>
            <a:normAutofit/>
          </a:bodyPr>
          <a:lstStyle/>
          <a:p>
            <a:r>
              <a:rPr lang="en-IE" dirty="0"/>
              <a:t>We are not just tech advocates, we are tech translators, </a:t>
            </a:r>
            <a:r>
              <a:rPr lang="en-IE" b="1" dirty="0"/>
              <a:t>enabling digital transformation across Ireland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D0B671-87E3-85D5-9657-B18AC1969D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38137" y="4425214"/>
            <a:ext cx="4774189" cy="1633104"/>
          </a:xfrm>
        </p:spPr>
        <p:txBody>
          <a:bodyPr/>
          <a:lstStyle/>
          <a:p>
            <a:r>
              <a:rPr lang="en-IE" dirty="0"/>
              <a:t>We work hard to connect people to technology in ways that are accessible, actionable and that create real-world impact for good</a:t>
            </a:r>
          </a:p>
        </p:txBody>
      </p:sp>
    </p:spTree>
    <p:extLst>
      <p:ext uri="{BB962C8B-B14F-4D97-AF65-F5344CB8AC3E}">
        <p14:creationId xmlns:p14="http://schemas.microsoft.com/office/powerpoint/2010/main" val="2481397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6E8FAA-EEFB-B640-61C8-9D78B10117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8CC2B-2B9D-4FC7-8E26-4AD8F94B35D1}" type="slidenum">
              <a:rPr lang="en-IE" smtClean="0"/>
              <a:pPr/>
              <a:t>3</a:t>
            </a:fld>
            <a:endParaRPr lang="en-I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2AB3A-095D-1FFC-F6A6-C9E810FCC3B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6A677DA-7CFE-4386-9F71-84C9E267CA97}" type="datetime1">
              <a:rPr lang="en-IE" smtClean="0"/>
              <a:t>05/03/2025</a:t>
            </a:fld>
            <a:endParaRPr lang="en-I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4C0B7B-9BB5-E2F4-F2B9-B9FDDBBEC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we can offer you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882BD2-7324-0A83-8EB8-05A705F950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IE" dirty="0"/>
              <a:t>Data and AI value chain</a:t>
            </a:r>
          </a:p>
          <a:p>
            <a:r>
              <a:rPr lang="en-IE" sz="1600" dirty="0">
                <a:latin typeface="+mn-lt"/>
              </a:rPr>
              <a:t>Make smarter decisions using data and ai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B81AEFA-29CD-48A0-5D0F-211561C319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38959" y="4135438"/>
            <a:ext cx="1968568" cy="1698625"/>
          </a:xfrm>
        </p:spPr>
        <p:txBody>
          <a:bodyPr/>
          <a:lstStyle/>
          <a:p>
            <a:r>
              <a:rPr lang="en-IE" dirty="0"/>
              <a:t>Support to find investment</a:t>
            </a:r>
          </a:p>
          <a:p>
            <a:r>
              <a:rPr lang="en-IE" sz="1600" dirty="0">
                <a:latin typeface="+mn-lt"/>
              </a:rPr>
              <a:t>Secure funding to adopt technologies</a:t>
            </a:r>
          </a:p>
          <a:p>
            <a:endParaRPr lang="en-I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07A200-BE9B-0475-C8B4-73A3BA0F66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56637" y="4135438"/>
            <a:ext cx="2078454" cy="1698625"/>
          </a:xfrm>
        </p:spPr>
        <p:txBody>
          <a:bodyPr/>
          <a:lstStyle/>
          <a:p>
            <a:r>
              <a:rPr lang="en-IE" dirty="0"/>
              <a:t>Innovative ecosystems and networking</a:t>
            </a:r>
          </a:p>
          <a:p>
            <a:r>
              <a:rPr lang="en-IE" sz="1600" dirty="0">
                <a:latin typeface="+mn-lt"/>
              </a:rPr>
              <a:t>Connect, collaborate and learn</a:t>
            </a:r>
          </a:p>
          <a:p>
            <a:endParaRPr lang="en-I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98A48D-DCEC-DF69-C0E5-F3B5E2C827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IE" dirty="0"/>
              <a:t>Skills and training</a:t>
            </a:r>
          </a:p>
          <a:p>
            <a:r>
              <a:rPr lang="en-IE" sz="1600" dirty="0">
                <a:latin typeface="+mn-lt"/>
              </a:rPr>
              <a:t>Upskill to meet the needs of tomorrow</a:t>
            </a:r>
          </a:p>
          <a:p>
            <a:endParaRPr lang="en-I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97D4120-FF66-33C6-9D7C-370BE5AC98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IE" dirty="0"/>
              <a:t>Test before invest</a:t>
            </a:r>
          </a:p>
          <a:p>
            <a:r>
              <a:rPr lang="en-IE" sz="1600" dirty="0">
                <a:latin typeface="+mn-lt"/>
              </a:rPr>
              <a:t>Trial new innovations with low risk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65006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72A5C-240B-75EA-0737-283125F65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yellow and green quote marks&#10;&#10;Description automatically generated">
            <a:extLst>
              <a:ext uri="{FF2B5EF4-FFF2-40B4-BE49-F238E27FC236}">
                <a16:creationId xmlns:a16="http://schemas.microsoft.com/office/drawing/2014/main" id="{4FB28474-8A61-E1FA-6081-78E050E9D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507" y="760799"/>
            <a:ext cx="846080" cy="8460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1AD8CE-F968-D7A8-E92A-8258B4AD58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8CC2B-2B9D-4FC7-8E26-4AD8F94B35D1}" type="slidenum">
              <a:rPr lang="en-IE" smtClean="0"/>
              <a:t>4</a:t>
            </a:fld>
            <a:endParaRPr lang="en-I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4E29894-68A6-650E-9976-28B81BBEE69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EDAB431-1745-47AD-8530-03F14A439EAF}" type="datetime1">
              <a:rPr lang="en-IE" smtClean="0"/>
              <a:t>05/03/2025</a:t>
            </a:fld>
            <a:endParaRPr lang="en-I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32B8A9-CD19-E3F9-BA2F-3C404342AB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95547" y="1101148"/>
            <a:ext cx="5606005" cy="188498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The AI-enhanced system developed by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FactoryXChange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has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revolutionised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how we access information, significantly reducing errors and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optimising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our processes. We're excited to continue refining this innovative tool to enhance our manufacturing operations further."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Prodieco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Maintenance Team.</a:t>
            </a:r>
            <a:endParaRPr lang="en-I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Placeholder 8" descr="A yellow and green quote marks&#10;&#10;Description automatically generated">
            <a:extLst>
              <a:ext uri="{FF2B5EF4-FFF2-40B4-BE49-F238E27FC236}">
                <a16:creationId xmlns:a16="http://schemas.microsoft.com/office/drawing/2014/main" id="{98E4DC86-4865-9E08-59B5-3996E7D762E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722" r="1722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09CAFD3-8E57-8A80-7971-BFBA9B6CA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8" y="291629"/>
            <a:ext cx="8272462" cy="625475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Prodieco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AI-Driven Innovations in CNC Programming and Maintenance</a:t>
            </a:r>
            <a:endParaRPr lang="en-I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1B619C-E230-89AD-A663-D3BF384821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842" r="17842"/>
          <a:stretch/>
        </p:blipFill>
        <p:spPr>
          <a:xfrm>
            <a:off x="282739" y="1101148"/>
            <a:ext cx="3071336" cy="3182373"/>
          </a:xfrm>
          <a:prstGeom prst="rect">
            <a:avLst/>
          </a:prstGeom>
        </p:spPr>
      </p:pic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B9C258D-0ACE-0CC2-48C0-3691661F8EBF}"/>
              </a:ext>
            </a:extLst>
          </p:cNvPr>
          <p:cNvSpPr txBox="1">
            <a:spLocks/>
          </p:cNvSpPr>
          <p:nvPr/>
        </p:nvSpPr>
        <p:spPr>
          <a:xfrm>
            <a:off x="3522172" y="3059089"/>
            <a:ext cx="2422052" cy="2763791"/>
          </a:xfrm>
          <a:prstGeom prst="rect">
            <a:avLst/>
          </a:prstGeom>
        </p:spPr>
        <p:txBody>
          <a:bodyPr/>
          <a:lstStyle>
            <a:lvl1pPr marL="171450" indent="-17145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100" b="1" kern="1200" baseline="0">
                <a:solidFill>
                  <a:schemeClr val="tx1"/>
                </a:solidFill>
                <a:latin typeface="+mn-lt"/>
                <a:ea typeface="Open Sans" pitchFamily="2" charset="0"/>
                <a:cs typeface="Open Sans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E" sz="1200" dirty="0">
                <a:solidFill>
                  <a:srgbClr val="FFD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Challenge</a:t>
            </a:r>
          </a:p>
          <a:p>
            <a:pPr marL="0" indent="0">
              <a:buNone/>
            </a:pPr>
            <a:r>
              <a:rPr lang="en-US" b="1" dirty="0"/>
              <a:t>Knowledge Management:</a:t>
            </a:r>
            <a:r>
              <a:rPr lang="en-US" dirty="0"/>
              <a:t> </a:t>
            </a:r>
            <a:r>
              <a:rPr lang="en-US" b="0" dirty="0"/>
              <a:t>Maintenance engineers needed rapid access to specific information in extensive CNC machine manuals, which often led to delays and inefficiencies.</a:t>
            </a:r>
          </a:p>
          <a:p>
            <a:pPr marL="0" indent="0">
              <a:buNone/>
            </a:pPr>
            <a:r>
              <a:rPr lang="en-US" b="1" dirty="0"/>
              <a:t>Operational Hurdles:</a:t>
            </a:r>
            <a:r>
              <a:rPr lang="en-US" dirty="0"/>
              <a:t> </a:t>
            </a:r>
            <a:r>
              <a:rPr lang="en-US" b="0" dirty="0"/>
              <a:t>Technicians spent up to 45% of their time retrieving data, impacting productivity.</a:t>
            </a:r>
            <a:endParaRPr lang="en-IE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D7741EC5-2258-957C-4CFF-00872CF6DEA6}"/>
              </a:ext>
            </a:extLst>
          </p:cNvPr>
          <p:cNvSpPr txBox="1">
            <a:spLocks/>
          </p:cNvSpPr>
          <p:nvPr/>
        </p:nvSpPr>
        <p:spPr>
          <a:xfrm>
            <a:off x="6095999" y="3059090"/>
            <a:ext cx="3071811" cy="2763791"/>
          </a:xfrm>
          <a:prstGeom prst="rect">
            <a:avLst/>
          </a:prstGeom>
        </p:spPr>
        <p:txBody>
          <a:bodyPr/>
          <a:lstStyle>
            <a:lvl1pPr marL="171450" indent="-17145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100" b="1" kern="1200" baseline="0">
                <a:solidFill>
                  <a:schemeClr val="tx1"/>
                </a:solidFill>
                <a:latin typeface="+mn-lt"/>
                <a:ea typeface="Open Sans" pitchFamily="2" charset="0"/>
                <a:cs typeface="Open Sans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E" sz="1200" dirty="0">
                <a:solidFill>
                  <a:srgbClr val="FFD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Solution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AI-Driven Knowledge Retrieval Prototype:</a:t>
            </a:r>
            <a:r>
              <a:rPr lang="en-US" dirty="0"/>
              <a:t> </a:t>
            </a:r>
            <a:r>
              <a:rPr lang="en-US" b="0" dirty="0" err="1"/>
              <a:t>FactoryXChange</a:t>
            </a:r>
            <a:r>
              <a:rPr lang="en-US" b="0" dirty="0"/>
              <a:t> (</a:t>
            </a:r>
            <a:r>
              <a:rPr lang="en-US" b="0" dirty="0" err="1"/>
              <a:t>FxC</a:t>
            </a:r>
            <a:r>
              <a:rPr lang="en-US" b="0" dirty="0"/>
              <a:t>) developed a Retrieval-Augmented Generation (RAG) prototype powered by Large Language Models (LLMs).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Capabilities:</a:t>
            </a:r>
            <a:r>
              <a:rPr lang="en-US" dirty="0"/>
              <a:t> </a:t>
            </a:r>
            <a:r>
              <a:rPr lang="en-US" b="0" dirty="0"/>
              <a:t>The system indexed over 20 product manuals, retrieving contextually relevant data using advanced AI algorithms.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Interactive Features:</a:t>
            </a:r>
            <a:r>
              <a:rPr lang="en-US" dirty="0"/>
              <a:t> </a:t>
            </a:r>
            <a:r>
              <a:rPr lang="en-US" b="0" dirty="0"/>
              <a:t>It provided direct, query-based access to solutions, eliminating the need for manual searches.</a:t>
            </a:r>
            <a:endParaRPr lang="en-IE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E511D3E-3E67-30DC-D903-98452F99457A}"/>
              </a:ext>
            </a:extLst>
          </p:cNvPr>
          <p:cNvGraphicFramePr>
            <a:graphicFrameLocks noGrp="1"/>
          </p:cNvGraphicFramePr>
          <p:nvPr/>
        </p:nvGraphicFramePr>
        <p:xfrm>
          <a:off x="3521979" y="1258615"/>
          <a:ext cx="2288338" cy="17203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8338">
                  <a:extLst>
                    <a:ext uri="{9D8B030D-6E8A-4147-A177-3AD203B41FA5}">
                      <a16:colId xmlns:a16="http://schemas.microsoft.com/office/drawing/2014/main" val="1096304928"/>
                    </a:ext>
                  </a:extLst>
                </a:gridCol>
              </a:tblGrid>
              <a:tr h="438127">
                <a:tc>
                  <a:txBody>
                    <a:bodyPr/>
                    <a:lstStyle/>
                    <a:p>
                      <a:r>
                        <a:rPr lang="en-IE" sz="1200" dirty="0">
                          <a:latin typeface="+mj-lt"/>
                        </a:rPr>
                        <a:t>Client Name: </a:t>
                      </a:r>
                      <a:r>
                        <a:rPr lang="en-IE" sz="1200" dirty="0" err="1">
                          <a:latin typeface="+mj-lt"/>
                        </a:rPr>
                        <a:t>Prodieco</a:t>
                      </a:r>
                      <a:r>
                        <a:rPr lang="en-IE" sz="1200" dirty="0">
                          <a:latin typeface="+mj-lt"/>
                        </a:rPr>
                        <a:t>, Dublin, Ireland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3617919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r>
                        <a:rPr lang="en-IE" sz="1200" dirty="0">
                          <a:latin typeface="+mj-lt"/>
                        </a:rPr>
                        <a:t>Sector: Pharmaceutical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7751582"/>
                  </a:ext>
                </a:extLst>
              </a:tr>
              <a:tr h="438127">
                <a:tc>
                  <a:txBody>
                    <a:bodyPr/>
                    <a:lstStyle/>
                    <a:p>
                      <a:r>
                        <a:rPr lang="en-US" sz="1200" dirty="0"/>
                        <a:t>Duration of service provision</a:t>
                      </a:r>
                      <a:r>
                        <a:rPr lang="en-IE" sz="1200" dirty="0">
                          <a:latin typeface="+mj-lt"/>
                        </a:rPr>
                        <a:t>:  August 2024 – November 2024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52476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r>
                        <a:rPr lang="en-US" sz="1200" dirty="0"/>
                        <a:t>Costs of services provided: 61k</a:t>
                      </a:r>
                      <a:endParaRPr lang="en-IE" sz="1200" dirty="0">
                        <a:latin typeface="+mj-lt"/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7227164"/>
                  </a:ext>
                </a:extLst>
              </a:tr>
            </a:tbl>
          </a:graphicData>
        </a:graphic>
      </p:graphicFrame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9FD1240-F9F0-EF1F-79A4-C40265736D67}"/>
              </a:ext>
            </a:extLst>
          </p:cNvPr>
          <p:cNvSpPr txBox="1">
            <a:spLocks/>
          </p:cNvSpPr>
          <p:nvPr/>
        </p:nvSpPr>
        <p:spPr>
          <a:xfrm>
            <a:off x="9279842" y="3059091"/>
            <a:ext cx="2743201" cy="2763791"/>
          </a:xfrm>
          <a:prstGeom prst="rect">
            <a:avLst/>
          </a:prstGeom>
        </p:spPr>
        <p:txBody>
          <a:bodyPr/>
          <a:lstStyle>
            <a:lvl1pPr marL="171450" indent="-17145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100" b="1" kern="1200" baseline="0">
                <a:solidFill>
                  <a:schemeClr val="tx1"/>
                </a:solidFill>
                <a:latin typeface="+mn-lt"/>
                <a:ea typeface="Open Sans" pitchFamily="2" charset="0"/>
                <a:cs typeface="Open Sans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rgbClr val="FFD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Impact/Outcome:</a:t>
            </a:r>
          </a:p>
          <a:p>
            <a:pPr marL="0" indent="0">
              <a:buNone/>
            </a:pPr>
            <a:r>
              <a:rPr lang="en-US" b="1" dirty="0"/>
              <a:t>Efficiency Gains:</a:t>
            </a:r>
            <a:r>
              <a:rPr lang="en-US" dirty="0"/>
              <a:t> </a:t>
            </a:r>
            <a:r>
              <a:rPr lang="en-US" b="0" dirty="0"/>
              <a:t>Reduced information retrieval time from 20-30 minutes to just a few minutes, improving productivity tenfold.</a:t>
            </a:r>
          </a:p>
          <a:p>
            <a:pPr marL="0" indent="0">
              <a:buNone/>
            </a:pPr>
            <a:r>
              <a:rPr lang="en-US" dirty="0"/>
              <a:t>Enhanced </a:t>
            </a:r>
            <a:r>
              <a:rPr lang="en-US" b="1" dirty="0"/>
              <a:t>Decision-Making:</a:t>
            </a:r>
            <a:r>
              <a:rPr lang="en-US" dirty="0"/>
              <a:t> </a:t>
            </a:r>
            <a:r>
              <a:rPr lang="en-US" b="0" dirty="0"/>
              <a:t>Accurate and timely responses improved troubleshooting and operational outcomes.</a:t>
            </a:r>
          </a:p>
          <a:p>
            <a:pPr marL="0" indent="0">
              <a:buNone/>
            </a:pPr>
            <a:r>
              <a:rPr lang="en-US" b="1" dirty="0"/>
              <a:t>Future Potential:</a:t>
            </a:r>
            <a:r>
              <a:rPr lang="en-US" dirty="0"/>
              <a:t> </a:t>
            </a:r>
            <a:r>
              <a:rPr lang="en-US" b="0" dirty="0"/>
              <a:t>Feedback-driven enhancements, such as integrating user profiles and multimodal query support, promise further </a:t>
            </a:r>
            <a:r>
              <a:rPr lang="en-US" b="0" dirty="0" err="1"/>
              <a:t>optimisation</a:t>
            </a:r>
            <a:r>
              <a:rPr lang="en-US" b="0" dirty="0"/>
              <a:t>.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DF4D4AA-141D-3B9D-9E55-5ED2A4ED6FA8}"/>
              </a:ext>
            </a:extLst>
          </p:cNvPr>
          <p:cNvCxnSpPr/>
          <p:nvPr/>
        </p:nvCxnSpPr>
        <p:spPr>
          <a:xfrm>
            <a:off x="6000098" y="3372412"/>
            <a:ext cx="0" cy="2137144"/>
          </a:xfrm>
          <a:prstGeom prst="line">
            <a:avLst/>
          </a:prstGeom>
          <a:ln>
            <a:solidFill>
              <a:srgbClr val="7DF98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52421E-15DB-30C2-2126-A97CDF03D352}"/>
              </a:ext>
            </a:extLst>
          </p:cNvPr>
          <p:cNvCxnSpPr/>
          <p:nvPr/>
        </p:nvCxnSpPr>
        <p:spPr>
          <a:xfrm>
            <a:off x="9167810" y="3372412"/>
            <a:ext cx="0" cy="2137144"/>
          </a:xfrm>
          <a:prstGeom prst="line">
            <a:avLst/>
          </a:prstGeom>
          <a:ln>
            <a:solidFill>
              <a:srgbClr val="7DF98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024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977473-3847-E1A9-3CB5-42E959D06FB2}"/>
              </a:ext>
            </a:extLst>
          </p:cNvPr>
          <p:cNvSpPr txBox="1"/>
          <p:nvPr/>
        </p:nvSpPr>
        <p:spPr>
          <a:xfrm>
            <a:off x="520499" y="867827"/>
            <a:ext cx="5143240" cy="37965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Why our work is important: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AD3DE34-3455-40F1-E08D-BABDEA132110}"/>
              </a:ext>
            </a:extLst>
          </p:cNvPr>
          <p:cNvGrpSpPr/>
          <p:nvPr/>
        </p:nvGrpSpPr>
        <p:grpSpPr>
          <a:xfrm>
            <a:off x="209204" y="1862854"/>
            <a:ext cx="10541928" cy="3652694"/>
            <a:chOff x="156903" y="1397140"/>
            <a:chExt cx="7906446" cy="273952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902CD39-3D9B-927B-84ED-B05E17D5B7F4}"/>
                </a:ext>
              </a:extLst>
            </p:cNvPr>
            <p:cNvSpPr txBox="1"/>
            <p:nvPr/>
          </p:nvSpPr>
          <p:spPr>
            <a:xfrm>
              <a:off x="2244439" y="1604958"/>
              <a:ext cx="5818910" cy="25317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 it enables the acceleration of digital transformation, pushing boundaries for the betterment of people, communities and the planet.”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7D950B-8124-F8D1-7057-646295A86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903" y="1397140"/>
              <a:ext cx="1487727" cy="1191029"/>
            </a:xfrm>
            <a:prstGeom prst="rect">
              <a:avLst/>
            </a:prstGeom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3ABD079-66FC-AB80-403D-19D256C1E4F4}"/>
              </a:ext>
            </a:extLst>
          </p:cNvPr>
          <p:cNvCxnSpPr>
            <a:cxnSpLocks/>
          </p:cNvCxnSpPr>
          <p:nvPr/>
        </p:nvCxnSpPr>
        <p:spPr>
          <a:xfrm>
            <a:off x="474048" y="6378620"/>
            <a:ext cx="11245936" cy="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89463B0-44DF-105C-A6FA-4E7658C88F6F}"/>
              </a:ext>
            </a:extLst>
          </p:cNvPr>
          <p:cNvSpPr txBox="1">
            <a:spLocks/>
          </p:cNvSpPr>
          <p:nvPr/>
        </p:nvSpPr>
        <p:spPr>
          <a:xfrm>
            <a:off x="6710894" y="6454844"/>
            <a:ext cx="5094420" cy="33740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© </a:t>
            </a:r>
            <a:r>
              <a:rPr kumimoji="0" lang="en-US" sz="85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FactoryXChange</a:t>
            </a: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850">
                <a:solidFill>
                  <a:srgbClr val="000000"/>
                </a:solidFill>
                <a:latin typeface="Arial"/>
                <a:cs typeface="Arial"/>
              </a:rPr>
              <a:t>2025</a:t>
            </a:r>
            <a:endParaRPr kumimoji="0" lang="en-US" sz="8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469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05D46-2E04-DBAE-2EA1-165E0ACE4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88B9996-5A2F-071A-8908-B9322B614BA4}"/>
              </a:ext>
            </a:extLst>
          </p:cNvPr>
          <p:cNvSpPr txBox="1">
            <a:spLocks/>
          </p:cNvSpPr>
          <p:nvPr/>
        </p:nvSpPr>
        <p:spPr>
          <a:xfrm>
            <a:off x="6570048" y="6429743"/>
            <a:ext cx="4949979" cy="202147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© </a:t>
            </a:r>
            <a:r>
              <a:rPr kumimoji="0" lang="en-US" sz="85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FactoryXChange</a:t>
            </a:r>
            <a:r>
              <a:rPr kumimoji="0" lang="en-US" sz="8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2025   | 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E951EBC-D258-A05F-3A84-CB8F2370B26C}"/>
              </a:ext>
            </a:extLst>
          </p:cNvPr>
          <p:cNvSpPr txBox="1">
            <a:spLocks/>
          </p:cNvSpPr>
          <p:nvPr/>
        </p:nvSpPr>
        <p:spPr>
          <a:xfrm>
            <a:off x="11515474" y="6437765"/>
            <a:ext cx="376766" cy="20214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32376-9201-2844-93D3-F68D2C37F4BA}" type="slidenum">
              <a:rPr kumimoji="0" lang="en-US" sz="867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AA8C2F-F55E-D5DA-4F36-C1F4D50E6F3E}"/>
              </a:ext>
            </a:extLst>
          </p:cNvPr>
          <p:cNvSpPr txBox="1"/>
          <p:nvPr/>
        </p:nvSpPr>
        <p:spPr>
          <a:xfrm>
            <a:off x="478107" y="6455118"/>
            <a:ext cx="6400213" cy="261610"/>
          </a:xfrm>
          <a:prstGeom prst="rect">
            <a:avLst/>
          </a:prstGeom>
          <a:noFill/>
        </p:spPr>
        <p:txBody>
          <a:bodyPr wrap="square" lIns="0" tIns="45720" rIns="91440" bIns="45720" rtlCol="0" anchor="t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FactoryXChange (FXC) External Service Provider (</a:t>
            </a:r>
            <a:r>
              <a:rPr kumimoji="0" lang="fr-FR" sz="11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xSP</a:t>
            </a:r>
            <a:r>
              <a:rPr kumimoji="0" lang="fr-FR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Orientation Session Series Part 3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Recording 2025-01-31 183928">
            <a:hlinkClick r:id="" action="ppaction://media"/>
            <a:extLst>
              <a:ext uri="{FF2B5EF4-FFF2-40B4-BE49-F238E27FC236}">
                <a16:creationId xmlns:a16="http://schemas.microsoft.com/office/drawing/2014/main" id="{E7A112A7-B65E-5F3C-6092-FAB3C0E9B4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F788B78-2FB2-E65D-F6A6-6D3ACBEACE7F}"/>
              </a:ext>
            </a:extLst>
          </p:cNvPr>
          <p:cNvGrpSpPr/>
          <p:nvPr/>
        </p:nvGrpSpPr>
        <p:grpSpPr>
          <a:xfrm>
            <a:off x="3347944" y="484381"/>
            <a:ext cx="5496112" cy="5496112"/>
            <a:chOff x="3347944" y="484381"/>
            <a:chExt cx="5496112" cy="549611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40F1111-867D-FBCB-B69A-2B10F05F6B48}"/>
                </a:ext>
              </a:extLst>
            </p:cNvPr>
            <p:cNvGrpSpPr/>
            <p:nvPr/>
          </p:nvGrpSpPr>
          <p:grpSpPr>
            <a:xfrm>
              <a:off x="3347944" y="484381"/>
              <a:ext cx="5496112" cy="5496112"/>
              <a:chOff x="3490233" y="823233"/>
              <a:chExt cx="5211534" cy="5211534"/>
            </a:xfrm>
          </p:grpSpPr>
          <p:sp>
            <p:nvSpPr>
              <p:cNvPr id="6" name="Oval 5">
                <a:hlinkClick r:id="rId6"/>
                <a:extLst>
                  <a:ext uri="{FF2B5EF4-FFF2-40B4-BE49-F238E27FC236}">
                    <a16:creationId xmlns:a16="http://schemas.microsoft.com/office/drawing/2014/main" id="{0A7B6966-6021-6D73-ED9E-C05445872EE9}"/>
                  </a:ext>
                </a:extLst>
              </p:cNvPr>
              <p:cNvSpPr/>
              <p:nvPr/>
            </p:nvSpPr>
            <p:spPr>
              <a:xfrm>
                <a:off x="3490233" y="823233"/>
                <a:ext cx="5211534" cy="5211534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60000">
                    <a:schemeClr val="accent1"/>
                  </a:gs>
                </a:gsLst>
                <a:lin ang="132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nrope regular"/>
                  <a:ea typeface="+mn-ea"/>
                  <a:cs typeface="+mn-cs"/>
                </a:endParaRPr>
              </a:p>
            </p:txBody>
          </p:sp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4E93B330-E22A-DEE1-2C59-C3B9AD72A4D2}"/>
                  </a:ext>
                </a:extLst>
              </p:cNvPr>
              <p:cNvSpPr/>
              <p:nvPr/>
            </p:nvSpPr>
            <p:spPr>
              <a:xfrm rot="19800000">
                <a:off x="4022985" y="1413350"/>
                <a:ext cx="3586834" cy="30920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nrope regular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5E8396C-3427-46E1-A434-F56D420E0019}"/>
                </a:ext>
              </a:extLst>
            </p:cNvPr>
            <p:cNvSpPr txBox="1"/>
            <p:nvPr/>
          </p:nvSpPr>
          <p:spPr>
            <a:xfrm>
              <a:off x="4973053" y="2539939"/>
              <a:ext cx="2433435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/>
                  <a:cs typeface="Arial"/>
                </a:rPr>
                <a:t>Current Service Page Demo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 regular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8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A7CF34-D177-4972-A0F0-083313A65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CC2B-2B9D-4FC7-8E26-4AD8F94B35D1}" type="slidenum">
              <a:rPr lang="en-IE" smtClean="0"/>
              <a:t>7</a:t>
            </a:fld>
            <a:endParaRPr lang="en-I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F12BB3-6144-B217-87AD-D94E907FE2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/>
              <a:t>Connect with us today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8E4DF-3435-5C6B-2409-A11871809F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E35931D-1FB7-4DD2-BC58-FC40743D962D}" type="datetime1">
              <a:rPr lang="en-IE" smtClean="0"/>
              <a:t>05/03/2025</a:t>
            </a:fld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B6093B-AAAC-44B6-FD7A-6F508E2CC84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IE" dirty="0">
                <a:latin typeface="+mj-lt"/>
              </a:rPr>
              <a:t>Discounted Services</a:t>
            </a:r>
          </a:p>
          <a:p>
            <a:r>
              <a:rPr lang="en-IE" dirty="0"/>
              <a:t>To help at crucial moments in your digital innovation journey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81831D-5858-1965-72CF-7943A834D00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IE" dirty="0">
                <a:latin typeface="+mj-lt"/>
              </a:rPr>
              <a:t>Tailor-Made Offering</a:t>
            </a:r>
          </a:p>
          <a:p>
            <a:r>
              <a:rPr lang="en-IE" dirty="0"/>
              <a:t>Designed around you… wayfinding, prototyping, learning, innovating…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A95F30-11FC-76F5-FCF2-4ABAE7B744B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IE" dirty="0">
                <a:latin typeface="+mj-lt"/>
              </a:rPr>
              <a:t>Timely Support</a:t>
            </a:r>
          </a:p>
          <a:p>
            <a:r>
              <a:rPr lang="en-IE" dirty="0"/>
              <a:t>That is on demand and quality assured to minimise investment concerns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FD41E8-7AF0-9C7F-01DD-7BF66C47ED8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IE" dirty="0">
                <a:latin typeface="+mj-lt"/>
              </a:rPr>
              <a:t>Since October 2023 over 80 clients have booked services and support on </a:t>
            </a:r>
            <a:r>
              <a:rPr lang="en-IE" u="sng" dirty="0">
                <a:latin typeface="+mj-lt"/>
              </a:rPr>
              <a:t>FactoryXChange.ie</a:t>
            </a:r>
          </a:p>
        </p:txBody>
      </p:sp>
    </p:spTree>
    <p:extLst>
      <p:ext uri="{BB962C8B-B14F-4D97-AF65-F5344CB8AC3E}">
        <p14:creationId xmlns:p14="http://schemas.microsoft.com/office/powerpoint/2010/main" val="3030792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63BBD-3DB9-6138-4343-B6E13D415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186A-2509-31B4-52A7-3690A5E2BC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92784625"/>
      </p:ext>
    </p:extLst>
  </p:cSld>
  <p:clrMapOvr>
    <a:masterClrMapping/>
  </p:clrMapOvr>
</p:sld>
</file>

<file path=ppt/theme/theme1.xml><?xml version="1.0" encoding="utf-8"?>
<a:theme xmlns:a="http://schemas.openxmlformats.org/drawingml/2006/main" name="FXC_THEME">
  <a:themeElements>
    <a:clrScheme name="KOSMOS Theme">
      <a:dk1>
        <a:sysClr val="windowText" lastClr="000000"/>
      </a:dk1>
      <a:lt1>
        <a:sysClr val="window" lastClr="FFFFFF"/>
      </a:lt1>
      <a:dk2>
        <a:srgbClr val="000000"/>
      </a:dk2>
      <a:lt2>
        <a:srgbClr val="FBB915"/>
      </a:lt2>
      <a:accent1>
        <a:srgbClr val="FBB915"/>
      </a:accent1>
      <a:accent2>
        <a:srgbClr val="3F3F3F"/>
      </a:accent2>
      <a:accent3>
        <a:srgbClr val="B2B2B2"/>
      </a:accent3>
      <a:accent4>
        <a:srgbClr val="D8D8D8"/>
      </a:accent4>
      <a:accent5>
        <a:srgbClr val="F2F2F2"/>
      </a:accent5>
      <a:accent6>
        <a:srgbClr val="FDE3A1"/>
      </a:accent6>
      <a:hlink>
        <a:srgbClr val="FBB915"/>
      </a:hlink>
      <a:folHlink>
        <a:srgbClr val="000000"/>
      </a:folHlink>
    </a:clrScheme>
    <a:fontScheme name="Custom 3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XC_THEME" id="{044B932A-7817-486F-8F93-6C2D65A6AADA}" vid="{5274DD18-1874-4A36-AF77-53043722B08A}"/>
    </a:ext>
  </a:extLst>
</a:theme>
</file>

<file path=ppt/theme/theme2.xml><?xml version="1.0" encoding="utf-8"?>
<a:theme xmlns:a="http://schemas.openxmlformats.org/drawingml/2006/main" name="2_Office Theme">
  <a:themeElements>
    <a:clrScheme name="Custom 3">
      <a:dk1>
        <a:srgbClr val="000000"/>
      </a:dk1>
      <a:lt1>
        <a:srgbClr val="FFFFFF"/>
      </a:lt1>
      <a:dk2>
        <a:srgbClr val="D7D8D9"/>
      </a:dk2>
      <a:lt2>
        <a:srgbClr val="FFFFFF"/>
      </a:lt2>
      <a:accent1>
        <a:srgbClr val="FFD200"/>
      </a:accent1>
      <a:accent2>
        <a:srgbClr val="7DF98D"/>
      </a:accent2>
      <a:accent3>
        <a:srgbClr val="FFD200"/>
      </a:accent3>
      <a:accent4>
        <a:srgbClr val="7CF88D"/>
      </a:accent4>
      <a:accent5>
        <a:srgbClr val="FFD200"/>
      </a:accent5>
      <a:accent6>
        <a:srgbClr val="7CF88D"/>
      </a:accent6>
      <a:hlink>
        <a:srgbClr val="000000"/>
      </a:hlink>
      <a:folHlink>
        <a:srgbClr val="000000"/>
      </a:folHlink>
    </a:clrScheme>
    <a:fontScheme name="Custom 1">
      <a:majorFont>
        <a:latin typeface="Manrope SemiBold"/>
        <a:ea typeface=""/>
        <a:cs typeface=""/>
      </a:majorFont>
      <a:minorFont>
        <a:latin typeface="Manrope regula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digo_PPT_Template_compressed_v2" id="{029B4391-0D48-3B46-B707-A0D6C2209F51}" vid="{D4E536D3-4954-E043-B16F-3E16F946362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FXC_THEME</Template>
  <TotalTime>432</TotalTime>
  <Words>1776</Words>
  <Application>Microsoft Macintosh PowerPoint</Application>
  <PresentationFormat>Widescreen</PresentationFormat>
  <Paragraphs>107</Paragraphs>
  <Slides>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Aptos</vt:lpstr>
      <vt:lpstr>Arial</vt:lpstr>
      <vt:lpstr>Calibri</vt:lpstr>
      <vt:lpstr>Libre Franklin SemiBold</vt:lpstr>
      <vt:lpstr>Manrope</vt:lpstr>
      <vt:lpstr>Manrope ExtraBold</vt:lpstr>
      <vt:lpstr>Manrope regular</vt:lpstr>
      <vt:lpstr>Manrope SemiBold</vt:lpstr>
      <vt:lpstr>FXC_THEME</vt:lpstr>
      <vt:lpstr>2_Office Theme</vt:lpstr>
      <vt:lpstr>PowerPoint Presentation</vt:lpstr>
      <vt:lpstr>Who we are</vt:lpstr>
      <vt:lpstr>What we can offer you</vt:lpstr>
      <vt:lpstr>Prodieco: AI-Driven Innovations in CNC Programming and Maintenance</vt:lpstr>
      <vt:lpstr>PowerPoint Presentation</vt:lpstr>
      <vt:lpstr>PowerPoint Presentation</vt:lpstr>
      <vt:lpstr>Connect with us today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Conor Smyth</dc:creator>
  <cp:lastModifiedBy>LAURA KAVANAGH</cp:lastModifiedBy>
  <cp:revision>36</cp:revision>
  <dcterms:created xsi:type="dcterms:W3CDTF">2024-11-06T13:54:33Z</dcterms:created>
  <dcterms:modified xsi:type="dcterms:W3CDTF">2025-03-05T13:20:26Z</dcterms:modified>
</cp:coreProperties>
</file>