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4"/>
  </p:sldMasterIdLst>
  <p:notesMasterIdLst>
    <p:notesMasterId r:id="rId13"/>
  </p:notesMasterIdLst>
  <p:sldIdLst>
    <p:sldId id="546" r:id="rId5"/>
    <p:sldId id="507" r:id="rId6"/>
    <p:sldId id="594" r:id="rId7"/>
    <p:sldId id="562" r:id="rId8"/>
    <p:sldId id="511" r:id="rId9"/>
    <p:sldId id="580" r:id="rId10"/>
    <p:sldId id="597" r:id="rId11"/>
    <p:sldId id="561" r:id="rId12"/>
  </p:sldIdLst>
  <p:sldSz cx="6911975" cy="3887788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DB3B06-7BB3-BBEC-66A3-904AADD37BBC}" name="Zaur Samadov - unsizade" initials="Zu" userId="S::zsamadov@tcd.ie::5deefe98-dd3e-4deb-a40b-90de2f2538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731"/>
    <a:srgbClr val="00CC5C"/>
    <a:srgbClr val="F2F2F2"/>
    <a:srgbClr val="DD6000"/>
    <a:srgbClr val="FDC125"/>
    <a:srgbClr val="093D6F"/>
    <a:srgbClr val="D8E6F9"/>
    <a:srgbClr val="3BCCFF"/>
    <a:srgbClr val="212121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6" autoAdjust="0"/>
  </p:normalViewPr>
  <p:slideViewPr>
    <p:cSldViewPr snapToGrid="0">
      <p:cViewPr varScale="1">
        <p:scale>
          <a:sx n="159" d="100"/>
          <a:sy n="159" d="100"/>
        </p:scale>
        <p:origin x="13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[data.xlsx]Sheet2!PivotTable1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4440833445156851E-2"/>
          <c:y val="0"/>
          <c:w val="0.97265649966240908"/>
          <c:h val="0.79573309740712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Sheet2!$A$4:$A$13</c:f>
              <c:strCache>
                <c:ptCount val="9"/>
                <c:pt idx="0">
                  <c:v>Become More Digital</c:v>
                </c:pt>
                <c:pt idx="1">
                  <c:v>Become More Productive</c:v>
                </c:pt>
                <c:pt idx="2">
                  <c:v>Become More Sustainable</c:v>
                </c:pt>
                <c:pt idx="3">
                  <c:v>Employ new People</c:v>
                </c:pt>
                <c:pt idx="4">
                  <c:v>Get Help With Cashflow</c:v>
                </c:pt>
                <c:pt idx="5">
                  <c:v>Get Support to Expand</c:v>
                </c:pt>
                <c:pt idx="6">
                  <c:v>Invest to Innovate</c:v>
                </c:pt>
                <c:pt idx="7">
                  <c:v>Sell into new Markets</c:v>
                </c:pt>
                <c:pt idx="8">
                  <c:v>Upskill your Team</c:v>
                </c:pt>
              </c:strCache>
            </c:strRef>
          </c:cat>
          <c:val>
            <c:numRef>
              <c:f>Sheet2!$B$4:$B$13</c:f>
              <c:numCache>
                <c:formatCode>General</c:formatCode>
                <c:ptCount val="9"/>
                <c:pt idx="0">
                  <c:v>106</c:v>
                </c:pt>
                <c:pt idx="1">
                  <c:v>32</c:v>
                </c:pt>
                <c:pt idx="2">
                  <c:v>290</c:v>
                </c:pt>
                <c:pt idx="3">
                  <c:v>50</c:v>
                </c:pt>
                <c:pt idx="4">
                  <c:v>267</c:v>
                </c:pt>
                <c:pt idx="5">
                  <c:v>520</c:v>
                </c:pt>
                <c:pt idx="6">
                  <c:v>29</c:v>
                </c:pt>
                <c:pt idx="7">
                  <c:v>97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3-4983-826E-6B5F46651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609855"/>
        <c:axId val="678606495"/>
      </c:barChart>
      <c:catAx>
        <c:axId val="67860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8606495"/>
        <c:crosses val="autoZero"/>
        <c:auto val="1"/>
        <c:lblAlgn val="ctr"/>
        <c:lblOffset val="100"/>
        <c:noMultiLvlLbl val="0"/>
      </c:catAx>
      <c:valAx>
        <c:axId val="678606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860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25BBD-CD06-4D76-8D8C-D070EE104974}" type="datetimeFigureOut">
              <a:rPr lang="en-IE" smtClean="0"/>
              <a:t>09/03/2025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D4BD7-DD62-4E51-B1AB-DC63350440F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49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207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32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240 Supports and a dedicated team – contact clients by phone, chat and email, our site was built on and delivered with SME user in mind, </a:t>
            </a:r>
          </a:p>
          <a:p>
            <a:r>
              <a:rPr lang="en-IE" dirty="0"/>
              <a:t>Really looking at engaging on the goal.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1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832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Query Types : </a:t>
            </a:r>
            <a:r>
              <a:rPr lang="en-I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LEO, Department of Agriculture, SEAI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 Supports : </a:t>
            </a:r>
            <a:r>
              <a:rPr lang="en-I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 support to expand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I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get help with cashflow, become more digital. </a:t>
            </a:r>
            <a:endParaRPr lang="en-I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25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D4BD7-DD62-4E51-B1AB-DC63350440FB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255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0FD96-575A-03C1-27BB-57C1E52C1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814" y="636266"/>
            <a:ext cx="2943977" cy="1393060"/>
          </a:xfrm>
        </p:spPr>
        <p:txBody>
          <a:bodyPr lIns="0" tIns="0" rIns="0" bIns="0" anchor="b"/>
          <a:lstStyle>
            <a:lvl1pPr algn="l">
              <a:defRPr sz="12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5B24B-D320-E283-8422-D4101382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814" y="2041991"/>
            <a:ext cx="2943977" cy="966065"/>
          </a:xfrm>
        </p:spPr>
        <p:txBody>
          <a:bodyPr lIns="0" tIns="0" rIns="0" bIns="0"/>
          <a:lstStyle>
            <a:lvl1pPr marL="0" indent="0" algn="l">
              <a:buNone/>
              <a:defRPr sz="510"/>
            </a:lvl1pPr>
            <a:lvl2pPr marL="97169" indent="0" algn="ctr">
              <a:buNone/>
              <a:defRPr sz="425"/>
            </a:lvl2pPr>
            <a:lvl3pPr marL="194338" indent="0" algn="ctr">
              <a:buNone/>
              <a:defRPr sz="382"/>
            </a:lvl3pPr>
            <a:lvl4pPr marL="291507" indent="0" algn="ctr">
              <a:buNone/>
              <a:defRPr sz="340"/>
            </a:lvl4pPr>
            <a:lvl5pPr marL="388676" indent="0" algn="ctr">
              <a:buNone/>
              <a:defRPr sz="340"/>
            </a:lvl5pPr>
            <a:lvl6pPr marL="485845" indent="0" algn="ctr">
              <a:buNone/>
              <a:defRPr sz="340"/>
            </a:lvl6pPr>
            <a:lvl7pPr marL="583014" indent="0" algn="ctr">
              <a:buNone/>
              <a:defRPr sz="340"/>
            </a:lvl7pPr>
            <a:lvl8pPr marL="680184" indent="0" algn="ctr">
              <a:buNone/>
              <a:defRPr sz="340"/>
            </a:lvl8pPr>
            <a:lvl9pPr marL="777353" indent="0" algn="ctr">
              <a:buNone/>
              <a:defRPr sz="34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9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5" userDrawn="1">
          <p15:clr>
            <a:srgbClr val="FBAE40"/>
          </p15:clr>
        </p15:guide>
        <p15:guide id="3" pos="3629" userDrawn="1">
          <p15:clr>
            <a:srgbClr val="FBAE40"/>
          </p15:clr>
        </p15:guide>
        <p15:guide id="4" orient="horz" pos="2222" userDrawn="1">
          <p15:clr>
            <a:srgbClr val="FBAE40"/>
          </p15:clr>
        </p15:guide>
        <p15:guide id="6" orient="horz" pos="317" userDrawn="1">
          <p15:clr>
            <a:srgbClr val="FBAE40"/>
          </p15:clr>
        </p15:guide>
        <p15:guide id="7" orient="horz" pos="204" userDrawn="1">
          <p15:clr>
            <a:srgbClr val="FBAE40"/>
          </p15:clr>
        </p15:guide>
        <p15:guide id="8" pos="896" userDrawn="1">
          <p15:clr>
            <a:srgbClr val="FBAE40"/>
          </p15:clr>
        </p15:guide>
        <p15:guide id="9" pos="975" userDrawn="1">
          <p15:clr>
            <a:srgbClr val="FBAE40"/>
          </p15:clr>
        </p15:guide>
        <p15:guide id="11" pos="1146" userDrawn="1">
          <p15:clr>
            <a:srgbClr val="FBAE40"/>
          </p15:clr>
        </p15:guide>
        <p15:guide id="12" pos="1224" userDrawn="1">
          <p15:clr>
            <a:srgbClr val="FBAE40"/>
          </p15:clr>
        </p15:guide>
        <p15:guide id="13" pos="1395" userDrawn="1">
          <p15:clr>
            <a:srgbClr val="FBAE40"/>
          </p15:clr>
        </p15:guide>
        <p15:guide id="14" pos="1474" userDrawn="1">
          <p15:clr>
            <a:srgbClr val="FBAE40"/>
          </p15:clr>
        </p15:guide>
        <p15:guide id="15" pos="1644" userDrawn="1">
          <p15:clr>
            <a:srgbClr val="FBAE40"/>
          </p15:clr>
        </p15:guide>
        <p15:guide id="16" pos="1723" userDrawn="1">
          <p15:clr>
            <a:srgbClr val="FBAE40"/>
          </p15:clr>
        </p15:guide>
        <p15:guide id="17" pos="1894" userDrawn="1">
          <p15:clr>
            <a:srgbClr val="FBAE40"/>
          </p15:clr>
        </p15:guide>
        <p15:guide id="18" pos="1974" userDrawn="1">
          <p15:clr>
            <a:srgbClr val="FBAE40"/>
          </p15:clr>
        </p15:guide>
        <p15:guide id="19" pos="2143" userDrawn="1">
          <p15:clr>
            <a:srgbClr val="FBAE40"/>
          </p15:clr>
        </p15:guide>
        <p15:guide id="20" pos="2223" userDrawn="1">
          <p15:clr>
            <a:srgbClr val="FBAE40"/>
          </p15:clr>
        </p15:guide>
        <p15:guide id="21" pos="2392" userDrawn="1">
          <p15:clr>
            <a:srgbClr val="FBAE40"/>
          </p15:clr>
        </p15:guide>
        <p15:guide id="22" pos="2472" userDrawn="1">
          <p15:clr>
            <a:srgbClr val="FBAE40"/>
          </p15:clr>
        </p15:guide>
        <p15:guide id="23" pos="2642" userDrawn="1">
          <p15:clr>
            <a:srgbClr val="FBAE40"/>
          </p15:clr>
        </p15:guide>
        <p15:guide id="24" pos="2722" userDrawn="1">
          <p15:clr>
            <a:srgbClr val="FBAE40"/>
          </p15:clr>
        </p15:guide>
        <p15:guide id="25" pos="2891" userDrawn="1">
          <p15:clr>
            <a:srgbClr val="FBAE40"/>
          </p15:clr>
        </p15:guide>
        <p15:guide id="26" pos="2971" userDrawn="1">
          <p15:clr>
            <a:srgbClr val="FBAE40"/>
          </p15:clr>
        </p15:guide>
        <p15:guide id="27" pos="3140" userDrawn="1">
          <p15:clr>
            <a:srgbClr val="FBAE40"/>
          </p15:clr>
        </p15:guide>
        <p15:guide id="28" pos="3220" userDrawn="1">
          <p15:clr>
            <a:srgbClr val="FBAE40"/>
          </p15:clr>
        </p15:guide>
        <p15:guide id="29" pos="3390" userDrawn="1">
          <p15:clr>
            <a:srgbClr val="FBAE40"/>
          </p15:clr>
        </p15:guide>
        <p15:guide id="30" pos="3470" userDrawn="1">
          <p15:clr>
            <a:srgbClr val="FBAE40"/>
          </p15:clr>
        </p15:guide>
        <p15:guide id="31" orient="horz" pos="363" userDrawn="1">
          <p15:clr>
            <a:srgbClr val="FBAE40"/>
          </p15:clr>
        </p15:guide>
        <p15:guide id="32" orient="horz" pos="476" userDrawn="1">
          <p15:clr>
            <a:srgbClr val="FBAE40"/>
          </p15:clr>
        </p15:guide>
        <p15:guide id="33" orient="horz" pos="521" userDrawn="1">
          <p15:clr>
            <a:srgbClr val="FBAE40"/>
          </p15:clr>
        </p15:guide>
        <p15:guide id="34" orient="horz" pos="635" userDrawn="1">
          <p15:clr>
            <a:srgbClr val="FBAE40"/>
          </p15:clr>
        </p15:guide>
        <p15:guide id="35" orient="horz" pos="680" userDrawn="1">
          <p15:clr>
            <a:srgbClr val="FBAE40"/>
          </p15:clr>
        </p15:guide>
        <p15:guide id="36" orient="horz" pos="794" userDrawn="1">
          <p15:clr>
            <a:srgbClr val="FBAE40"/>
          </p15:clr>
        </p15:guide>
        <p15:guide id="37" orient="horz" pos="839" userDrawn="1">
          <p15:clr>
            <a:srgbClr val="FBAE40"/>
          </p15:clr>
        </p15:guide>
        <p15:guide id="38" orient="horz" pos="952" userDrawn="1">
          <p15:clr>
            <a:srgbClr val="FBAE40"/>
          </p15:clr>
        </p15:guide>
        <p15:guide id="39" orient="horz" pos="998" userDrawn="1">
          <p15:clr>
            <a:srgbClr val="FBAE40"/>
          </p15:clr>
        </p15:guide>
        <p15:guide id="40" orient="horz" pos="1111" userDrawn="1">
          <p15:clr>
            <a:srgbClr val="FBAE40"/>
          </p15:clr>
        </p15:guide>
        <p15:guide id="41" orient="horz" pos="1156" userDrawn="1">
          <p15:clr>
            <a:srgbClr val="FBAE40"/>
          </p15:clr>
        </p15:guide>
        <p15:guide id="42" orient="horz" pos="1270" userDrawn="1">
          <p15:clr>
            <a:srgbClr val="FBAE40"/>
          </p15:clr>
        </p15:guide>
        <p15:guide id="43" orient="horz" pos="1315" userDrawn="1">
          <p15:clr>
            <a:srgbClr val="FBAE40"/>
          </p15:clr>
        </p15:guide>
        <p15:guide id="44" orient="horz" pos="1429" userDrawn="1">
          <p15:clr>
            <a:srgbClr val="FBAE40"/>
          </p15:clr>
        </p15:guide>
        <p15:guide id="45" orient="horz" pos="1474" userDrawn="1">
          <p15:clr>
            <a:srgbClr val="FBAE40"/>
          </p15:clr>
        </p15:guide>
        <p15:guide id="46" orient="horz" pos="1587" userDrawn="1">
          <p15:clr>
            <a:srgbClr val="FBAE40"/>
          </p15:clr>
        </p15:guide>
        <p15:guide id="47" orient="horz" pos="1633" userDrawn="1">
          <p15:clr>
            <a:srgbClr val="FBAE40"/>
          </p15:clr>
        </p15:guide>
        <p15:guide id="48" orient="horz" pos="1746" userDrawn="1">
          <p15:clr>
            <a:srgbClr val="FBAE40"/>
          </p15:clr>
        </p15:guide>
        <p15:guide id="49" orient="horz" pos="1791" userDrawn="1">
          <p15:clr>
            <a:srgbClr val="FBAE40"/>
          </p15:clr>
        </p15:guide>
        <p15:guide id="50" orient="horz" pos="1905" userDrawn="1">
          <p15:clr>
            <a:srgbClr val="FBAE40"/>
          </p15:clr>
        </p15:guide>
        <p15:guide id="51" orient="horz" pos="1950" userDrawn="1">
          <p15:clr>
            <a:srgbClr val="FBAE40"/>
          </p15:clr>
        </p15:guide>
        <p15:guide id="52" orient="horz" pos="2064" userDrawn="1">
          <p15:clr>
            <a:srgbClr val="FBAE40"/>
          </p15:clr>
        </p15:guide>
        <p15:guide id="53" orient="horz" pos="21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4D8A-AFA2-2CF7-8990-22B8F090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FA9AD-A0D9-4E22-E8A8-1643569A1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AB17-5810-644C-98A7-DC0DB535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68E5B-CD4B-8604-EF81-AE2B08D1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C628D-F54E-CC28-7263-5B88D4A8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5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15D29-DE3D-7FB2-0563-0E0F43279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46383" y="206991"/>
            <a:ext cx="1490395" cy="32947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D511B-9C2C-5E6F-0A0F-48AA35E04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5199" y="206991"/>
            <a:ext cx="4384784" cy="329472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1142A-01E4-C142-5A64-7516CC9DE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51A5A-2D04-9190-D7F7-E48F88D9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42EA-DDB5-9D12-42B2-BB21A30C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2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;p14">
            <a:extLst>
              <a:ext uri="{FF2B5EF4-FFF2-40B4-BE49-F238E27FC236}">
                <a16:creationId xmlns:a16="http://schemas.microsoft.com/office/drawing/2014/main" id="{A3BE3863-ACD0-A672-EF1C-114C9105495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55691" y="3491834"/>
            <a:ext cx="1603771" cy="24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14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6" userDrawn="1">
          <p15:clr>
            <a:srgbClr val="FBAE40"/>
          </p15:clr>
        </p15:guide>
        <p15:guide id="3" pos="3628" userDrawn="1">
          <p15:clr>
            <a:srgbClr val="FBAE40"/>
          </p15:clr>
        </p15:guide>
        <p15:guide id="4" orient="horz" pos="2222" userDrawn="1">
          <p15:clr>
            <a:srgbClr val="FBAE40"/>
          </p15:clr>
        </p15:guide>
        <p15:guide id="6" orient="horz" pos="318" userDrawn="1">
          <p15:clr>
            <a:srgbClr val="FBAE40"/>
          </p15:clr>
        </p15:guide>
        <p15:guide id="7" orient="horz" pos="204" userDrawn="1">
          <p15:clr>
            <a:srgbClr val="FBAE40"/>
          </p15:clr>
        </p15:guide>
        <p15:guide id="8" pos="896" userDrawn="1">
          <p15:clr>
            <a:srgbClr val="FBAE40"/>
          </p15:clr>
        </p15:guide>
        <p15:guide id="9" pos="974" userDrawn="1">
          <p15:clr>
            <a:srgbClr val="FBAE40"/>
          </p15:clr>
        </p15:guide>
        <p15:guide id="11" pos="1147" userDrawn="1">
          <p15:clr>
            <a:srgbClr val="FBAE40"/>
          </p15:clr>
        </p15:guide>
        <p15:guide id="12" pos="1223" userDrawn="1">
          <p15:clr>
            <a:srgbClr val="FBAE40"/>
          </p15:clr>
        </p15:guide>
        <p15:guide id="13" pos="1396" userDrawn="1">
          <p15:clr>
            <a:srgbClr val="FBAE40"/>
          </p15:clr>
        </p15:guide>
        <p15:guide id="14" pos="1474" userDrawn="1">
          <p15:clr>
            <a:srgbClr val="FBAE40"/>
          </p15:clr>
        </p15:guide>
        <p15:guide id="15" pos="1644" userDrawn="1">
          <p15:clr>
            <a:srgbClr val="FBAE40"/>
          </p15:clr>
        </p15:guide>
        <p15:guide id="16" pos="1723" userDrawn="1">
          <p15:clr>
            <a:srgbClr val="FBAE40"/>
          </p15:clr>
        </p15:guide>
        <p15:guide id="17" pos="1893" userDrawn="1">
          <p15:clr>
            <a:srgbClr val="FBAE40"/>
          </p15:clr>
        </p15:guide>
        <p15:guide id="18" pos="1974" userDrawn="1">
          <p15:clr>
            <a:srgbClr val="FBAE40"/>
          </p15:clr>
        </p15:guide>
        <p15:guide id="19" pos="2144" userDrawn="1">
          <p15:clr>
            <a:srgbClr val="FBAE40"/>
          </p15:clr>
        </p15:guide>
        <p15:guide id="20" pos="2223" userDrawn="1">
          <p15:clr>
            <a:srgbClr val="FBAE40"/>
          </p15:clr>
        </p15:guide>
        <p15:guide id="21" pos="2393" userDrawn="1">
          <p15:clr>
            <a:srgbClr val="FBAE40"/>
          </p15:clr>
        </p15:guide>
        <p15:guide id="22" pos="2471" userDrawn="1">
          <p15:clr>
            <a:srgbClr val="FBAE40"/>
          </p15:clr>
        </p15:guide>
        <p15:guide id="23" pos="2641" userDrawn="1">
          <p15:clr>
            <a:srgbClr val="FBAE40"/>
          </p15:clr>
        </p15:guide>
        <p15:guide id="24" pos="2723" userDrawn="1">
          <p15:clr>
            <a:srgbClr val="FBAE40"/>
          </p15:clr>
        </p15:guide>
        <p15:guide id="25" pos="2890" userDrawn="1">
          <p15:clr>
            <a:srgbClr val="FBAE40"/>
          </p15:clr>
        </p15:guide>
        <p15:guide id="26" pos="2971" userDrawn="1">
          <p15:clr>
            <a:srgbClr val="FBAE40"/>
          </p15:clr>
        </p15:guide>
        <p15:guide id="27" pos="3141" userDrawn="1">
          <p15:clr>
            <a:srgbClr val="FBAE40"/>
          </p15:clr>
        </p15:guide>
        <p15:guide id="28" pos="3220" userDrawn="1">
          <p15:clr>
            <a:srgbClr val="FBAE40"/>
          </p15:clr>
        </p15:guide>
        <p15:guide id="29" pos="3390" userDrawn="1">
          <p15:clr>
            <a:srgbClr val="FBAE40"/>
          </p15:clr>
        </p15:guide>
        <p15:guide id="30" pos="3471" userDrawn="1">
          <p15:clr>
            <a:srgbClr val="FBAE40"/>
          </p15:clr>
        </p15:guide>
        <p15:guide id="31" orient="horz" pos="364" userDrawn="1">
          <p15:clr>
            <a:srgbClr val="FBAE40"/>
          </p15:clr>
        </p15:guide>
        <p15:guide id="32" orient="horz" pos="476" userDrawn="1">
          <p15:clr>
            <a:srgbClr val="FBAE40"/>
          </p15:clr>
        </p15:guide>
        <p15:guide id="33" orient="horz" pos="522" userDrawn="1">
          <p15:clr>
            <a:srgbClr val="FBAE40"/>
          </p15:clr>
        </p15:guide>
        <p15:guide id="34" orient="horz" pos="634" userDrawn="1">
          <p15:clr>
            <a:srgbClr val="FBAE40"/>
          </p15:clr>
        </p15:guide>
        <p15:guide id="35" orient="horz" pos="680" userDrawn="1">
          <p15:clr>
            <a:srgbClr val="FBAE40"/>
          </p15:clr>
        </p15:guide>
        <p15:guide id="36" orient="horz" pos="794" userDrawn="1">
          <p15:clr>
            <a:srgbClr val="FBAE40"/>
          </p15:clr>
        </p15:guide>
        <p15:guide id="37" orient="horz" pos="840" userDrawn="1">
          <p15:clr>
            <a:srgbClr val="FBAE40"/>
          </p15:clr>
        </p15:guide>
        <p15:guide id="38" orient="horz" pos="952" userDrawn="1">
          <p15:clr>
            <a:srgbClr val="FBAE40"/>
          </p15:clr>
        </p15:guide>
        <p15:guide id="39" orient="horz" pos="998" userDrawn="1">
          <p15:clr>
            <a:srgbClr val="FBAE40"/>
          </p15:clr>
        </p15:guide>
        <p15:guide id="40" orient="horz" pos="1110" userDrawn="1">
          <p15:clr>
            <a:srgbClr val="FBAE40"/>
          </p15:clr>
        </p15:guide>
        <p15:guide id="41" orient="horz" pos="1156" userDrawn="1">
          <p15:clr>
            <a:srgbClr val="FBAE40"/>
          </p15:clr>
        </p15:guide>
        <p15:guide id="42" orient="horz" pos="1270" userDrawn="1">
          <p15:clr>
            <a:srgbClr val="FBAE40"/>
          </p15:clr>
        </p15:guide>
        <p15:guide id="43" orient="horz" pos="1316" userDrawn="1">
          <p15:clr>
            <a:srgbClr val="FBAE40"/>
          </p15:clr>
        </p15:guide>
        <p15:guide id="44" orient="horz" pos="1428" userDrawn="1">
          <p15:clr>
            <a:srgbClr val="FBAE40"/>
          </p15:clr>
        </p15:guide>
        <p15:guide id="45" orient="horz" pos="1474" userDrawn="1">
          <p15:clr>
            <a:srgbClr val="FBAE40"/>
          </p15:clr>
        </p15:guide>
        <p15:guide id="46" orient="horz" pos="1586" userDrawn="1">
          <p15:clr>
            <a:srgbClr val="FBAE40"/>
          </p15:clr>
        </p15:guide>
        <p15:guide id="47" orient="horz" pos="1632" userDrawn="1">
          <p15:clr>
            <a:srgbClr val="FBAE40"/>
          </p15:clr>
        </p15:guide>
        <p15:guide id="48" orient="horz" pos="1746" userDrawn="1">
          <p15:clr>
            <a:srgbClr val="FBAE40"/>
          </p15:clr>
        </p15:guide>
        <p15:guide id="49" orient="horz" pos="1792" userDrawn="1">
          <p15:clr>
            <a:srgbClr val="FBAE40"/>
          </p15:clr>
        </p15:guide>
        <p15:guide id="50" orient="horz" pos="1904" userDrawn="1">
          <p15:clr>
            <a:srgbClr val="FBAE40"/>
          </p15:clr>
        </p15:guide>
        <p15:guide id="51" orient="horz" pos="1950" userDrawn="1">
          <p15:clr>
            <a:srgbClr val="FBAE40"/>
          </p15:clr>
        </p15:guide>
        <p15:guide id="52" orient="horz" pos="2065" userDrawn="1">
          <p15:clr>
            <a:srgbClr val="FBAE40"/>
          </p15:clr>
        </p15:guide>
        <p15:guide id="53" orient="horz" pos="21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1;p15">
            <a:extLst>
              <a:ext uri="{FF2B5EF4-FFF2-40B4-BE49-F238E27FC236}">
                <a16:creationId xmlns:a16="http://schemas.microsoft.com/office/drawing/2014/main" id="{9D4743E7-1F4C-74CA-7572-662991809162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55691" y="3491834"/>
            <a:ext cx="1600200" cy="246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73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5B0D-A1D7-FFC9-9D76-EAE74468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4DA0-7188-C003-70FE-630D6AEB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7C74D-ED01-B2F9-10CD-D6799D8C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44803-039F-4DDA-573D-950DB7C5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0B50B-2BB7-60C0-56E4-1CC1FF43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6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CDF3-3919-0E19-9551-E70167C8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99" y="969247"/>
            <a:ext cx="5961579" cy="1617212"/>
          </a:xfrm>
        </p:spPr>
        <p:txBody>
          <a:bodyPr anchor="b"/>
          <a:lstStyle>
            <a:lvl1pPr>
              <a:defRPr sz="127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BC602-6ACF-A20E-05DC-C6741BB5E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599" y="2601761"/>
            <a:ext cx="5961579" cy="850453"/>
          </a:xfrm>
        </p:spPr>
        <p:txBody>
          <a:bodyPr/>
          <a:lstStyle>
            <a:lvl1pPr marL="0" indent="0">
              <a:buNone/>
              <a:defRPr sz="510">
                <a:solidFill>
                  <a:schemeClr val="tx1">
                    <a:tint val="82000"/>
                  </a:schemeClr>
                </a:solidFill>
              </a:defRPr>
            </a:lvl1pPr>
            <a:lvl2pPr marL="97169" indent="0">
              <a:buNone/>
              <a:defRPr sz="425">
                <a:solidFill>
                  <a:schemeClr val="tx1">
                    <a:tint val="82000"/>
                  </a:schemeClr>
                </a:solidFill>
              </a:defRPr>
            </a:lvl2pPr>
            <a:lvl3pPr marL="194338" indent="0">
              <a:buNone/>
              <a:defRPr sz="382">
                <a:solidFill>
                  <a:schemeClr val="tx1">
                    <a:tint val="82000"/>
                  </a:schemeClr>
                </a:solidFill>
              </a:defRPr>
            </a:lvl3pPr>
            <a:lvl4pPr marL="291507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4pPr>
            <a:lvl5pPr marL="388676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5pPr>
            <a:lvl6pPr marL="485845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6pPr>
            <a:lvl7pPr marL="583014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7pPr>
            <a:lvl8pPr marL="680184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8pPr>
            <a:lvl9pPr marL="777353" indent="0">
              <a:buNone/>
              <a:defRPr sz="3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CD467-FC4A-AA4B-8376-B13B2382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05C7-5AFC-84DF-F376-188922CC5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3196-3101-BB35-9E7B-80B28AD7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35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DA2F-AAAD-6838-F554-6D1EEF08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7575-E8A9-4655-F6B6-1EA8F8791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198" y="1034943"/>
            <a:ext cx="2937590" cy="24667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791DC-3A7A-D77A-8F79-E44AEF952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9188" y="1034943"/>
            <a:ext cx="2937590" cy="24667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D76B9-557F-CD3A-CE22-CA37884D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DCD93-8BF2-D279-11A9-B5BF89FA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7D687-8E50-67D8-6ACC-81631DFE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46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D565-6EF9-E3C2-4B0D-535152EB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8" y="206991"/>
            <a:ext cx="5961579" cy="75145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D853B-C801-DBC0-C2B7-EB85393D1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100" y="953048"/>
            <a:ext cx="2924089" cy="467074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169" indent="0">
              <a:buNone/>
              <a:defRPr sz="425" b="1"/>
            </a:lvl2pPr>
            <a:lvl3pPr marL="194338" indent="0">
              <a:buNone/>
              <a:defRPr sz="382" b="1"/>
            </a:lvl3pPr>
            <a:lvl4pPr marL="291507" indent="0">
              <a:buNone/>
              <a:defRPr sz="340" b="1"/>
            </a:lvl4pPr>
            <a:lvl5pPr marL="388676" indent="0">
              <a:buNone/>
              <a:defRPr sz="340" b="1"/>
            </a:lvl5pPr>
            <a:lvl6pPr marL="485845" indent="0">
              <a:buNone/>
              <a:defRPr sz="340" b="1"/>
            </a:lvl6pPr>
            <a:lvl7pPr marL="583014" indent="0">
              <a:buNone/>
              <a:defRPr sz="340" b="1"/>
            </a:lvl7pPr>
            <a:lvl8pPr marL="680184" indent="0">
              <a:buNone/>
              <a:defRPr sz="340" b="1"/>
            </a:lvl8pPr>
            <a:lvl9pPr marL="777353" indent="0">
              <a:buNone/>
              <a:defRPr sz="3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B3B05-9405-7FFA-E116-AD36F6C0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100" y="1420123"/>
            <a:ext cx="2924089" cy="20887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3B155-10E4-117B-707E-4B0B0ADF0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99187" y="953048"/>
            <a:ext cx="2938490" cy="467074"/>
          </a:xfrm>
        </p:spPr>
        <p:txBody>
          <a:bodyPr anchor="b"/>
          <a:lstStyle>
            <a:lvl1pPr marL="0" indent="0">
              <a:buNone/>
              <a:defRPr sz="510" b="1"/>
            </a:lvl1pPr>
            <a:lvl2pPr marL="97169" indent="0">
              <a:buNone/>
              <a:defRPr sz="425" b="1"/>
            </a:lvl2pPr>
            <a:lvl3pPr marL="194338" indent="0">
              <a:buNone/>
              <a:defRPr sz="382" b="1"/>
            </a:lvl3pPr>
            <a:lvl4pPr marL="291507" indent="0">
              <a:buNone/>
              <a:defRPr sz="340" b="1"/>
            </a:lvl4pPr>
            <a:lvl5pPr marL="388676" indent="0">
              <a:buNone/>
              <a:defRPr sz="340" b="1"/>
            </a:lvl5pPr>
            <a:lvl6pPr marL="485845" indent="0">
              <a:buNone/>
              <a:defRPr sz="340" b="1"/>
            </a:lvl6pPr>
            <a:lvl7pPr marL="583014" indent="0">
              <a:buNone/>
              <a:defRPr sz="340" b="1"/>
            </a:lvl7pPr>
            <a:lvl8pPr marL="680184" indent="0">
              <a:buNone/>
              <a:defRPr sz="340" b="1"/>
            </a:lvl8pPr>
            <a:lvl9pPr marL="777353" indent="0">
              <a:buNone/>
              <a:defRPr sz="3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DBE70-ED06-3B61-2222-389F66DC9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99187" y="1420123"/>
            <a:ext cx="2938490" cy="20887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7A213-F433-514F-FC91-B7AD0B67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92E0C5-8CBA-70FA-175F-04BFD933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0D1AB2-5A79-EE3E-C25D-7587839E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D628-E35A-05B4-56E6-23212739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19489-B7FA-2934-B03D-8063B75B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175B78-4982-0F32-40DA-D1B83776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7F48C-D529-007F-434C-976F05CE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6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B260F-535F-B8A7-DA95-A45E0F6F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DB5A5-A8D7-1771-D532-487547E9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DB5DE-DCF8-FFB3-C563-6A174C67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7E32-64CE-A27B-5865-56B0D4C9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00" y="259188"/>
            <a:ext cx="2229292" cy="907151"/>
          </a:xfrm>
        </p:spPr>
        <p:txBody>
          <a:bodyPr anchor="b"/>
          <a:lstStyle>
            <a:lvl1pPr>
              <a:defRPr sz="6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56EC-654B-C16B-9F83-F56F7E35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491" y="559772"/>
            <a:ext cx="3499187" cy="2762849"/>
          </a:xfrm>
        </p:spPr>
        <p:txBody>
          <a:bodyPr/>
          <a:lstStyle>
            <a:lvl1pPr>
              <a:defRPr sz="680"/>
            </a:lvl1pPr>
            <a:lvl2pPr>
              <a:defRPr sz="595"/>
            </a:lvl2pPr>
            <a:lvl3pPr>
              <a:defRPr sz="510"/>
            </a:lvl3pPr>
            <a:lvl4pPr>
              <a:defRPr sz="425"/>
            </a:lvl4pPr>
            <a:lvl5pPr>
              <a:defRPr sz="425"/>
            </a:lvl5pPr>
            <a:lvl6pPr>
              <a:defRPr sz="425"/>
            </a:lvl6pPr>
            <a:lvl7pPr>
              <a:defRPr sz="425"/>
            </a:lvl7pPr>
            <a:lvl8pPr>
              <a:defRPr sz="425"/>
            </a:lvl8pPr>
            <a:lvl9pPr>
              <a:defRPr sz="4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5DA6-DB97-1FA0-A646-1B4A589F3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100" y="1166337"/>
            <a:ext cx="2229292" cy="2160782"/>
          </a:xfrm>
        </p:spPr>
        <p:txBody>
          <a:bodyPr/>
          <a:lstStyle>
            <a:lvl1pPr marL="0" indent="0">
              <a:buNone/>
              <a:defRPr sz="340"/>
            </a:lvl1pPr>
            <a:lvl2pPr marL="97169" indent="0">
              <a:buNone/>
              <a:defRPr sz="298"/>
            </a:lvl2pPr>
            <a:lvl3pPr marL="194338" indent="0">
              <a:buNone/>
              <a:defRPr sz="255"/>
            </a:lvl3pPr>
            <a:lvl4pPr marL="291507" indent="0">
              <a:buNone/>
              <a:defRPr sz="213"/>
            </a:lvl4pPr>
            <a:lvl5pPr marL="388676" indent="0">
              <a:buNone/>
              <a:defRPr sz="213"/>
            </a:lvl5pPr>
            <a:lvl6pPr marL="485845" indent="0">
              <a:buNone/>
              <a:defRPr sz="213"/>
            </a:lvl6pPr>
            <a:lvl7pPr marL="583014" indent="0">
              <a:buNone/>
              <a:defRPr sz="213"/>
            </a:lvl7pPr>
            <a:lvl8pPr marL="680184" indent="0">
              <a:buNone/>
              <a:defRPr sz="213"/>
            </a:lvl8pPr>
            <a:lvl9pPr marL="777353" indent="0">
              <a:buNone/>
              <a:defRPr sz="2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5F714-BED6-CF97-663E-1FFBA63B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9CA1E-A8A8-B177-930C-4509EBC1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1AE3E-B145-D346-A6E3-0764B38A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31A0-FBE9-4418-56F1-264BBD9E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00" y="259188"/>
            <a:ext cx="2229292" cy="907151"/>
          </a:xfrm>
        </p:spPr>
        <p:txBody>
          <a:bodyPr anchor="b"/>
          <a:lstStyle>
            <a:lvl1pPr>
              <a:defRPr sz="68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4DFD6-3226-40C3-C2A9-CF0AA4436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38491" y="559772"/>
            <a:ext cx="3499187" cy="2762849"/>
          </a:xfrm>
        </p:spPr>
        <p:txBody>
          <a:bodyPr/>
          <a:lstStyle>
            <a:lvl1pPr marL="0" indent="0">
              <a:buNone/>
              <a:defRPr sz="680"/>
            </a:lvl1pPr>
            <a:lvl2pPr marL="97169" indent="0">
              <a:buNone/>
              <a:defRPr sz="595"/>
            </a:lvl2pPr>
            <a:lvl3pPr marL="194338" indent="0">
              <a:buNone/>
              <a:defRPr sz="510"/>
            </a:lvl3pPr>
            <a:lvl4pPr marL="291507" indent="0">
              <a:buNone/>
              <a:defRPr sz="425"/>
            </a:lvl4pPr>
            <a:lvl5pPr marL="388676" indent="0">
              <a:buNone/>
              <a:defRPr sz="425"/>
            </a:lvl5pPr>
            <a:lvl6pPr marL="485845" indent="0">
              <a:buNone/>
              <a:defRPr sz="425"/>
            </a:lvl6pPr>
            <a:lvl7pPr marL="583014" indent="0">
              <a:buNone/>
              <a:defRPr sz="425"/>
            </a:lvl7pPr>
            <a:lvl8pPr marL="680184" indent="0">
              <a:buNone/>
              <a:defRPr sz="425"/>
            </a:lvl8pPr>
            <a:lvl9pPr marL="777353" indent="0">
              <a:buNone/>
              <a:defRPr sz="4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A5B7C-6D5F-3C13-BCA1-B9EDC3441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100" y="1166337"/>
            <a:ext cx="2229292" cy="2160782"/>
          </a:xfrm>
        </p:spPr>
        <p:txBody>
          <a:bodyPr/>
          <a:lstStyle>
            <a:lvl1pPr marL="0" indent="0">
              <a:buNone/>
              <a:defRPr sz="340"/>
            </a:lvl1pPr>
            <a:lvl2pPr marL="97169" indent="0">
              <a:buNone/>
              <a:defRPr sz="298"/>
            </a:lvl2pPr>
            <a:lvl3pPr marL="194338" indent="0">
              <a:buNone/>
              <a:defRPr sz="255"/>
            </a:lvl3pPr>
            <a:lvl4pPr marL="291507" indent="0">
              <a:buNone/>
              <a:defRPr sz="213"/>
            </a:lvl4pPr>
            <a:lvl5pPr marL="388676" indent="0">
              <a:buNone/>
              <a:defRPr sz="213"/>
            </a:lvl5pPr>
            <a:lvl6pPr marL="485845" indent="0">
              <a:buNone/>
              <a:defRPr sz="213"/>
            </a:lvl6pPr>
            <a:lvl7pPr marL="583014" indent="0">
              <a:buNone/>
              <a:defRPr sz="213"/>
            </a:lvl7pPr>
            <a:lvl8pPr marL="680184" indent="0">
              <a:buNone/>
              <a:defRPr sz="213"/>
            </a:lvl8pPr>
            <a:lvl9pPr marL="777353" indent="0">
              <a:buNone/>
              <a:defRPr sz="21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87BE1-B5FC-457C-B7AF-A418275A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5A3-3856-694A-BF7A-06C8902A6141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B3249-FFC6-3F50-F294-A606B6C3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E2537-C476-4CFE-0D3E-93FAEADB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E6204-DB2C-974A-8A69-B93C09CC1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180A29-85E7-4154-3147-D7870FDC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98" y="206991"/>
            <a:ext cx="5961579" cy="7514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DE0A0-3A22-4A55-FCC6-5713758C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98" y="1034943"/>
            <a:ext cx="5961579" cy="2466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DE31B-145B-D7FA-B9F8-4F2169E01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5199" y="3603406"/>
            <a:ext cx="155519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405B1-DF95-CF4F-B43B-B83DDD109A0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1ED9B-8D8E-0B63-BECA-7747CE1B1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9592" y="3603406"/>
            <a:ext cx="2332792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5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3A9F-B412-A80C-AF71-BDC8029A2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81584" y="3603406"/>
            <a:ext cx="1555194" cy="206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5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A6264-53AD-9B4B-9B7A-BE20745D7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194338" rtl="0" eaLnBrk="1" latinLnBrk="0" hangingPunct="1">
        <a:lnSpc>
          <a:spcPct val="90000"/>
        </a:lnSpc>
        <a:spcBef>
          <a:spcPct val="0"/>
        </a:spcBef>
        <a:buNone/>
        <a:defRPr sz="935" kern="1200">
          <a:solidFill>
            <a:schemeClr val="tx1"/>
          </a:solidFill>
          <a:latin typeface="DM Sans 14pt" pitchFamily="2" charset="77"/>
          <a:ea typeface="+mj-ea"/>
          <a:cs typeface="+mj-cs"/>
        </a:defRPr>
      </a:lvl1pPr>
    </p:titleStyle>
    <p:bodyStyle>
      <a:lvl1pPr marL="48584" indent="-48584" algn="l" defTabSz="194338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595" kern="1200">
          <a:solidFill>
            <a:schemeClr val="tx1"/>
          </a:solidFill>
          <a:latin typeface="DM Sans 14pt" pitchFamily="2" charset="77"/>
          <a:ea typeface="+mn-ea"/>
          <a:cs typeface="+mn-cs"/>
        </a:defRPr>
      </a:lvl1pPr>
      <a:lvl2pPr marL="145754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510" kern="1200">
          <a:solidFill>
            <a:schemeClr val="tx1"/>
          </a:solidFill>
          <a:latin typeface="DM Sans 14pt" pitchFamily="2" charset="77"/>
          <a:ea typeface="+mn-ea"/>
          <a:cs typeface="+mn-cs"/>
        </a:defRPr>
      </a:lvl2pPr>
      <a:lvl3pPr marL="242923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425" kern="1200">
          <a:solidFill>
            <a:schemeClr val="tx1"/>
          </a:solidFill>
          <a:latin typeface="DM Sans 14pt" pitchFamily="2" charset="77"/>
          <a:ea typeface="+mn-ea"/>
          <a:cs typeface="+mn-cs"/>
        </a:defRPr>
      </a:lvl3pPr>
      <a:lvl4pPr marL="340092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DM Sans 14pt" pitchFamily="2" charset="77"/>
          <a:ea typeface="+mn-ea"/>
          <a:cs typeface="+mn-cs"/>
        </a:defRPr>
      </a:lvl4pPr>
      <a:lvl5pPr marL="437261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DM Sans 14pt" pitchFamily="2" charset="77"/>
          <a:ea typeface="+mn-ea"/>
          <a:cs typeface="+mn-cs"/>
        </a:defRPr>
      </a:lvl5pPr>
      <a:lvl6pPr marL="534430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+mn-lt"/>
          <a:ea typeface="+mn-ea"/>
          <a:cs typeface="+mn-cs"/>
        </a:defRPr>
      </a:lvl6pPr>
      <a:lvl7pPr marL="631599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+mn-lt"/>
          <a:ea typeface="+mn-ea"/>
          <a:cs typeface="+mn-cs"/>
        </a:defRPr>
      </a:lvl7pPr>
      <a:lvl8pPr marL="728768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+mn-lt"/>
          <a:ea typeface="+mn-ea"/>
          <a:cs typeface="+mn-cs"/>
        </a:defRPr>
      </a:lvl8pPr>
      <a:lvl9pPr marL="825937" indent="-48584" algn="l" defTabSz="194338" rtl="0" eaLnBrk="1" latinLnBrk="0" hangingPunct="1">
        <a:lnSpc>
          <a:spcPct val="90000"/>
        </a:lnSpc>
        <a:spcBef>
          <a:spcPts val="106"/>
        </a:spcBef>
        <a:buFont typeface="Arial" panose="020B0604020202020204" pitchFamily="34" charset="0"/>
        <a:buChar char="•"/>
        <a:defRPr sz="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1pPr>
      <a:lvl2pPr marL="97169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2pPr>
      <a:lvl3pPr marL="194338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3pPr>
      <a:lvl4pPr marL="291507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4pPr>
      <a:lvl5pPr marL="388676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5pPr>
      <a:lvl6pPr marL="485845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6pPr>
      <a:lvl7pPr marL="583014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7pPr>
      <a:lvl8pPr marL="680184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8pPr>
      <a:lvl9pPr marL="777353" algn="l" defTabSz="194338" rtl="0" eaLnBrk="1" latinLnBrk="0" hangingPunct="1">
        <a:defRPr sz="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5" userDrawn="1">
          <p15:clr>
            <a:srgbClr val="F26B43"/>
          </p15:clr>
        </p15:guide>
        <p15:guide id="2" pos="36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BDB16-88E4-8E88-CDEC-90E1056CB6EC}"/>
              </a:ext>
            </a:extLst>
          </p:cNvPr>
          <p:cNvSpPr txBox="1"/>
          <p:nvPr/>
        </p:nvSpPr>
        <p:spPr>
          <a:xfrm>
            <a:off x="396033" y="1388234"/>
            <a:ext cx="2209716" cy="6153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98">
                <a:solidFill>
                  <a:schemeClr val="accent4"/>
                </a:solidFill>
                <a:latin typeface="DM Sans 14pt Light" pitchFamily="2" charset="77"/>
              </a:rPr>
              <a:t>The National Enterprise Hub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8BD5C-A7FC-5811-8694-9CB1EF1C0B92}"/>
              </a:ext>
            </a:extLst>
          </p:cNvPr>
          <p:cNvSpPr txBox="1"/>
          <p:nvPr/>
        </p:nvSpPr>
        <p:spPr>
          <a:xfrm>
            <a:off x="396034" y="1923738"/>
            <a:ext cx="2397467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>
                <a:solidFill>
                  <a:schemeClr val="accent2"/>
                </a:solidFill>
                <a:latin typeface="DM Sans 14pt SemiBold" pitchFamily="2" charset="77"/>
              </a:rPr>
              <a:t>Delivering for SMEs. Delivering on policy.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0BBFCC-AC1C-4782-8A6E-88AC8D2A93E8}"/>
              </a:ext>
            </a:extLst>
          </p:cNvPr>
          <p:cNvSpPr txBox="1"/>
          <p:nvPr/>
        </p:nvSpPr>
        <p:spPr>
          <a:xfrm>
            <a:off x="396034" y="2480969"/>
            <a:ext cx="239746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000" b="1" dirty="0">
                <a:solidFill>
                  <a:schemeClr val="accent4"/>
                </a:solidFill>
                <a:latin typeface="DM Sans 14pt Light" pitchFamily="2" charset="77"/>
              </a:rPr>
              <a:t>Mark Atterbury</a:t>
            </a:r>
            <a:br>
              <a:rPr lang="en-US" sz="1000" b="1" dirty="0">
                <a:solidFill>
                  <a:schemeClr val="accent4"/>
                </a:solidFill>
                <a:latin typeface="DM Sans 14pt Light" pitchFamily="2" charset="77"/>
              </a:rPr>
            </a:br>
            <a:r>
              <a:rPr lang="en-US" sz="1000" dirty="0">
                <a:solidFill>
                  <a:schemeClr val="accent4"/>
                </a:solidFill>
                <a:latin typeface="DM Sans 14pt Light" pitchFamily="2" charset="77"/>
              </a:rPr>
              <a:t>Enterprise Ireland</a:t>
            </a:r>
          </a:p>
          <a:p>
            <a:r>
              <a:rPr lang="en-US" sz="1000" dirty="0">
                <a:solidFill>
                  <a:schemeClr val="accent4"/>
                </a:solidFill>
                <a:latin typeface="DM Sans 14pt Light" pitchFamily="2" charset="77"/>
              </a:rPr>
              <a:t>March 11</a:t>
            </a:r>
            <a:r>
              <a:rPr lang="en-US" sz="1000" baseline="30000" dirty="0">
                <a:solidFill>
                  <a:schemeClr val="accent4"/>
                </a:solidFill>
                <a:latin typeface="DM Sans 14pt Light" pitchFamily="2" charset="77"/>
              </a:rPr>
              <a:t>th</a:t>
            </a:r>
            <a:r>
              <a:rPr lang="en-US" sz="1000" dirty="0">
                <a:solidFill>
                  <a:schemeClr val="accent4"/>
                </a:solidFill>
                <a:latin typeface="DM Sans 14pt Light" pitchFamily="2" charset="77"/>
              </a:rPr>
              <a:t> , 2025</a:t>
            </a:r>
          </a:p>
          <a:p>
            <a:endParaRPr lang="en-US" sz="1000" dirty="0">
              <a:solidFill>
                <a:schemeClr val="accent4"/>
              </a:solidFill>
              <a:latin typeface="DM Sans 14pt Light" pitchFamily="2" charset="77"/>
            </a:endParaRPr>
          </a:p>
          <a:p>
            <a:r>
              <a:rPr lang="en-US" sz="2400" dirty="0">
                <a:solidFill>
                  <a:schemeClr val="accent4"/>
                </a:solidFill>
                <a:latin typeface="DM Sans 14pt Light" pitchFamily="2" charset="77"/>
              </a:rPr>
              <a:t>www.neh.gov.ie</a:t>
            </a:r>
          </a:p>
        </p:txBody>
      </p:sp>
      <p:pic>
        <p:nvPicPr>
          <p:cNvPr id="4" name="Picture 3" descr="A collage of people drinking&#10;&#10;Description automatically generated">
            <a:extLst>
              <a:ext uri="{FF2B5EF4-FFF2-40B4-BE49-F238E27FC236}">
                <a16:creationId xmlns:a16="http://schemas.microsoft.com/office/drawing/2014/main" id="{B382847B-D877-0619-6FD5-4A3911FA8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11" y="-20155"/>
            <a:ext cx="3884564" cy="3887786"/>
          </a:xfrm>
          <a:prstGeom prst="rect">
            <a:avLst/>
          </a:prstGeom>
        </p:spPr>
      </p:pic>
      <p:pic>
        <p:nvPicPr>
          <p:cNvPr id="5" name="Google Shape;21;p15">
            <a:extLst>
              <a:ext uri="{FF2B5EF4-FFF2-40B4-BE49-F238E27FC236}">
                <a16:creationId xmlns:a16="http://schemas.microsoft.com/office/drawing/2014/main" id="{26AFE199-3B65-215F-1747-EFC02789A776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396033" y="735803"/>
            <a:ext cx="2145541" cy="356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9945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81E4C6-489E-4CDC-D6C5-EDD01D3F3780}"/>
              </a:ext>
            </a:extLst>
          </p:cNvPr>
          <p:cNvGrpSpPr/>
          <p:nvPr/>
        </p:nvGrpSpPr>
        <p:grpSpPr>
          <a:xfrm>
            <a:off x="66782" y="807453"/>
            <a:ext cx="4904145" cy="2042693"/>
            <a:chOff x="1895836" y="1342286"/>
            <a:chExt cx="3068630" cy="11953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76C9BA-FA47-A6EC-E2FE-AD0D5D8E4080}"/>
                </a:ext>
              </a:extLst>
            </p:cNvPr>
            <p:cNvGrpSpPr/>
            <p:nvPr/>
          </p:nvGrpSpPr>
          <p:grpSpPr>
            <a:xfrm>
              <a:off x="1895836" y="1761757"/>
              <a:ext cx="1451918" cy="351181"/>
              <a:chOff x="2750936" y="1458117"/>
              <a:chExt cx="3872374" cy="936627"/>
            </a:xfrm>
          </p:grpSpPr>
          <p:sp>
            <p:nvSpPr>
              <p:cNvPr id="13" name="Google Shape;212;p2">
                <a:extLst>
                  <a:ext uri="{FF2B5EF4-FFF2-40B4-BE49-F238E27FC236}">
                    <a16:creationId xmlns:a16="http://schemas.microsoft.com/office/drawing/2014/main" id="{F4F9808A-3078-FAD6-546F-D5D1D13140D9}"/>
                  </a:ext>
                </a:extLst>
              </p:cNvPr>
              <p:cNvSpPr/>
              <p:nvPr/>
            </p:nvSpPr>
            <p:spPr>
              <a:xfrm rot="-5400000">
                <a:off x="4209805" y="-752"/>
                <a:ext cx="936627" cy="3854365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4" name="Google Shape;213;p2">
                <a:extLst>
                  <a:ext uri="{FF2B5EF4-FFF2-40B4-BE49-F238E27FC236}">
                    <a16:creationId xmlns:a16="http://schemas.microsoft.com/office/drawing/2014/main" id="{A4EB674B-7198-7101-8DBF-5E8D4C14C6E9}"/>
                  </a:ext>
                </a:extLst>
              </p:cNvPr>
              <p:cNvSpPr txBox="1"/>
              <p:nvPr/>
            </p:nvSpPr>
            <p:spPr>
              <a:xfrm>
                <a:off x="2824809" y="1613148"/>
                <a:ext cx="3798501" cy="588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Assist businesses with </a:t>
                </a:r>
                <a:r>
                  <a:rPr lang="en-US" sz="800" b="1" err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digitalisation</a:t>
                </a:r>
                <a:endParaRPr lang="en-US" sz="800" b="1">
                  <a:solidFill>
                    <a:srgbClr val="00534F"/>
                  </a:solidFill>
                  <a:latin typeface="DM Sans 14pt" pitchFamily="2" charset="77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i="0" u="none" strike="noStrike" cap="none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(Harnessing Digital Ireland Framework)  </a:t>
                </a: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 </a:t>
                </a:r>
              </a:p>
            </p:txBody>
          </p:sp>
          <p:pic>
            <p:nvPicPr>
              <p:cNvPr id="23" name="Google Shape;222;p2">
                <a:extLst>
                  <a:ext uri="{FF2B5EF4-FFF2-40B4-BE49-F238E27FC236}">
                    <a16:creationId xmlns:a16="http://schemas.microsoft.com/office/drawing/2014/main" id="{8DCBE919-8B4C-8243-969F-76346843EE4E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5842822" y="1575859"/>
                <a:ext cx="720000" cy="719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7A12750-BAD9-2448-14C1-267B11BA815F}"/>
                </a:ext>
              </a:extLst>
            </p:cNvPr>
            <p:cNvGrpSpPr/>
            <p:nvPr/>
          </p:nvGrpSpPr>
          <p:grpSpPr>
            <a:xfrm>
              <a:off x="1895836" y="1342286"/>
              <a:ext cx="1451918" cy="345364"/>
              <a:chOff x="2750934" y="339361"/>
              <a:chExt cx="3872375" cy="921111"/>
            </a:xfrm>
          </p:grpSpPr>
          <p:sp>
            <p:nvSpPr>
              <p:cNvPr id="11" name="Google Shape;210;p2">
                <a:extLst>
                  <a:ext uri="{FF2B5EF4-FFF2-40B4-BE49-F238E27FC236}">
                    <a16:creationId xmlns:a16="http://schemas.microsoft.com/office/drawing/2014/main" id="{5FA1872F-B288-808F-7832-3A53C6767270}"/>
                  </a:ext>
                </a:extLst>
              </p:cNvPr>
              <p:cNvSpPr/>
              <p:nvPr/>
            </p:nvSpPr>
            <p:spPr>
              <a:xfrm rot="-5400000">
                <a:off x="4217559" y="-1127264"/>
                <a:ext cx="921111" cy="3854361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2" name="Google Shape;211;p2">
                <a:extLst>
                  <a:ext uri="{FF2B5EF4-FFF2-40B4-BE49-F238E27FC236}">
                    <a16:creationId xmlns:a16="http://schemas.microsoft.com/office/drawing/2014/main" id="{FC06F812-C281-4049-DD84-543A2BFBE424}"/>
                  </a:ext>
                </a:extLst>
              </p:cNvPr>
              <p:cNvSpPr txBox="1"/>
              <p:nvPr/>
            </p:nvSpPr>
            <p:spPr>
              <a:xfrm>
                <a:off x="2824812" y="508897"/>
                <a:ext cx="3798497" cy="588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Assist businesses with </a:t>
                </a:r>
                <a:r>
                  <a:rPr lang="en-US" sz="800" b="1" err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decarbonisation</a:t>
                </a:r>
                <a:endParaRPr lang="en-US" sz="800" b="1">
                  <a:solidFill>
                    <a:srgbClr val="00534F"/>
                  </a:solidFill>
                  <a:latin typeface="DM Sans 14pt" pitchFamily="2" charset="77"/>
                  <a:ea typeface="Arial"/>
                  <a:cs typeface="Arial"/>
                  <a:sym typeface="Arial"/>
                </a:endParaRP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i="0" u="none" strike="noStrike" cap="none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(Climate Action Plan) </a:t>
                </a: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 </a:t>
                </a:r>
              </a:p>
            </p:txBody>
          </p:sp>
          <p:pic>
            <p:nvPicPr>
              <p:cNvPr id="24" name="Google Shape;223;p2">
                <a:extLst>
                  <a:ext uri="{FF2B5EF4-FFF2-40B4-BE49-F238E27FC236}">
                    <a16:creationId xmlns:a16="http://schemas.microsoft.com/office/drawing/2014/main" id="{C84C14EC-CC18-0426-8102-1F006272D242}"/>
                  </a:ext>
                </a:extLst>
              </p:cNvPr>
              <p:cNvPicPr preferRelativeResize="0"/>
              <p:nvPr/>
            </p:nvPicPr>
            <p:blipFill>
              <a:blip r:embed="rId4"/>
              <a:srcRect/>
              <a:stretch/>
            </p:blipFill>
            <p:spPr>
              <a:xfrm>
                <a:off x="5842821" y="439916"/>
                <a:ext cx="720001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1062CB6-DE1B-99F5-7188-14DE74FA87C6}"/>
                </a:ext>
              </a:extLst>
            </p:cNvPr>
            <p:cNvGrpSpPr/>
            <p:nvPr/>
          </p:nvGrpSpPr>
          <p:grpSpPr>
            <a:xfrm>
              <a:off x="1895837" y="2187042"/>
              <a:ext cx="1451917" cy="350585"/>
              <a:chOff x="2750936" y="2592385"/>
              <a:chExt cx="3872372" cy="935037"/>
            </a:xfrm>
          </p:grpSpPr>
          <p:sp>
            <p:nvSpPr>
              <p:cNvPr id="15" name="Google Shape;214;p2">
                <a:extLst>
                  <a:ext uri="{FF2B5EF4-FFF2-40B4-BE49-F238E27FC236}">
                    <a16:creationId xmlns:a16="http://schemas.microsoft.com/office/drawing/2014/main" id="{5CE5DD21-4073-D721-A527-654C0FE38FDA}"/>
                  </a:ext>
                </a:extLst>
              </p:cNvPr>
              <p:cNvSpPr/>
              <p:nvPr/>
            </p:nvSpPr>
            <p:spPr>
              <a:xfrm rot="-5400000">
                <a:off x="4210599" y="1132722"/>
                <a:ext cx="935037" cy="3854363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6" name="Google Shape;215;p2">
                <a:extLst>
                  <a:ext uri="{FF2B5EF4-FFF2-40B4-BE49-F238E27FC236}">
                    <a16:creationId xmlns:a16="http://schemas.microsoft.com/office/drawing/2014/main" id="{3E86C1A5-37C1-9A44-D8AA-AAFFF478773F}"/>
                  </a:ext>
                </a:extLst>
              </p:cNvPr>
              <p:cNvSpPr txBox="1"/>
              <p:nvPr/>
            </p:nvSpPr>
            <p:spPr>
              <a:xfrm>
                <a:off x="2824811" y="2740013"/>
                <a:ext cx="3798497" cy="5886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Strengthen Irish-owned export sector</a:t>
                </a: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i="0" u="none" strike="noStrike" cap="none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(Whitepaper on Enterprise 2022 - 2030)</a:t>
                </a:r>
              </a:p>
            </p:txBody>
          </p:sp>
          <p:pic>
            <p:nvPicPr>
              <p:cNvPr id="25" name="Google Shape;224;p2">
                <a:extLst>
                  <a:ext uri="{FF2B5EF4-FFF2-40B4-BE49-F238E27FC236}">
                    <a16:creationId xmlns:a16="http://schemas.microsoft.com/office/drawing/2014/main" id="{632C9E45-5266-8993-733C-37BBDC6FA2A6}"/>
                  </a:ext>
                </a:extLst>
              </p:cNvPr>
              <p:cNvPicPr preferRelativeResize="0"/>
              <p:nvPr/>
            </p:nvPicPr>
            <p:blipFill>
              <a:blip r:embed="rId5"/>
              <a:srcRect/>
              <a:stretch/>
            </p:blipFill>
            <p:spPr>
              <a:xfrm>
                <a:off x="5848956" y="2680296"/>
                <a:ext cx="720001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AAC241A-913B-0AAE-AFB0-3ABB967A6978}"/>
                </a:ext>
              </a:extLst>
            </p:cNvPr>
            <p:cNvGrpSpPr/>
            <p:nvPr/>
          </p:nvGrpSpPr>
          <p:grpSpPr>
            <a:xfrm>
              <a:off x="3509712" y="1342289"/>
              <a:ext cx="1445166" cy="345363"/>
              <a:chOff x="7055266" y="339365"/>
              <a:chExt cx="3854370" cy="921110"/>
            </a:xfrm>
          </p:grpSpPr>
          <p:sp>
            <p:nvSpPr>
              <p:cNvPr id="17" name="Google Shape;216;p2">
                <a:extLst>
                  <a:ext uri="{FF2B5EF4-FFF2-40B4-BE49-F238E27FC236}">
                    <a16:creationId xmlns:a16="http://schemas.microsoft.com/office/drawing/2014/main" id="{0487709D-4AA0-130E-BDF7-FD368D06EEB3}"/>
                  </a:ext>
                </a:extLst>
              </p:cNvPr>
              <p:cNvSpPr/>
              <p:nvPr/>
            </p:nvSpPr>
            <p:spPr>
              <a:xfrm rot="-5400000">
                <a:off x="8521896" y="-1127265"/>
                <a:ext cx="921110" cy="385437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18" name="Google Shape;217;p2">
                <a:extLst>
                  <a:ext uri="{FF2B5EF4-FFF2-40B4-BE49-F238E27FC236}">
                    <a16:creationId xmlns:a16="http://schemas.microsoft.com/office/drawing/2014/main" id="{37792700-B1A0-51F9-F6D6-286120E2834B}"/>
                  </a:ext>
                </a:extLst>
              </p:cNvPr>
              <p:cNvSpPr txBox="1"/>
              <p:nvPr/>
            </p:nvSpPr>
            <p:spPr>
              <a:xfrm>
                <a:off x="7148479" y="514644"/>
                <a:ext cx="3293001" cy="588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Create single source for all SME supports</a:t>
                </a: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i="0" u="none" strike="noStrike" cap="none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(SME taskforce (of 2021) recommendation)</a:t>
                </a:r>
                <a:endParaRPr lang="en-US" sz="800">
                  <a:latin typeface="DM Sans 14pt" pitchFamily="2" charset="77"/>
                </a:endParaRPr>
              </a:p>
            </p:txBody>
          </p:sp>
          <p:pic>
            <p:nvPicPr>
              <p:cNvPr id="26" name="Google Shape;225;p2">
                <a:extLst>
                  <a:ext uri="{FF2B5EF4-FFF2-40B4-BE49-F238E27FC236}">
                    <a16:creationId xmlns:a16="http://schemas.microsoft.com/office/drawing/2014/main" id="{51053BC4-8778-0740-9CAF-719DA910454E}"/>
                  </a:ext>
                </a:extLst>
              </p:cNvPr>
              <p:cNvPicPr preferRelativeResize="0"/>
              <p:nvPr/>
            </p:nvPicPr>
            <p:blipFill>
              <a:blip r:embed="rId6"/>
              <a:srcRect/>
              <a:stretch/>
            </p:blipFill>
            <p:spPr>
              <a:xfrm>
                <a:off x="10141592" y="439916"/>
                <a:ext cx="719999" cy="7200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F6B5C3E-0296-9226-BE47-38CFF5AE65F9}"/>
                </a:ext>
              </a:extLst>
            </p:cNvPr>
            <p:cNvGrpSpPr/>
            <p:nvPr/>
          </p:nvGrpSpPr>
          <p:grpSpPr>
            <a:xfrm>
              <a:off x="3510153" y="1761757"/>
              <a:ext cx="1454313" cy="351181"/>
              <a:chOff x="7056438" y="1458119"/>
              <a:chExt cx="3878765" cy="936625"/>
            </a:xfrm>
          </p:grpSpPr>
          <p:sp>
            <p:nvSpPr>
              <p:cNvPr id="19" name="Google Shape;218;p2">
                <a:extLst>
                  <a:ext uri="{FF2B5EF4-FFF2-40B4-BE49-F238E27FC236}">
                    <a16:creationId xmlns:a16="http://schemas.microsoft.com/office/drawing/2014/main" id="{0841F839-8D85-537D-27C1-2C6386F16792}"/>
                  </a:ext>
                </a:extLst>
              </p:cNvPr>
              <p:cNvSpPr/>
              <p:nvPr/>
            </p:nvSpPr>
            <p:spPr>
              <a:xfrm rot="-5400000">
                <a:off x="8515310" y="-753"/>
                <a:ext cx="936625" cy="3854370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20" name="Google Shape;219;p2">
                <a:extLst>
                  <a:ext uri="{FF2B5EF4-FFF2-40B4-BE49-F238E27FC236}">
                    <a16:creationId xmlns:a16="http://schemas.microsoft.com/office/drawing/2014/main" id="{860918C9-4260-A286-5FA8-F505A1D47BC2}"/>
                  </a:ext>
                </a:extLst>
              </p:cNvPr>
              <p:cNvSpPr txBox="1"/>
              <p:nvPr/>
            </p:nvSpPr>
            <p:spPr>
              <a:xfrm>
                <a:off x="7246810" y="1618053"/>
                <a:ext cx="3688393" cy="588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Accelerate business innovation</a:t>
                </a: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>
                    <a:solidFill>
                      <a:srgbClr val="00534F"/>
                    </a:solidFill>
                    <a:latin typeface="DM Sans 14pt" pitchFamily="2" charset="77"/>
                    <a:cs typeface="Arial"/>
                    <a:sym typeface="Arial"/>
                  </a:rPr>
                  <a:t>(Impact 2030)</a:t>
                </a:r>
                <a:endParaRPr lang="en-US" sz="1400">
                  <a:latin typeface="DM Sans 14pt" pitchFamily="2" charset="77"/>
                </a:endParaRPr>
              </a:p>
            </p:txBody>
          </p:sp>
          <p:pic>
            <p:nvPicPr>
              <p:cNvPr id="27" name="Google Shape;226;p2">
                <a:extLst>
                  <a:ext uri="{FF2B5EF4-FFF2-40B4-BE49-F238E27FC236}">
                    <a16:creationId xmlns:a16="http://schemas.microsoft.com/office/drawing/2014/main" id="{59E00912-585B-9E3C-582E-48391EFBA9AA}"/>
                  </a:ext>
                </a:extLst>
              </p:cNvPr>
              <p:cNvPicPr preferRelativeResize="0"/>
              <p:nvPr/>
            </p:nvPicPr>
            <p:blipFill>
              <a:blip r:embed="rId7"/>
              <a:srcRect/>
              <a:stretch/>
            </p:blipFill>
            <p:spPr>
              <a:xfrm>
                <a:off x="10141591" y="1575859"/>
                <a:ext cx="719999" cy="7199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C6DFC80-390E-3481-FF2B-AB3162E5BACA}"/>
                </a:ext>
              </a:extLst>
            </p:cNvPr>
            <p:cNvGrpSpPr/>
            <p:nvPr/>
          </p:nvGrpSpPr>
          <p:grpSpPr>
            <a:xfrm>
              <a:off x="3510153" y="2187041"/>
              <a:ext cx="1454313" cy="350586"/>
              <a:chOff x="7056438" y="2592387"/>
              <a:chExt cx="3878761" cy="935038"/>
            </a:xfrm>
          </p:grpSpPr>
          <p:sp>
            <p:nvSpPr>
              <p:cNvPr id="21" name="Google Shape;220;p2">
                <a:extLst>
                  <a:ext uri="{FF2B5EF4-FFF2-40B4-BE49-F238E27FC236}">
                    <a16:creationId xmlns:a16="http://schemas.microsoft.com/office/drawing/2014/main" id="{C2957263-D747-BEA3-9520-ECDC495FFF90}"/>
                  </a:ext>
                </a:extLst>
              </p:cNvPr>
              <p:cNvSpPr/>
              <p:nvPr/>
            </p:nvSpPr>
            <p:spPr>
              <a:xfrm rot="-5400000">
                <a:off x="8516102" y="1132723"/>
                <a:ext cx="935038" cy="3854366"/>
              </a:xfrm>
              <a:prstGeom prst="round2SameRect">
                <a:avLst>
                  <a:gd name="adj1" fmla="val 50000"/>
                  <a:gd name="adj2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9" tIns="34279" rIns="34279" bIns="34279" anchor="ctr" anchorCtr="0">
                <a:noAutofit/>
              </a:bodyPr>
              <a:lstStyle/>
              <a:p>
                <a:endParaRPr sz="675"/>
              </a:p>
            </p:txBody>
          </p:sp>
          <p:sp>
            <p:nvSpPr>
              <p:cNvPr id="22" name="Google Shape;221;p2">
                <a:extLst>
                  <a:ext uri="{FF2B5EF4-FFF2-40B4-BE49-F238E27FC236}">
                    <a16:creationId xmlns:a16="http://schemas.microsoft.com/office/drawing/2014/main" id="{471385EB-599B-B563-07D8-5599BE037BB7}"/>
                  </a:ext>
                </a:extLst>
              </p:cNvPr>
              <p:cNvSpPr txBox="1"/>
              <p:nvPr/>
            </p:nvSpPr>
            <p:spPr>
              <a:xfrm>
                <a:off x="7246808" y="2765561"/>
                <a:ext cx="3688391" cy="5886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3992" tIns="53992" rIns="53992" bIns="53992" anchor="ctr" anchorCtr="0">
                <a:noAutofit/>
              </a:bodyPr>
              <a:lstStyle/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b="1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Expansion of LEO mandate </a:t>
                </a:r>
              </a:p>
              <a:p>
                <a:pPr>
                  <a:buClr>
                    <a:srgbClr val="00534F"/>
                  </a:buClr>
                  <a:buSzPts val="1000"/>
                </a:pPr>
                <a:r>
                  <a:rPr lang="en-US" sz="800" i="0" u="none" strike="noStrike" cap="none">
                    <a:solidFill>
                      <a:srgbClr val="00534F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(LEO Policy Statement 2024) </a:t>
                </a:r>
              </a:p>
            </p:txBody>
          </p:sp>
          <p:pic>
            <p:nvPicPr>
              <p:cNvPr id="28" name="Google Shape;227;p2">
                <a:extLst>
                  <a:ext uri="{FF2B5EF4-FFF2-40B4-BE49-F238E27FC236}">
                    <a16:creationId xmlns:a16="http://schemas.microsoft.com/office/drawing/2014/main" id="{AA1133ED-74EA-483D-A4E1-6B7DE44B7EDC}"/>
                  </a:ext>
                </a:extLst>
              </p:cNvPr>
              <p:cNvPicPr preferRelativeResize="0"/>
              <p:nvPr/>
            </p:nvPicPr>
            <p:blipFill>
              <a:blip r:embed="rId8"/>
              <a:srcRect/>
              <a:stretch/>
            </p:blipFill>
            <p:spPr>
              <a:xfrm>
                <a:off x="10157532" y="2702636"/>
                <a:ext cx="720000" cy="72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E82F888-9865-D8FC-F6FC-7A12188CF5D2}"/>
              </a:ext>
            </a:extLst>
          </p:cNvPr>
          <p:cNvSpPr txBox="1"/>
          <p:nvPr/>
        </p:nvSpPr>
        <p:spPr>
          <a:xfrm>
            <a:off x="269880" y="182761"/>
            <a:ext cx="2053257" cy="3194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DM Sans 14pt Light" pitchFamily="2" charset="77"/>
              </a:rPr>
              <a:t>Delivering </a:t>
            </a:r>
            <a:r>
              <a:rPr lang="en-US">
                <a:solidFill>
                  <a:schemeClr val="accent2"/>
                </a:solidFill>
                <a:latin typeface="DM Sans 14pt Light" pitchFamily="2" charset="77"/>
              </a:rPr>
              <a:t>on policy</a:t>
            </a:r>
          </a:p>
        </p:txBody>
      </p:sp>
      <p:pic>
        <p:nvPicPr>
          <p:cNvPr id="6" name="Picture 5" descr="A person in pink outfit writing on paper&#10;&#10;Description automatically generated">
            <a:extLst>
              <a:ext uri="{FF2B5EF4-FFF2-40B4-BE49-F238E27FC236}">
                <a16:creationId xmlns:a16="http://schemas.microsoft.com/office/drawing/2014/main" id="{8DE03C59-2235-BF38-EB37-A436D23A2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929" y="0"/>
            <a:ext cx="1955550" cy="3914350"/>
          </a:xfrm>
          <a:prstGeom prst="rect">
            <a:avLst/>
          </a:prstGeom>
        </p:spPr>
      </p:pic>
      <p:pic>
        <p:nvPicPr>
          <p:cNvPr id="3" name="Google Shape;17;p14">
            <a:extLst>
              <a:ext uri="{FF2B5EF4-FFF2-40B4-BE49-F238E27FC236}">
                <a16:creationId xmlns:a16="http://schemas.microsoft.com/office/drawing/2014/main" id="{9A1EEC6A-221A-D1BF-E37D-EFF87CBE3E08}"/>
              </a:ext>
            </a:extLst>
          </p:cNvPr>
          <p:cNvPicPr preferRelativeResize="0"/>
          <p:nvPr/>
        </p:nvPicPr>
        <p:blipFill>
          <a:blip r:embed="rId10"/>
          <a:srcRect/>
          <a:stretch/>
        </p:blipFill>
        <p:spPr>
          <a:xfrm>
            <a:off x="155689" y="3491832"/>
            <a:ext cx="1362964" cy="24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5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0D43C5E-2087-B12B-A5B8-426A2715B24E}"/>
              </a:ext>
            </a:extLst>
          </p:cNvPr>
          <p:cNvSpPr/>
          <p:nvPr/>
        </p:nvSpPr>
        <p:spPr>
          <a:xfrm>
            <a:off x="4937758" y="1939313"/>
            <a:ext cx="1974217" cy="1956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56621-A4FC-D5D8-1B6C-15CB9AB2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58" y="1949345"/>
            <a:ext cx="1994118" cy="1956113"/>
          </a:xfrm>
          <a:prstGeom prst="rect">
            <a:avLst/>
          </a:prstGeom>
        </p:spPr>
      </p:pic>
      <p:pic>
        <p:nvPicPr>
          <p:cNvPr id="48" name="Picture 47" descr="A person in a white coat holding a coffee cup&#10;&#10;Description automatically generated">
            <a:extLst>
              <a:ext uri="{FF2B5EF4-FFF2-40B4-BE49-F238E27FC236}">
                <a16:creationId xmlns:a16="http://schemas.microsoft.com/office/drawing/2014/main" id="{CBF5BDDD-AAAE-CBF7-F6CE-47C812D38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58" y="12660"/>
            <a:ext cx="1972465" cy="19316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C68B91-089A-C5ED-3452-0AC91E7CB4EB}"/>
              </a:ext>
            </a:extLst>
          </p:cNvPr>
          <p:cNvGrpSpPr/>
          <p:nvPr/>
        </p:nvGrpSpPr>
        <p:grpSpPr>
          <a:xfrm>
            <a:off x="406399" y="1016000"/>
            <a:ext cx="4097183" cy="1515086"/>
            <a:chOff x="2168145" y="1484475"/>
            <a:chExt cx="2434578" cy="90967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36176AE-882B-1F4B-23BB-31633A12BB56}"/>
                </a:ext>
              </a:extLst>
            </p:cNvPr>
            <p:cNvGrpSpPr/>
            <p:nvPr/>
          </p:nvGrpSpPr>
          <p:grpSpPr>
            <a:xfrm>
              <a:off x="2168145" y="1484475"/>
              <a:ext cx="553057" cy="909672"/>
              <a:chOff x="2843213" y="496487"/>
              <a:chExt cx="1475044" cy="2426163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81E104F7-3734-B692-4538-268BF7CDFBB2}"/>
                  </a:ext>
                </a:extLst>
              </p:cNvPr>
              <p:cNvSpPr/>
              <p:nvPr/>
            </p:nvSpPr>
            <p:spPr>
              <a:xfrm>
                <a:off x="2843213" y="496487"/>
                <a:ext cx="1475044" cy="2426163"/>
              </a:xfrm>
              <a:prstGeom prst="roundRect">
                <a:avLst>
                  <a:gd name="adj" fmla="val 609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A242B4B-D1DB-581C-4A6A-D4AA47E1D519}"/>
                  </a:ext>
                </a:extLst>
              </p:cNvPr>
              <p:cNvSpPr/>
              <p:nvPr/>
            </p:nvSpPr>
            <p:spPr>
              <a:xfrm>
                <a:off x="3092711" y="729188"/>
                <a:ext cx="976048" cy="976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A2E817-815C-5C4C-56C8-1AD71D47841C}"/>
                  </a:ext>
                </a:extLst>
              </p:cNvPr>
              <p:cNvSpPr txBox="1"/>
              <p:nvPr/>
            </p:nvSpPr>
            <p:spPr>
              <a:xfrm>
                <a:off x="2847891" y="1937937"/>
                <a:ext cx="1465687" cy="924101"/>
              </a:xfrm>
              <a:prstGeom prst="rect">
                <a:avLst/>
              </a:prstGeom>
              <a:noFill/>
            </p:spPr>
            <p:txBody>
              <a:bodyPr wrap="square" lIns="40494" rIns="40494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Complex business environment</a:t>
                </a:r>
              </a:p>
            </p:txBody>
          </p:sp>
          <p:pic>
            <p:nvPicPr>
              <p:cNvPr id="50" name="Picture 49" descr="A white and green squares on a black background&#10;&#10;Description automatically generated">
                <a:extLst>
                  <a:ext uri="{FF2B5EF4-FFF2-40B4-BE49-F238E27FC236}">
                    <a16:creationId xmlns:a16="http://schemas.microsoft.com/office/drawing/2014/main" id="{55E9F690-4D73-3456-1523-471C8AE34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5857" y="837985"/>
                <a:ext cx="758454" cy="758454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F3C85B6-9F4B-8C37-90C1-36024EFF6B26}"/>
                </a:ext>
              </a:extLst>
            </p:cNvPr>
            <p:cNvGrpSpPr/>
            <p:nvPr/>
          </p:nvGrpSpPr>
          <p:grpSpPr>
            <a:xfrm>
              <a:off x="2799357" y="1484475"/>
              <a:ext cx="587261" cy="909672"/>
              <a:chOff x="4526704" y="496487"/>
              <a:chExt cx="1566267" cy="2426163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7923AEB2-2BA9-08E3-39D7-CD4815B10603}"/>
                  </a:ext>
                </a:extLst>
              </p:cNvPr>
              <p:cNvSpPr/>
              <p:nvPr/>
            </p:nvSpPr>
            <p:spPr>
              <a:xfrm>
                <a:off x="4526704" y="496487"/>
                <a:ext cx="1475044" cy="2426163"/>
              </a:xfrm>
              <a:prstGeom prst="roundRect">
                <a:avLst>
                  <a:gd name="adj" fmla="val 609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DA1FBF-3BA7-E84A-730F-B3A344A9254E}"/>
                  </a:ext>
                </a:extLst>
              </p:cNvPr>
              <p:cNvSpPr txBox="1"/>
              <p:nvPr/>
            </p:nvSpPr>
            <p:spPr>
              <a:xfrm>
                <a:off x="4581592" y="2010828"/>
                <a:ext cx="1511379" cy="887137"/>
              </a:xfrm>
              <a:prstGeom prst="rect">
                <a:avLst/>
              </a:prstGeom>
              <a:noFill/>
            </p:spPr>
            <p:txBody>
              <a:bodyPr wrap="square" lIns="40494" tIns="45720" rIns="40494" bIns="45720" rtlCol="0" anchor="t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DM Sans 14pt"/>
                    <a:ea typeface="Arial"/>
                    <a:cs typeface="Arial"/>
                    <a:sym typeface="Arial"/>
                  </a:rPr>
                  <a:t>Low take up</a:t>
                </a:r>
                <a:endParaRPr lang="en-US" sz="1000" b="1">
                  <a:solidFill>
                    <a:schemeClr val="bg1"/>
                  </a:solidFill>
                  <a:latin typeface="DM Sans 14pt"/>
                  <a:ea typeface="Arial"/>
                  <a:cs typeface="Arial"/>
                </a:endParaRPr>
              </a:p>
              <a:p>
                <a:pPr algn="ctr"/>
                <a:r>
                  <a:rPr lang="en-US" sz="1000" b="1">
                    <a:solidFill>
                      <a:schemeClr val="bg1"/>
                    </a:solidFill>
                    <a:latin typeface="DM Sans 14pt"/>
                    <a:ea typeface="Arial"/>
                    <a:cs typeface="Arial"/>
                    <a:sym typeface="Arial"/>
                  </a:rPr>
                  <a:t>of green &amp; digital supports</a:t>
                </a:r>
                <a:endParaRPr lang="en-US" sz="1000" b="1">
                  <a:solidFill>
                    <a:schemeClr val="bg1"/>
                  </a:solidFill>
                  <a:latin typeface="DM Sans 14pt"/>
                  <a:ea typeface="Arial"/>
                  <a:cs typeface="Arial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F9125C3-3A66-30F5-0145-4245BEF47E73}"/>
                  </a:ext>
                </a:extLst>
              </p:cNvPr>
              <p:cNvSpPr/>
              <p:nvPr/>
            </p:nvSpPr>
            <p:spPr>
              <a:xfrm>
                <a:off x="4776202" y="729188"/>
                <a:ext cx="976048" cy="976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4675B22F-D41B-86FC-4D9F-43CF80E5C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4889904" y="837985"/>
                <a:ext cx="758454" cy="758454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5F60CB4-6334-4FC2-C34E-C4E367D80DC2}"/>
                </a:ext>
              </a:extLst>
            </p:cNvPr>
            <p:cNvGrpSpPr/>
            <p:nvPr/>
          </p:nvGrpSpPr>
          <p:grpSpPr>
            <a:xfrm>
              <a:off x="3422491" y="1484475"/>
              <a:ext cx="557096" cy="909672"/>
              <a:chOff x="6188651" y="496487"/>
              <a:chExt cx="1485816" cy="2426163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A206BE6-7327-6EF6-BAA7-752133289584}"/>
                  </a:ext>
                </a:extLst>
              </p:cNvPr>
              <p:cNvSpPr/>
              <p:nvPr/>
            </p:nvSpPr>
            <p:spPr>
              <a:xfrm>
                <a:off x="6194037" y="496487"/>
                <a:ext cx="1475044" cy="2426163"/>
              </a:xfrm>
              <a:prstGeom prst="roundRect">
                <a:avLst>
                  <a:gd name="adj" fmla="val 609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B53C6D-991A-7C68-68EE-5F86589CE82E}"/>
                  </a:ext>
                </a:extLst>
              </p:cNvPr>
              <p:cNvSpPr txBox="1"/>
              <p:nvPr/>
            </p:nvSpPr>
            <p:spPr>
              <a:xfrm>
                <a:off x="6188651" y="1937937"/>
                <a:ext cx="1485816" cy="924101"/>
              </a:xfrm>
              <a:prstGeom prst="rect">
                <a:avLst/>
              </a:prstGeom>
              <a:noFill/>
            </p:spPr>
            <p:txBody>
              <a:bodyPr wrap="square" lIns="40494" rIns="40494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Lack of </a:t>
                </a:r>
              </a:p>
              <a:p>
                <a:pPr algn="ctr"/>
                <a:r>
                  <a:rPr lang="en-US" sz="1050" b="1">
                    <a:solidFill>
                      <a:schemeClr val="bg1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time and engagement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C0CF87-406D-7D26-46AA-9DC50B0BED03}"/>
                  </a:ext>
                </a:extLst>
              </p:cNvPr>
              <p:cNvSpPr/>
              <p:nvPr/>
            </p:nvSpPr>
            <p:spPr>
              <a:xfrm>
                <a:off x="6443535" y="729188"/>
                <a:ext cx="976048" cy="976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49E70B2-42EB-8086-3CA4-3FA9F76D4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6555074" y="837985"/>
                <a:ext cx="758454" cy="758454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F06B8D-031C-AE1B-F1AC-A4F9CA13EDCD}"/>
                </a:ext>
              </a:extLst>
            </p:cNvPr>
            <p:cNvGrpSpPr/>
            <p:nvPr/>
          </p:nvGrpSpPr>
          <p:grpSpPr>
            <a:xfrm>
              <a:off x="4049666" y="1484475"/>
              <a:ext cx="553057" cy="909672"/>
              <a:chOff x="9547729" y="496487"/>
              <a:chExt cx="1475044" cy="2426163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E7C8485F-A671-9870-C5E0-0A806F082C5A}"/>
                  </a:ext>
                </a:extLst>
              </p:cNvPr>
              <p:cNvSpPr/>
              <p:nvPr/>
            </p:nvSpPr>
            <p:spPr>
              <a:xfrm>
                <a:off x="9547729" y="496487"/>
                <a:ext cx="1475044" cy="2426163"/>
              </a:xfrm>
              <a:prstGeom prst="roundRect">
                <a:avLst>
                  <a:gd name="adj" fmla="val 609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A97D9D9-9E1F-E899-0CF5-5FC8419EDB8D}"/>
                  </a:ext>
                </a:extLst>
              </p:cNvPr>
              <p:cNvSpPr txBox="1"/>
              <p:nvPr/>
            </p:nvSpPr>
            <p:spPr>
              <a:xfrm>
                <a:off x="9547729" y="1937937"/>
                <a:ext cx="1475044" cy="924101"/>
              </a:xfrm>
              <a:prstGeom prst="rect">
                <a:avLst/>
              </a:prstGeom>
              <a:noFill/>
            </p:spPr>
            <p:txBody>
              <a:bodyPr wrap="square" lIns="40494" rIns="40494" rtlCol="0">
                <a:spAutoFit/>
              </a:bodyPr>
              <a:lstStyle/>
              <a:p>
                <a:pPr algn="ctr"/>
                <a:r>
                  <a:rPr lang="en-US" sz="1050" b="1">
                    <a:solidFill>
                      <a:schemeClr val="bg1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Need for practical</a:t>
                </a:r>
              </a:p>
              <a:p>
                <a:pPr algn="ctr"/>
                <a:r>
                  <a:rPr lang="en-US" sz="1050" b="1">
                    <a:solidFill>
                      <a:schemeClr val="bg1"/>
                    </a:solidFill>
                    <a:latin typeface="DM Sans 14pt" pitchFamily="2" charset="77"/>
                    <a:ea typeface="Arial"/>
                    <a:cs typeface="Arial"/>
                    <a:sym typeface="Arial"/>
                  </a:rPr>
                  <a:t>support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A8DA113-BC47-79A6-5ED6-00CF522101E5}"/>
                  </a:ext>
                </a:extLst>
              </p:cNvPr>
              <p:cNvSpPr/>
              <p:nvPr/>
            </p:nvSpPr>
            <p:spPr>
              <a:xfrm>
                <a:off x="9797227" y="729188"/>
                <a:ext cx="976048" cy="976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21A744B-2C31-AD9B-6810-C0D406CBD0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9904666" y="837985"/>
                <a:ext cx="758454" cy="758454"/>
              </a:xfrm>
              <a:prstGeom prst="rect">
                <a:avLst/>
              </a:prstGeom>
            </p:spPr>
          </p:pic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00D7C94-E6FE-AC24-C658-195805D236F0}"/>
              </a:ext>
            </a:extLst>
          </p:cNvPr>
          <p:cNvSpPr txBox="1"/>
          <p:nvPr/>
        </p:nvSpPr>
        <p:spPr>
          <a:xfrm>
            <a:off x="162932" y="107896"/>
            <a:ext cx="2430542" cy="6490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DM Sans 14pt Light" pitchFamily="2" charset="77"/>
              </a:rPr>
              <a:t>Research on </a:t>
            </a:r>
            <a:r>
              <a:rPr lang="en-US">
                <a:solidFill>
                  <a:schemeClr val="accent1"/>
                </a:solidFill>
                <a:latin typeface="DM Sans 14pt Light" pitchFamily="2" charset="77"/>
              </a:rPr>
              <a:t>SME needs</a:t>
            </a:r>
          </a:p>
          <a:p>
            <a:pPr>
              <a:lnSpc>
                <a:spcPct val="80000"/>
              </a:lnSpc>
            </a:pPr>
            <a:endParaRPr lang="en-US" sz="900">
              <a:solidFill>
                <a:schemeClr val="bg1"/>
              </a:solidFill>
              <a:latin typeface="DM Sans 14pt Light" pitchFamily="2" charset="77"/>
            </a:endParaRPr>
          </a:p>
          <a:p>
            <a:pPr>
              <a:lnSpc>
                <a:spcPct val="80000"/>
              </a:lnSpc>
            </a:pPr>
            <a:endParaRPr lang="en-US" sz="900">
              <a:solidFill>
                <a:schemeClr val="bg1"/>
              </a:solidFill>
              <a:latin typeface="DM Sans 14pt Light" pitchFamily="2" charset="77"/>
            </a:endParaRPr>
          </a:p>
          <a:p>
            <a:pPr>
              <a:lnSpc>
                <a:spcPct val="80000"/>
              </a:lnSpc>
            </a:pPr>
            <a:endParaRPr lang="en-US" sz="900">
              <a:solidFill>
                <a:schemeClr val="bg1"/>
              </a:solidFill>
              <a:latin typeface="DM Sans 14pt Light" pitchFamily="2" charset="77"/>
            </a:endParaRPr>
          </a:p>
        </p:txBody>
      </p:sp>
      <p:pic>
        <p:nvPicPr>
          <p:cNvPr id="6" name="Google Shape;17;p14">
            <a:extLst>
              <a:ext uri="{FF2B5EF4-FFF2-40B4-BE49-F238E27FC236}">
                <a16:creationId xmlns:a16="http://schemas.microsoft.com/office/drawing/2014/main" id="{C68A1B95-3A23-51EB-FCC1-80E496A37717}"/>
              </a:ext>
            </a:extLst>
          </p:cNvPr>
          <p:cNvPicPr preferRelativeResize="0"/>
          <p:nvPr/>
        </p:nvPicPr>
        <p:blipFill>
          <a:blip r:embed="rId8"/>
          <a:srcRect/>
          <a:stretch/>
        </p:blipFill>
        <p:spPr>
          <a:xfrm>
            <a:off x="155689" y="3491832"/>
            <a:ext cx="1362964" cy="24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48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648E42C-0B52-6705-BC0A-2BE45CBE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0" y="557760"/>
            <a:ext cx="6600595" cy="3138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F9ED6-FB80-7D6A-A54E-061E89937048}"/>
              </a:ext>
            </a:extLst>
          </p:cNvPr>
          <p:cNvSpPr txBox="1"/>
          <p:nvPr/>
        </p:nvSpPr>
        <p:spPr>
          <a:xfrm>
            <a:off x="96866" y="91231"/>
            <a:ext cx="6342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DM Sans 14pt Light" pitchFamily="2" charset="77"/>
              </a:rPr>
              <a:t>Extensive Collaboration – New Support’s 24 Government Agencies  </a:t>
            </a:r>
            <a:endParaRPr lang="en-GB" sz="708"/>
          </a:p>
        </p:txBody>
      </p:sp>
    </p:spTree>
    <p:extLst>
      <p:ext uri="{BB962C8B-B14F-4D97-AF65-F5344CB8AC3E}">
        <p14:creationId xmlns:p14="http://schemas.microsoft.com/office/powerpoint/2010/main" val="116962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E52DFBC0-8E1B-2884-DB9F-F996904DBD11}"/>
              </a:ext>
            </a:extLst>
          </p:cNvPr>
          <p:cNvGrpSpPr/>
          <p:nvPr/>
        </p:nvGrpSpPr>
        <p:grpSpPr>
          <a:xfrm>
            <a:off x="-403029" y="947663"/>
            <a:ext cx="3843364" cy="1807950"/>
            <a:chOff x="1372759" y="73317"/>
            <a:chExt cx="8457218" cy="381447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28F02C0-3913-2A1F-D1B5-9F8D4A4F4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9591"/>
            <a:stretch/>
          </p:blipFill>
          <p:spPr>
            <a:xfrm>
              <a:off x="2789215" y="508152"/>
              <a:ext cx="5624306" cy="3379636"/>
            </a:xfrm>
            <a:prstGeom prst="rect">
              <a:avLst/>
            </a:prstGeom>
          </p:spPr>
        </p:pic>
        <p:pic>
          <p:nvPicPr>
            <p:cNvPr id="5" name="Picture 4" descr="A computer with a black screen&#10;&#10;Description automatically generated">
              <a:extLst>
                <a:ext uri="{FF2B5EF4-FFF2-40B4-BE49-F238E27FC236}">
                  <a16:creationId xmlns:a16="http://schemas.microsoft.com/office/drawing/2014/main" id="{F3CFF3AC-1DDD-F1B3-2758-AA1FA6BE1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30181"/>
            <a:stretch/>
          </p:blipFill>
          <p:spPr>
            <a:xfrm>
              <a:off x="1372759" y="73317"/>
              <a:ext cx="8457218" cy="381447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19FA35-6334-72C7-3DF4-FEF6DBE9A018}"/>
              </a:ext>
            </a:extLst>
          </p:cNvPr>
          <p:cNvSpPr txBox="1"/>
          <p:nvPr/>
        </p:nvSpPr>
        <p:spPr>
          <a:xfrm>
            <a:off x="155689" y="89703"/>
            <a:ext cx="5341300" cy="5410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accent1"/>
                </a:solidFill>
                <a:latin typeface="DM Sans 14pt Light" pitchFamily="2" charset="77"/>
              </a:rPr>
              <a:t>240 supports </a:t>
            </a:r>
            <a:r>
              <a:rPr lang="en-US" dirty="0">
                <a:solidFill>
                  <a:schemeClr val="bg1"/>
                </a:solidFill>
                <a:latin typeface="DM Sans 14pt Light" pitchFamily="2" charset="77"/>
              </a:rPr>
              <a:t>and a dedicated team, all in one place and </a:t>
            </a:r>
            <a:r>
              <a:rPr lang="en-US" dirty="0">
                <a:solidFill>
                  <a:schemeClr val="accent1"/>
                </a:solidFill>
                <a:latin typeface="DM Sans 14pt Light" pitchFamily="2" charset="77"/>
              </a:rPr>
              <a:t>23</a:t>
            </a:r>
            <a:r>
              <a:rPr lang="en-US" dirty="0">
                <a:solidFill>
                  <a:schemeClr val="bg1"/>
                </a:solidFill>
                <a:latin typeface="DM Sans 14pt Light" pitchFamily="2" charset="77"/>
              </a:rPr>
              <a:t> partners</a:t>
            </a:r>
            <a:endParaRPr lang="en-US" dirty="0">
              <a:solidFill>
                <a:schemeClr val="accent1"/>
              </a:solidFill>
              <a:latin typeface="DM Sans 14pt Light" pitchFamily="2" charset="77"/>
            </a:endParaRPr>
          </a:p>
        </p:txBody>
      </p:sp>
      <p:pic>
        <p:nvPicPr>
          <p:cNvPr id="6" name="Picture 5" descr="A screenshot of a person sitting in a chair&#10;&#10;Description automatically generated">
            <a:extLst>
              <a:ext uri="{FF2B5EF4-FFF2-40B4-BE49-F238E27FC236}">
                <a16:creationId xmlns:a16="http://schemas.microsoft.com/office/drawing/2014/main" id="{AE234B0B-10DC-26B3-8A66-28EFC0E64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314" y="0"/>
            <a:ext cx="1848918" cy="38865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702848F-D185-8685-9C9D-3B84CDB18BE0}"/>
              </a:ext>
            </a:extLst>
          </p:cNvPr>
          <p:cNvGrpSpPr/>
          <p:nvPr/>
        </p:nvGrpSpPr>
        <p:grpSpPr>
          <a:xfrm>
            <a:off x="3116222" y="810603"/>
            <a:ext cx="2436405" cy="2440760"/>
            <a:chOff x="4326162" y="1430045"/>
            <a:chExt cx="859363" cy="10565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0149E6-A0A2-672D-7E9C-FD3219390471}"/>
                </a:ext>
              </a:extLst>
            </p:cNvPr>
            <p:cNvSpPr txBox="1"/>
            <p:nvPr/>
          </p:nvSpPr>
          <p:spPr>
            <a:xfrm>
              <a:off x="4561044" y="1430045"/>
              <a:ext cx="610871" cy="2108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accent1"/>
                  </a:solidFill>
                  <a:latin typeface="DM Sans 14pt SemiBold" pitchFamily="2" charset="77"/>
                </a:rPr>
                <a:t>Ciara Horgan Roca</a:t>
              </a:r>
              <a:br>
                <a:rPr lang="en-US" sz="900" b="1" dirty="0">
                  <a:solidFill>
                    <a:schemeClr val="accent1"/>
                  </a:solidFill>
                  <a:latin typeface="DM Sans 14pt SemiBold" pitchFamily="2" charset="77"/>
                </a:rPr>
              </a:br>
              <a:r>
                <a:rPr lang="en-US" sz="900" dirty="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National Enterprise Hub</a:t>
              </a:r>
            </a:p>
            <a:p>
              <a:pPr>
                <a:lnSpc>
                  <a:spcPct val="95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Manager</a:t>
              </a:r>
              <a:endParaRPr lang="en-US" sz="900" b="1" dirty="0">
                <a:solidFill>
                  <a:schemeClr val="bg1"/>
                </a:solidFill>
                <a:latin typeface="DM Sans 14pt SemiBold" pitchFamily="2" charset="77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8264F54-DE8A-D16B-5EB4-2D7D0DFB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2500" b="12500"/>
            <a:stretch/>
          </p:blipFill>
          <p:spPr>
            <a:xfrm>
              <a:off x="4326162" y="1441588"/>
              <a:ext cx="175461" cy="175461"/>
            </a:xfrm>
            <a:prstGeom prst="ellipse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DFBCE4-1173-7AC7-B70E-FA3D3C45F3B5}"/>
                </a:ext>
              </a:extLst>
            </p:cNvPr>
            <p:cNvSpPr txBox="1"/>
            <p:nvPr/>
          </p:nvSpPr>
          <p:spPr>
            <a:xfrm>
              <a:off x="4561044" y="1636327"/>
              <a:ext cx="610871" cy="2108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err="1">
                  <a:solidFill>
                    <a:schemeClr val="accent1"/>
                  </a:solidFill>
                  <a:latin typeface="DM Sans 14pt SemiBold" pitchFamily="2" charset="77"/>
                </a:rPr>
                <a:t>Bridgin</a:t>
              </a:r>
              <a:r>
                <a:rPr lang="en-US" sz="900" b="1">
                  <a:solidFill>
                    <a:schemeClr val="accent1"/>
                  </a:solidFill>
                  <a:latin typeface="DM Sans 14pt SemiBold" pitchFamily="2" charset="77"/>
                </a:rPr>
                <a:t> </a:t>
              </a:r>
              <a:r>
                <a:rPr lang="en-US" sz="900" b="1" err="1">
                  <a:solidFill>
                    <a:schemeClr val="accent1"/>
                  </a:solidFill>
                  <a:latin typeface="DM Sans 14pt SemiBold" pitchFamily="2" charset="77"/>
                </a:rPr>
                <a:t>Durnin</a:t>
              </a:r>
              <a:br>
                <a:rPr lang="en-US" sz="900" b="1">
                  <a:solidFill>
                    <a:schemeClr val="accent1"/>
                  </a:solidFill>
                  <a:latin typeface="DM Sans 14pt SemiBold" pitchFamily="2" charset="77"/>
                </a:rPr>
              </a:b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National Enterprise Hub</a:t>
              </a:r>
            </a:p>
            <a:p>
              <a:pPr>
                <a:lnSpc>
                  <a:spcPct val="95000"/>
                </a:lnSpc>
              </a:pP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Advisor</a:t>
              </a:r>
              <a:endParaRPr lang="en-US" sz="900" b="1">
                <a:solidFill>
                  <a:schemeClr val="bg1"/>
                </a:solidFill>
                <a:latin typeface="DM Sans 14pt SemiBold" pitchFamily="2" charset="77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411B283-1CF5-E52F-18D9-CF149045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579" b="5579"/>
            <a:stretch/>
          </p:blipFill>
          <p:spPr>
            <a:xfrm>
              <a:off x="4332232" y="1652314"/>
              <a:ext cx="175461" cy="175461"/>
            </a:xfrm>
            <a:prstGeom prst="ellipse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3071DF-E70C-3CC6-0DA1-2541D8E7BFB5}"/>
                </a:ext>
              </a:extLst>
            </p:cNvPr>
            <p:cNvSpPr txBox="1"/>
            <p:nvPr/>
          </p:nvSpPr>
          <p:spPr>
            <a:xfrm>
              <a:off x="4561044" y="1847163"/>
              <a:ext cx="610871" cy="2108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>
                  <a:solidFill>
                    <a:schemeClr val="accent1"/>
                  </a:solidFill>
                  <a:latin typeface="DM Sans 14pt SemiBold" pitchFamily="2" charset="77"/>
                </a:rPr>
                <a:t>Tara Broderick</a:t>
              </a:r>
            </a:p>
            <a:p>
              <a:pPr>
                <a:lnSpc>
                  <a:spcPct val="95000"/>
                </a:lnSpc>
              </a:pP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National Enterprise Hub</a:t>
              </a:r>
            </a:p>
            <a:p>
              <a:pPr>
                <a:lnSpc>
                  <a:spcPct val="95000"/>
                </a:lnSpc>
              </a:pP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Hub Advisor</a:t>
              </a:r>
              <a:endParaRPr lang="en-US" sz="900" b="1">
                <a:solidFill>
                  <a:schemeClr val="bg1"/>
                </a:solidFill>
                <a:latin typeface="DM Sans 14pt SemiBold" pitchFamily="2" charset="77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4F5F701-1A52-3241-3415-B67224938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0315" b="10315"/>
            <a:stretch/>
          </p:blipFill>
          <p:spPr>
            <a:xfrm>
              <a:off x="4332232" y="1861818"/>
              <a:ext cx="175461" cy="175461"/>
            </a:xfrm>
            <a:prstGeom prst="ellipse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E30F866-A42D-7299-DA31-0EA5F3183E17}"/>
                </a:ext>
              </a:extLst>
            </p:cNvPr>
            <p:cNvSpPr txBox="1"/>
            <p:nvPr/>
          </p:nvSpPr>
          <p:spPr>
            <a:xfrm>
              <a:off x="4574654" y="2071322"/>
              <a:ext cx="610871" cy="2108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 dirty="0">
                  <a:solidFill>
                    <a:schemeClr val="accent1"/>
                  </a:solidFill>
                  <a:latin typeface="DM Sans 14pt SemiBold" pitchFamily="2" charset="77"/>
                </a:rPr>
                <a:t>Niall McKeon</a:t>
              </a:r>
            </a:p>
            <a:p>
              <a:pPr>
                <a:lnSpc>
                  <a:spcPct val="95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National Enterprise Hub</a:t>
              </a:r>
            </a:p>
            <a:p>
              <a:pPr>
                <a:lnSpc>
                  <a:spcPct val="95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Advisor</a:t>
              </a:r>
              <a:endParaRPr lang="en-US" sz="900" b="1" dirty="0">
                <a:solidFill>
                  <a:schemeClr val="bg1"/>
                </a:solidFill>
                <a:latin typeface="DM Sans 14pt SemiBold" pitchFamily="2" charset="77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BC38E8B-DC41-F4B7-B0CB-9B2A793DC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4306" r="4306"/>
            <a:stretch/>
          </p:blipFill>
          <p:spPr>
            <a:xfrm>
              <a:off x="4332232" y="2071322"/>
              <a:ext cx="175461" cy="175461"/>
            </a:xfrm>
            <a:prstGeom prst="ellipse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5D04D3-76E2-B167-DA3C-26FD9A09AE4E}"/>
                </a:ext>
              </a:extLst>
            </p:cNvPr>
            <p:cNvSpPr txBox="1"/>
            <p:nvPr/>
          </p:nvSpPr>
          <p:spPr>
            <a:xfrm>
              <a:off x="4569899" y="2275763"/>
              <a:ext cx="610871" cy="21083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900" b="1">
                  <a:solidFill>
                    <a:schemeClr val="accent1"/>
                  </a:solidFill>
                  <a:latin typeface="DM Sans 14pt SemiBold" pitchFamily="2" charset="77"/>
                </a:rPr>
                <a:t>Niamh Hughes </a:t>
              </a:r>
            </a:p>
            <a:p>
              <a:pPr>
                <a:lnSpc>
                  <a:spcPct val="95000"/>
                </a:lnSpc>
              </a:pP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National Enterprise Hub</a:t>
              </a:r>
            </a:p>
            <a:p>
              <a:pPr>
                <a:lnSpc>
                  <a:spcPct val="95000"/>
                </a:lnSpc>
              </a:pPr>
              <a:r>
                <a:rPr lang="en-US" sz="900">
                  <a:solidFill>
                    <a:schemeClr val="bg1"/>
                  </a:solidFill>
                  <a:latin typeface="DM Sans 14pt" pitchFamily="2" charset="77"/>
                  <a:ea typeface="Arial"/>
                  <a:cs typeface="Arial"/>
                  <a:sym typeface="Arial"/>
                </a:rPr>
                <a:t>Assistant</a:t>
              </a:r>
              <a:endParaRPr lang="en-US" sz="900" b="1">
                <a:solidFill>
                  <a:schemeClr val="bg1"/>
                </a:solidFill>
                <a:latin typeface="DM Sans 14pt SemiBold" pitchFamily="2" charset="77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B190FC4-B5B3-520B-FA52-DB6FFB166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6364" b="6364"/>
            <a:stretch/>
          </p:blipFill>
          <p:spPr>
            <a:xfrm>
              <a:off x="4333751" y="2280826"/>
              <a:ext cx="175461" cy="175461"/>
            </a:xfrm>
            <a:prstGeom prst="ellipse">
              <a:avLst/>
            </a:prstGeom>
          </p:spPr>
        </p:pic>
      </p:grpSp>
      <p:pic>
        <p:nvPicPr>
          <p:cNvPr id="3" name="Google Shape;17;p14">
            <a:extLst>
              <a:ext uri="{FF2B5EF4-FFF2-40B4-BE49-F238E27FC236}">
                <a16:creationId xmlns:a16="http://schemas.microsoft.com/office/drawing/2014/main" id="{81D37FD5-B641-0393-9F41-B42F994623DA}"/>
              </a:ext>
            </a:extLst>
          </p:cNvPr>
          <p:cNvPicPr preferRelativeResize="0"/>
          <p:nvPr/>
        </p:nvPicPr>
        <p:blipFill>
          <a:blip r:embed="rId11"/>
          <a:srcRect/>
          <a:stretch/>
        </p:blipFill>
        <p:spPr>
          <a:xfrm>
            <a:off x="155689" y="3491832"/>
            <a:ext cx="1362964" cy="2482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69A877-D17A-B146-718E-3B75F00F7B3E}"/>
              </a:ext>
            </a:extLst>
          </p:cNvPr>
          <p:cNvSpPr txBox="1"/>
          <p:nvPr/>
        </p:nvSpPr>
        <p:spPr>
          <a:xfrm>
            <a:off x="3782143" y="3262001"/>
            <a:ext cx="1731898" cy="487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accent1"/>
                </a:solidFill>
                <a:latin typeface="DM Sans 14pt SemiBold" pitchFamily="2" charset="77"/>
              </a:rPr>
              <a:t>Alice </a:t>
            </a:r>
            <a:r>
              <a:rPr lang="en-US" sz="900" b="1" dirty="0" err="1">
                <a:solidFill>
                  <a:schemeClr val="accent1"/>
                </a:solidFill>
                <a:latin typeface="DM Sans 14pt SemiBold" pitchFamily="2" charset="77"/>
              </a:rPr>
              <a:t>Solcan</a:t>
            </a:r>
            <a:r>
              <a:rPr lang="en-US" sz="900" b="1" dirty="0">
                <a:solidFill>
                  <a:schemeClr val="accent1"/>
                </a:solidFill>
                <a:latin typeface="DM Sans 14pt SemiBold" pitchFamily="2" charset="77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National Enterprise Hub</a:t>
            </a: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Assistant</a:t>
            </a:r>
            <a:endParaRPr lang="en-US" sz="900" b="1" dirty="0">
              <a:solidFill>
                <a:schemeClr val="bg1"/>
              </a:solidFill>
              <a:latin typeface="DM Sans 14p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402AD-3F85-70DC-9E0C-689BC6F3D5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 flipV="1">
            <a:off x="3168284" y="3282179"/>
            <a:ext cx="466143" cy="40533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12486-9FEA-D6E3-A1FA-58E05AF12D9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3116222" y="326254"/>
            <a:ext cx="497454" cy="405335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E7CD24-9354-F7DD-5B47-BBF8B33BCEA8}"/>
              </a:ext>
            </a:extLst>
          </p:cNvPr>
          <p:cNvSpPr txBox="1"/>
          <p:nvPr/>
        </p:nvSpPr>
        <p:spPr>
          <a:xfrm>
            <a:off x="3774365" y="309251"/>
            <a:ext cx="1731898" cy="487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accent1"/>
                </a:solidFill>
                <a:latin typeface="DM Sans 14pt SemiBold" pitchFamily="2" charset="77"/>
              </a:rPr>
              <a:t>Conor O'Donovan</a:t>
            </a:r>
            <a:br>
              <a:rPr lang="en-US" sz="900" b="1" dirty="0">
                <a:solidFill>
                  <a:schemeClr val="accent1"/>
                </a:solidFill>
                <a:latin typeface="DM Sans 14pt SemiBold" pitchFamily="2" charset="77"/>
              </a:rPr>
            </a:b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Head of National </a:t>
            </a: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Enterprise Hub</a:t>
            </a:r>
            <a:endParaRPr lang="en-US" sz="900" b="1" dirty="0">
              <a:solidFill>
                <a:schemeClr val="bg1"/>
              </a:solidFill>
              <a:latin typeface="DM Sans 14p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82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B18B80-FE67-189C-1FDD-854763EE9F33}"/>
              </a:ext>
            </a:extLst>
          </p:cNvPr>
          <p:cNvSpPr txBox="1"/>
          <p:nvPr/>
        </p:nvSpPr>
        <p:spPr>
          <a:xfrm>
            <a:off x="269880" y="182761"/>
            <a:ext cx="4272812" cy="31944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DM Sans 14pt Light" pitchFamily="2" charset="77"/>
              </a:rPr>
              <a:t>Client Journey  – </a:t>
            </a:r>
            <a:r>
              <a:rPr lang="en-US" dirty="0">
                <a:solidFill>
                  <a:schemeClr val="accent1"/>
                </a:solidFill>
                <a:latin typeface="DM Sans 14pt Light" pitchFamily="2" charset="77"/>
              </a:rPr>
              <a:t>Grow Digital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B3A82-ED28-71D2-5057-32B0D98C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61" y="624922"/>
            <a:ext cx="3255231" cy="1480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0981B-086F-F8C1-1CB4-AC690EBC4850}"/>
              </a:ext>
            </a:extLst>
          </p:cNvPr>
          <p:cNvSpPr txBox="1"/>
          <p:nvPr/>
        </p:nvSpPr>
        <p:spPr>
          <a:xfrm>
            <a:off x="208961" y="2441579"/>
            <a:ext cx="3464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800" dirty="0">
                <a:solidFill>
                  <a:schemeClr val="bg1"/>
                </a:solidFill>
                <a:latin typeface="Open Sans" panose="020B0606030504020204" pitchFamily="34" charset="0"/>
              </a:rPr>
              <a:t>Mortgage/Finance Company </a:t>
            </a:r>
            <a:endParaRPr lang="en-IE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E" sz="8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5-9 Employees</a:t>
            </a:r>
          </a:p>
          <a:p>
            <a:r>
              <a:rPr lang="en-IE" sz="800" dirty="0">
                <a:solidFill>
                  <a:schemeClr val="bg1"/>
                </a:solidFill>
                <a:latin typeface="Open Sans" panose="020B0606030504020204" pitchFamily="34" charset="0"/>
              </a:rPr>
              <a:t>Goal of Business – Become more digital</a:t>
            </a:r>
            <a:endParaRPr lang="en-IE" sz="8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r>
              <a:rPr lang="en-IE" sz="800" dirty="0">
                <a:solidFill>
                  <a:schemeClr val="bg1"/>
                </a:solidFill>
                <a:latin typeface="Open Sans" panose="020B0606030504020204" pitchFamily="34" charset="0"/>
              </a:rPr>
              <a:t>Grow Digital Voucher, Sustainably, Lean for Business, Micro Qualification Marketing Digital Course  </a:t>
            </a:r>
            <a:endParaRPr lang="en-IE" sz="8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erson holding a stack of books&#10;&#10;Description automatically generated">
            <a:extLst>
              <a:ext uri="{FF2B5EF4-FFF2-40B4-BE49-F238E27FC236}">
                <a16:creationId xmlns:a16="http://schemas.microsoft.com/office/drawing/2014/main" id="{5323E717-760D-49B2-BEC0-83128EB50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302" y="-1"/>
            <a:ext cx="1952435" cy="1962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93FF8-1F07-73FF-3617-21D45FF19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304" y="1962164"/>
            <a:ext cx="2082219" cy="1919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B622F-77CB-8FEB-CDD3-027CAB33C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129" y="78583"/>
            <a:ext cx="970138" cy="460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9371F-A9C8-3704-3CD0-6FABE746885A}"/>
              </a:ext>
            </a:extLst>
          </p:cNvPr>
          <p:cNvSpPr txBox="1"/>
          <p:nvPr/>
        </p:nvSpPr>
        <p:spPr>
          <a:xfrm>
            <a:off x="3686587" y="2921859"/>
            <a:ext cx="1731898" cy="487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 b="1" dirty="0">
                <a:solidFill>
                  <a:schemeClr val="accent1"/>
                </a:solidFill>
                <a:latin typeface="DM Sans 14pt SemiBold" pitchFamily="2" charset="77"/>
              </a:rPr>
              <a:t>Niall McKeon</a:t>
            </a: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National Enterprise Hub</a:t>
            </a:r>
          </a:p>
          <a:p>
            <a:pPr>
              <a:lnSpc>
                <a:spcPct val="95000"/>
              </a:lnSpc>
            </a:pPr>
            <a:r>
              <a:rPr lang="en-US" sz="900" dirty="0">
                <a:solidFill>
                  <a:schemeClr val="bg1"/>
                </a:solidFill>
                <a:latin typeface="DM Sans 14pt" pitchFamily="2" charset="77"/>
                <a:ea typeface="Arial"/>
                <a:cs typeface="Arial"/>
                <a:sym typeface="Arial"/>
              </a:rPr>
              <a:t>Advisor</a:t>
            </a:r>
            <a:endParaRPr lang="en-US" sz="900" b="1" dirty="0">
              <a:solidFill>
                <a:schemeClr val="bg1"/>
              </a:solidFill>
              <a:latin typeface="DM Sans 14pt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1E2EA5-D39E-89A8-0550-7AAF32CE2F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306" r="4306"/>
          <a:stretch/>
        </p:blipFill>
        <p:spPr>
          <a:xfrm>
            <a:off x="3716853" y="2266722"/>
            <a:ext cx="717675" cy="5847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834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FA0A5EA-A5B5-3321-4E09-85A17FA08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08000"/>
              </p:ext>
            </p:extLst>
          </p:nvPr>
        </p:nvGraphicFramePr>
        <p:xfrm>
          <a:off x="155687" y="445475"/>
          <a:ext cx="6602666" cy="279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E9747A-5F54-CDAB-1BCB-3CA29BD540D5}"/>
              </a:ext>
            </a:extLst>
          </p:cNvPr>
          <p:cNvSpPr txBox="1"/>
          <p:nvPr/>
        </p:nvSpPr>
        <p:spPr>
          <a:xfrm>
            <a:off x="155687" y="81163"/>
            <a:ext cx="4960009" cy="2986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1"/>
                </a:solidFill>
                <a:latin typeface="DM Sans" pitchFamily="2" charset="77"/>
              </a:rPr>
              <a:t>Improve access to supports</a:t>
            </a:r>
            <a:endParaRPr lang="en-US" sz="1600" dirty="0">
              <a:solidFill>
                <a:schemeClr val="bg1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031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6BDB16-88E4-8E88-CDEC-90E1056CB6EC}"/>
              </a:ext>
            </a:extLst>
          </p:cNvPr>
          <p:cNvSpPr txBox="1"/>
          <p:nvPr/>
        </p:nvSpPr>
        <p:spPr>
          <a:xfrm>
            <a:off x="252664" y="1708477"/>
            <a:ext cx="2797342" cy="23416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endParaRPr lang="en-US" sz="2999" dirty="0">
              <a:solidFill>
                <a:schemeClr val="accent4"/>
              </a:solidFill>
              <a:latin typeface="DM Sans 14pt Light" pitchFamily="2" charset="77"/>
            </a:endParaRPr>
          </a:p>
          <a:p>
            <a:pPr>
              <a:lnSpc>
                <a:spcPct val="80000"/>
              </a:lnSpc>
            </a:pPr>
            <a:r>
              <a:rPr lang="en-US" sz="2999" dirty="0">
                <a:solidFill>
                  <a:schemeClr val="accent4"/>
                </a:solidFill>
                <a:latin typeface="DM Sans 14pt Light" pitchFamily="2" charset="77"/>
              </a:rPr>
              <a:t>Thank you</a:t>
            </a:r>
          </a:p>
          <a:p>
            <a:pPr>
              <a:lnSpc>
                <a:spcPct val="80000"/>
              </a:lnSpc>
            </a:pPr>
            <a:endParaRPr lang="en-US" sz="2999" dirty="0">
              <a:solidFill>
                <a:schemeClr val="accent4"/>
              </a:solidFill>
              <a:latin typeface="DM Sans 14pt Light" pitchFamily="2" charset="77"/>
            </a:endParaRPr>
          </a:p>
          <a:p>
            <a:pPr>
              <a:lnSpc>
                <a:spcPct val="80000"/>
              </a:lnSpc>
            </a:pPr>
            <a:endParaRPr lang="en-US" sz="2999" dirty="0">
              <a:solidFill>
                <a:schemeClr val="accent4"/>
              </a:solidFill>
              <a:latin typeface="DM Sans 14pt Light" pitchFamily="2" charset="77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4"/>
                </a:solidFill>
                <a:latin typeface="DM Sans 14pt Light" pitchFamily="2" charset="77"/>
              </a:rPr>
              <a:t>www.neh.gov.ie</a:t>
            </a:r>
          </a:p>
          <a:p>
            <a:pPr>
              <a:lnSpc>
                <a:spcPct val="80000"/>
              </a:lnSpc>
            </a:pPr>
            <a:endParaRPr lang="en-US" sz="2999" dirty="0">
              <a:solidFill>
                <a:schemeClr val="accent4"/>
              </a:solidFill>
              <a:latin typeface="DM Sans 14pt Light" pitchFamily="2" charset="77"/>
            </a:endParaRPr>
          </a:p>
        </p:txBody>
      </p:sp>
      <p:pic>
        <p:nvPicPr>
          <p:cNvPr id="4" name="Picture 3" descr="A collage of people drinking&#10;&#10;Description automatically generated">
            <a:extLst>
              <a:ext uri="{FF2B5EF4-FFF2-40B4-BE49-F238E27FC236}">
                <a16:creationId xmlns:a16="http://schemas.microsoft.com/office/drawing/2014/main" id="{B382847B-D877-0619-6FD5-4A3911FA8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532" y="0"/>
            <a:ext cx="3809442" cy="3887788"/>
          </a:xfrm>
          <a:prstGeom prst="rect">
            <a:avLst/>
          </a:prstGeom>
        </p:spPr>
      </p:pic>
      <p:pic>
        <p:nvPicPr>
          <p:cNvPr id="2" name="Google Shape;21;p15">
            <a:extLst>
              <a:ext uri="{FF2B5EF4-FFF2-40B4-BE49-F238E27FC236}">
                <a16:creationId xmlns:a16="http://schemas.microsoft.com/office/drawing/2014/main" id="{C9B58A16-DB9D-AB80-0DA7-8E1EA2F77C1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252665" y="1234034"/>
            <a:ext cx="2177714" cy="356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331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EH PPT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AF97C"/>
      </a:accent1>
      <a:accent2>
        <a:srgbClr val="0BCD7C"/>
      </a:accent2>
      <a:accent3>
        <a:srgbClr val="0B937C"/>
      </a:accent3>
      <a:accent4>
        <a:srgbClr val="00534F"/>
      </a:accent4>
      <a:accent5>
        <a:srgbClr val="001D17"/>
      </a:accent5>
      <a:accent6>
        <a:srgbClr val="E8E8E8"/>
      </a:accent6>
      <a:hlink>
        <a:srgbClr val="0563C1"/>
      </a:hlink>
      <a:folHlink>
        <a:srgbClr val="954F72"/>
      </a:folHlink>
    </a:clrScheme>
    <a:fontScheme name="Open Sans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53877d-6a17-446b-8369-f337145031af">
      <UserInfo>
        <DisplayName>Joseph Lanzillotta</DisplayName>
        <AccountId>4</AccountId>
        <AccountType/>
      </UserInfo>
      <UserInfo>
        <DisplayName>Sriom Chakrabarti</DisplayName>
        <AccountId>185</AccountId>
        <AccountType/>
      </UserInfo>
      <UserInfo>
        <DisplayName>Olwyn O Donoghue Patterson</DisplayName>
        <AccountId>206</AccountId>
        <AccountType/>
      </UserInfo>
      <UserInfo>
        <DisplayName>Cian McGlynn</DisplayName>
        <AccountId>208</AccountId>
        <AccountType/>
      </UserInfo>
      <UserInfo>
        <DisplayName>Emmet Lowry</DisplayName>
        <AccountId>186</AccountId>
        <AccountType/>
      </UserInfo>
      <UserInfo>
        <DisplayName>Elisabeth Vens</DisplayName>
        <AccountId>187</AccountId>
        <AccountType/>
      </UserInfo>
      <UserInfo>
        <DisplayName>Nathan Gaborieau</DisplayName>
        <AccountId>188</AccountId>
        <AccountType/>
      </UserInfo>
      <UserInfo>
        <DisplayName>Syed Ali Adnan Rizvi</DisplayName>
        <AccountId>189</AccountId>
        <AccountType/>
      </UserInfo>
      <UserInfo>
        <DisplayName>Alina Zavgorodniaia</DisplayName>
        <AccountId>190</AccountId>
        <AccountType/>
      </UserInfo>
      <UserInfo>
        <DisplayName>Emilie Audran</DisplayName>
        <AccountId>191</AccountId>
        <AccountType/>
      </UserInfo>
      <UserInfo>
        <DisplayName>Jonas Hellberg</DisplayName>
        <AccountId>192</AccountId>
        <AccountType/>
      </UserInfo>
      <UserInfo>
        <DisplayName>Léa Carle</DisplayName>
        <AccountId>193</AccountId>
        <AccountType/>
      </UserInfo>
      <UserInfo>
        <DisplayName>Donnacha Binchy</DisplayName>
        <AccountId>115</AccountId>
        <AccountType/>
      </UserInfo>
      <UserInfo>
        <DisplayName>Peadar Kenny</DisplayName>
        <AccountId>194</AccountId>
        <AccountType/>
      </UserInfo>
      <UserInfo>
        <DisplayName>Liam Junkermann</DisplayName>
        <AccountId>235</AccountId>
        <AccountType/>
      </UserInfo>
      <UserInfo>
        <DisplayName>Adam Farrell</DisplayName>
        <AccountId>195</AccountId>
        <AccountType/>
      </UserInfo>
      <UserInfo>
        <DisplayName>Eoin O Doherty</DisplayName>
        <AccountId>196</AccountId>
        <AccountType/>
      </UserInfo>
      <UserInfo>
        <DisplayName>Hugo O Reilly</DisplayName>
        <AccountId>197</AccountId>
        <AccountType/>
      </UserInfo>
      <UserInfo>
        <DisplayName>Eimhin O Neill</DisplayName>
        <AccountId>198</AccountId>
        <AccountType/>
      </UserInfo>
      <UserInfo>
        <DisplayName>Cormac McKinstry</DisplayName>
        <AccountId>199</AccountId>
        <AccountType/>
      </UserInfo>
      <UserInfo>
        <DisplayName>Diana Hrisovescu</DisplayName>
        <AccountId>200</AccountId>
        <AccountType/>
      </UserInfo>
      <UserInfo>
        <DisplayName>Shay McDonnell</DisplayName>
        <AccountId>236</AccountId>
        <AccountType/>
      </UserInfo>
      <UserInfo>
        <DisplayName>Gerald Boylan</DisplayName>
        <AccountId>176</AccountId>
        <AccountType/>
      </UserInfo>
      <UserInfo>
        <DisplayName>Gavan Drohan</DisplayName>
        <AccountId>27</AccountId>
        <AccountType/>
      </UserInfo>
    </SharedWithUsers>
    <TaxCatchAll xmlns="ee53877d-6a17-446b-8369-f337145031af" xsi:nil="true"/>
    <lcf76f155ced4ddcb4097134ff3c332f xmlns="cb712406-1940-4a08-b9a2-66e4b1ab2b7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1C4520849618468F71A9455AF02B67" ma:contentTypeVersion="14" ma:contentTypeDescription="Create a new document." ma:contentTypeScope="" ma:versionID="40d0e92fc9b44ed29dc6421d28ce6dba">
  <xsd:schema xmlns:xsd="http://www.w3.org/2001/XMLSchema" xmlns:xs="http://www.w3.org/2001/XMLSchema" xmlns:p="http://schemas.microsoft.com/office/2006/metadata/properties" xmlns:ns2="cb712406-1940-4a08-b9a2-66e4b1ab2b7a" xmlns:ns3="ee53877d-6a17-446b-8369-f337145031af" targetNamespace="http://schemas.microsoft.com/office/2006/metadata/properties" ma:root="true" ma:fieldsID="0df32055a49b446ca7e31af6ceac420f" ns2:_="" ns3:_="">
    <xsd:import namespace="cb712406-1940-4a08-b9a2-66e4b1ab2b7a"/>
    <xsd:import namespace="ee53877d-6a17-446b-8369-f337145031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12406-1940-4a08-b9a2-66e4b1ab2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9f7c7a3-53c4-4afb-8451-c4d558f2c4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3877d-6a17-446b-8369-f33714503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58d2702-c617-4287-8500-e8b9c11e24fb}" ma:internalName="TaxCatchAll" ma:showField="CatchAllData" ma:web="ee53877d-6a17-446b-8369-f33714503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FB14B0-B7D3-4072-AC45-4C7D7160C44A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e53877d-6a17-446b-8369-f337145031af"/>
    <ds:schemaRef ds:uri="http://schemas.microsoft.com/office/2006/metadata/properties"/>
    <ds:schemaRef ds:uri="cb712406-1940-4a08-b9a2-66e4b1ab2b7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E85585-C841-420F-B3D0-B7C5BD045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41DC2D-718E-4C8B-8F7F-DEAC2F626FE9}">
  <ds:schemaRefs>
    <ds:schemaRef ds:uri="cb712406-1940-4a08-b9a2-66e4b1ab2b7a"/>
    <ds:schemaRef ds:uri="ee53877d-6a17-446b-8369-f337145031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</TotalTime>
  <Words>312</Words>
  <Application>Microsoft Office PowerPoint</Application>
  <PresentationFormat>Custom</PresentationFormat>
  <Paragraphs>72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DM Sans</vt:lpstr>
      <vt:lpstr>DM Sans 14pt</vt:lpstr>
      <vt:lpstr>DM Sans 14pt Light</vt:lpstr>
      <vt:lpstr>DM Sans 14pt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kavanagh</dc:creator>
  <cp:lastModifiedBy>Atterbury, Mark</cp:lastModifiedBy>
  <cp:revision>8</cp:revision>
  <cp:lastPrinted>2025-03-09T15:13:00Z</cp:lastPrinted>
  <dcterms:created xsi:type="dcterms:W3CDTF">2022-08-09T13:08:40Z</dcterms:created>
  <dcterms:modified xsi:type="dcterms:W3CDTF">2025-03-09T15:18:51Z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0x010100861C4520849618468F71A9455AF02B67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_AdHocReviewCycleID">
    <vt:i4>1204360086</vt:i4>
  </property>
  <property fmtid="{D5CDD505-2E9C-101B-9397-08002B2CF9AE}" pid="8" name="_NewReviewCycle">
    <vt:lpwstr/>
  </property>
  <property fmtid="{D5CDD505-2E9C-101B-9397-08002B2CF9AE}" pid="9" name="_EmailSubject">
    <vt:lpwstr>presentation RE: Let's Talk About Tech 11 March 2025, Radisson Hotel, Athlone - last call for info</vt:lpwstr>
  </property>
  <property fmtid="{D5CDD505-2E9C-101B-9397-08002B2CF9AE}" pid="10" name="_AuthorEmail">
    <vt:lpwstr>Mark.Atterbury@enterprise-ireland.com</vt:lpwstr>
  </property>
  <property fmtid="{D5CDD505-2E9C-101B-9397-08002B2CF9AE}" pid="11" name="_AuthorEmailDisplayName">
    <vt:lpwstr>Atterbury, Mark</vt:lpwstr>
  </property>
</Properties>
</file>