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73" r:id="rId10"/>
    <p:sldId id="266" r:id="rId11"/>
    <p:sldId id="267" r:id="rId12"/>
    <p:sldId id="268" r:id="rId13"/>
    <p:sldId id="262" r:id="rId14"/>
    <p:sldId id="270" r:id="rId15"/>
  </p:sldIdLst>
  <p:sldSz cx="18288000" cy="10287000"/>
  <p:notesSz cx="6858000" cy="9144000"/>
  <p:embeddedFontLst>
    <p:embeddedFont>
      <p:font typeface="Antonio Ultra-Bold" panose="020B0604020202020204" charset="0"/>
      <p:regular r:id="rId17"/>
    </p:embeddedFont>
    <p:embeddedFont>
      <p:font typeface="IBM Plex Sans Condensed Bold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Bold" panose="00000800000000000000" charset="0"/>
      <p:regular r:id="rId23"/>
      <p:bold r:id="rId24"/>
    </p:embeddedFont>
    <p:embeddedFont>
      <p:font typeface="Montserrat Medium" panose="00000600000000000000" pitchFamily="2" charset="0"/>
      <p:regular r:id="rId25"/>
      <p: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Poppins Bold" panose="00000800000000000000" charset="0"/>
      <p:regular r:id="rId31"/>
      <p:bold r:id="rId32"/>
    </p:embeddedFont>
    <p:embeddedFont>
      <p:font typeface="Poppins Extra-Light" panose="020B0604020202020204" charset="0"/>
      <p:regular r:id="rId33"/>
    </p:embeddedFont>
    <p:embeddedFont>
      <p:font typeface="Poppins Italics" panose="020B0604020202020204" charset="0"/>
      <p:regular r:id="rId34"/>
    </p:embeddedFont>
    <p:embeddedFont>
      <p:font typeface="Poppins Light" panose="00000400000000000000" pitchFamily="2" charset="0"/>
      <p:regular r:id="rId35"/>
      <p:italic r:id="rId36"/>
    </p:embeddedFont>
    <p:embeddedFont>
      <p:font typeface="Poppins Medium" panose="00000600000000000000" pitchFamily="2" charset="0"/>
      <p:regular r:id="rId37"/>
      <p:italic r:id="rId38"/>
    </p:embeddedFont>
    <p:embeddedFont>
      <p:font typeface="Poppins Semi-Bold" panose="020B0604020202020204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84307" autoAdjust="0"/>
  </p:normalViewPr>
  <p:slideViewPr>
    <p:cSldViewPr>
      <p:cViewPr varScale="1">
        <p:scale>
          <a:sx n="46" d="100"/>
          <a:sy n="46" d="100"/>
        </p:scale>
        <p:origin x="1109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874C0-7641-4756-98A0-B056D43525CA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B55F-AB53-488D-A81D-D08BFF222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314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Good Afternoon and welcome to todays Tech Apprenticeship Webinar- the focus for today will be to introduce you to FIT and our tech Apprenticeships programmes with a focus on Cybersecurity Tech apprenticeships. Please feel free to add Questions to the chat and we can have a Q &amp; A at the end of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1B55F-AB53-488D-A81D-D08BFF22262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553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FIT or Fastrack into information technology is an NGO established in1999 with over 25 years experience working with organisations within the tech sector.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Mission: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​FIT is a representative organisation of the technology sector committed to growing Irelands </a:t>
            </a:r>
            <a:r>
              <a:rPr lang="en-GB" sz="1200" b="1" dirty="0"/>
              <a:t>tech talent pipeline </a:t>
            </a:r>
            <a:r>
              <a:rPr lang="en-GB" sz="1200" dirty="0"/>
              <a:t>through skill needs analysis and programme development.</a:t>
            </a:r>
            <a:endParaRPr lang="en-IE" sz="1200" dirty="0"/>
          </a:p>
          <a:p>
            <a:r>
              <a:rPr lang="en-IE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1B55F-AB53-488D-A81D-D08BFF22262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315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en-IE" sz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Cuimsiú</a:t>
            </a:r>
            <a:r>
              <a:rPr lang="en-I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</a:t>
            </a:r>
            <a:r>
              <a:rPr lang="en-IE" sz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kwim</a:t>
            </a:r>
            <a:r>
              <a:rPr lang="en-I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-shoo) (means inclusion) programme is a new initiative by FIT to support neurodivergent and disabled tech enthusiasts on a path to tech employment, including tech apprenticeships.</a:t>
            </a:r>
            <a:endParaRPr lang="en-IE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IE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also work with employers to support them to create inclusive workplaces through our employer network.</a:t>
            </a:r>
            <a:endParaRPr lang="en-IE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IE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will have a webinar on the 25th of February for anyone who might be interested in joining the programme this year. Keep an eye on our social media for this!</a:t>
            </a:r>
            <a:endParaRPr lang="en-IE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1B55F-AB53-488D-A81D-D08BFF22262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57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</a:t>
            </a:r>
            <a:r>
              <a:rPr lang="en-IE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Cuimsiú</a:t>
            </a:r>
            <a:r>
              <a:rPr lang="en-I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</a:t>
            </a:r>
            <a:r>
              <a:rPr lang="en-IE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kwim</a:t>
            </a:r>
            <a:r>
              <a:rPr lang="en-I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-shoo) (means inclusion) programme is a new initiative by FIT to support neurodivergent and disabled tech enthusiasts on a path to tech employment, including tech apprenticeships.</a:t>
            </a: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also work with employers to support them to create inclusive workplaces through our employer network.</a:t>
            </a: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will have a webinar on the 25th of February for anyone who might be interested in joining the programme this year. Keep an eye on our social media for this!</a:t>
            </a:r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1B55F-AB53-488D-A81D-D08BFF22262B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265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9.sv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.png"/><Relationship Id="rId10" Type="http://schemas.openxmlformats.org/officeDocument/2006/relationships/image" Target="../media/image65.svg"/><Relationship Id="rId4" Type="http://schemas.openxmlformats.org/officeDocument/2006/relationships/image" Target="../media/image60.jpe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sv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5.sv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5.sv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4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7338" y="5911288"/>
            <a:ext cx="5088822" cy="921739"/>
            <a:chOff x="0" y="0"/>
            <a:chExt cx="1203568" cy="218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3568" cy="218002"/>
            </a:xfrm>
            <a:custGeom>
              <a:avLst/>
              <a:gdLst/>
              <a:ahLst/>
              <a:cxnLst/>
              <a:rect l="l" t="t" r="r" b="b"/>
              <a:pathLst>
                <a:path w="1203568" h="218002">
                  <a:moveTo>
                    <a:pt x="34991" y="0"/>
                  </a:moveTo>
                  <a:lnTo>
                    <a:pt x="1168577" y="0"/>
                  </a:lnTo>
                  <a:cubicBezTo>
                    <a:pt x="1187902" y="0"/>
                    <a:pt x="1203568" y="15666"/>
                    <a:pt x="1203568" y="34991"/>
                  </a:cubicBezTo>
                  <a:lnTo>
                    <a:pt x="1203568" y="183011"/>
                  </a:lnTo>
                  <a:cubicBezTo>
                    <a:pt x="1203568" y="202336"/>
                    <a:pt x="1187902" y="218002"/>
                    <a:pt x="1168577" y="218002"/>
                  </a:cubicBezTo>
                  <a:lnTo>
                    <a:pt x="34991" y="218002"/>
                  </a:lnTo>
                  <a:cubicBezTo>
                    <a:pt x="15666" y="218002"/>
                    <a:pt x="0" y="202336"/>
                    <a:pt x="0" y="183011"/>
                  </a:cubicBezTo>
                  <a:lnTo>
                    <a:pt x="0" y="34991"/>
                  </a:lnTo>
                  <a:cubicBezTo>
                    <a:pt x="0" y="15666"/>
                    <a:pt x="15666" y="0"/>
                    <a:pt x="3499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03568" cy="256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14945901" y="8563281"/>
            <a:ext cx="1917437" cy="874992"/>
          </a:xfrm>
          <a:custGeom>
            <a:avLst/>
            <a:gdLst/>
            <a:ahLst/>
            <a:cxnLst/>
            <a:rect l="l" t="t" r="r" b="b"/>
            <a:pathLst>
              <a:path w="1917437" h="874992">
                <a:moveTo>
                  <a:pt x="0" y="0"/>
                </a:moveTo>
                <a:lnTo>
                  <a:pt x="1917437" y="0"/>
                </a:lnTo>
                <a:lnTo>
                  <a:pt x="1917437" y="874992"/>
                </a:lnTo>
                <a:lnTo>
                  <a:pt x="0" y="874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TextBox 7"/>
          <p:cNvSpPr txBox="1"/>
          <p:nvPr/>
        </p:nvSpPr>
        <p:spPr>
          <a:xfrm>
            <a:off x="8497338" y="3376900"/>
            <a:ext cx="8366000" cy="230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149" spc="-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FIT Technology</a:t>
            </a:r>
          </a:p>
          <a:p>
            <a:pPr algn="l">
              <a:lnSpc>
                <a:spcPts val="8638"/>
              </a:lnSpc>
            </a:pPr>
            <a:r>
              <a:rPr lang="en-US" sz="8149" spc="-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Apprenticeships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48710" y="6131152"/>
            <a:ext cx="4565055" cy="50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1"/>
              </a:lnSpc>
            </a:pPr>
            <a:r>
              <a:rPr lang="en-US" sz="3454" spc="-6">
                <a:solidFill>
                  <a:srgbClr val="16455C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Your Talent Pipeline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54584" y="0"/>
            <a:ext cx="11133416" cy="3429000"/>
            <a:chOff x="0" y="0"/>
            <a:chExt cx="263903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9032" cy="812800"/>
            </a:xfrm>
            <a:custGeom>
              <a:avLst/>
              <a:gdLst/>
              <a:ahLst/>
              <a:cxnLst/>
              <a:rect l="l" t="t" r="r" b="b"/>
              <a:pathLst>
                <a:path w="2639032" h="812800">
                  <a:moveTo>
                    <a:pt x="0" y="0"/>
                  </a:moveTo>
                  <a:lnTo>
                    <a:pt x="2639032" y="0"/>
                  </a:lnTo>
                  <a:lnTo>
                    <a:pt x="263903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1C4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639032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37354" y="3429000"/>
            <a:ext cx="9850646" cy="3429000"/>
            <a:chOff x="0" y="0"/>
            <a:chExt cx="2334968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4968" cy="812800"/>
            </a:xfrm>
            <a:custGeom>
              <a:avLst/>
              <a:gdLst/>
              <a:ahLst/>
              <a:cxnLst/>
              <a:rect l="l" t="t" r="r" b="b"/>
              <a:pathLst>
                <a:path w="2334968" h="812800">
                  <a:moveTo>
                    <a:pt x="0" y="0"/>
                  </a:moveTo>
                  <a:lnTo>
                    <a:pt x="2334968" y="0"/>
                  </a:lnTo>
                  <a:lnTo>
                    <a:pt x="233496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DE1C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34968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24636" y="6858000"/>
            <a:ext cx="8363364" cy="3429000"/>
            <a:chOff x="0" y="0"/>
            <a:chExt cx="1982427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2427" cy="812800"/>
            </a:xfrm>
            <a:custGeom>
              <a:avLst/>
              <a:gdLst/>
              <a:ahLst/>
              <a:cxnLst/>
              <a:rect l="l" t="t" r="r" b="b"/>
              <a:pathLst>
                <a:path w="1982427" h="812800">
                  <a:moveTo>
                    <a:pt x="0" y="0"/>
                  </a:moveTo>
                  <a:lnTo>
                    <a:pt x="1982427" y="0"/>
                  </a:lnTo>
                  <a:lnTo>
                    <a:pt x="19824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1C4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982427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37354" y="476276"/>
            <a:ext cx="596992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Onboarding &amp; Hiring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37354" y="1082014"/>
            <a:ext cx="6409167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EEF2F5"/>
                </a:solidFill>
                <a:latin typeface="Poppins"/>
                <a:ea typeface="Poppins"/>
                <a:cs typeface="Poppins"/>
                <a:sym typeface="Poppins"/>
              </a:rPr>
              <a:t>Employers are onboarded by completing a handful of steps including registering through the Solas website. FIT will assist you throughout this process and ensure you have all the resources you need to become a successful Tech Apprentice Employer.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4636" y="3905276"/>
            <a:ext cx="596992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Mentorship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4636" y="4511014"/>
            <a:ext cx="6409167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80"/>
              </a:lnSpc>
              <a:spcBef>
                <a:spcPct val="0"/>
              </a:spcBef>
            </a:pPr>
            <a:r>
              <a:rPr lang="en-US" sz="180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Mentor from your company is assigned to any apprentice you choose to employ. They will work closely with the apprentice to ensure a meaningful experience where the apprentice can thrive and actively contribute to your team.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01735" y="7334276"/>
            <a:ext cx="596992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Feedback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01735" y="7940014"/>
            <a:ext cx="6409167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EEF2F5"/>
                </a:solidFill>
                <a:latin typeface="Poppins"/>
                <a:ea typeface="Poppins"/>
                <a:cs typeface="Poppins"/>
                <a:sym typeface="Poppins"/>
              </a:rPr>
              <a:t>Throughout the two-year programme, we maintain ongoing communications with your Mentor and other managers involved to make sure both you and your Apprentice are getting the most out of the programme.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1496" y="5774042"/>
            <a:ext cx="4643986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>
                <a:solidFill>
                  <a:srgbClr val="006EA9"/>
                </a:solidFill>
                <a:latin typeface="Poppins Bold"/>
                <a:ea typeface="Poppins Bold"/>
                <a:cs typeface="Poppins Bold"/>
                <a:sym typeface="Poppins Bold"/>
              </a:rPr>
              <a:t>Time &amp; Resources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1496" y="7816215"/>
            <a:ext cx="4643986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FIT provides a free recruitment service of Tech Apprentices to provide you quality, pre-vetted candidates, eliminating time spent on recruiting processes.</a:t>
            </a:r>
          </a:p>
        </p:txBody>
      </p:sp>
      <p:sp>
        <p:nvSpPr>
          <p:cNvPr id="19" name="Freeform 19"/>
          <p:cNvSpPr/>
          <p:nvPr/>
        </p:nvSpPr>
        <p:spPr>
          <a:xfrm rot="-2071567">
            <a:off x="-5831204" y="-306994"/>
            <a:ext cx="13969695" cy="5395795"/>
          </a:xfrm>
          <a:custGeom>
            <a:avLst/>
            <a:gdLst/>
            <a:ahLst/>
            <a:cxnLst/>
            <a:rect l="l" t="t" r="r" b="b"/>
            <a:pathLst>
              <a:path w="13969695" h="5395795">
                <a:moveTo>
                  <a:pt x="0" y="0"/>
                </a:moveTo>
                <a:lnTo>
                  <a:pt x="13969695" y="0"/>
                </a:lnTo>
                <a:lnTo>
                  <a:pt x="13969695" y="5395794"/>
                </a:lnTo>
                <a:lnTo>
                  <a:pt x="0" y="5395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20" name="Freeform 20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15070"/>
            <a:ext cx="18288000" cy="3073179"/>
            <a:chOff x="0" y="0"/>
            <a:chExt cx="4816593" cy="8093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09397"/>
            </a:xfrm>
            <a:custGeom>
              <a:avLst/>
              <a:gdLst/>
              <a:ahLst/>
              <a:cxnLst/>
              <a:rect l="l" t="t" r="r" b="b"/>
              <a:pathLst>
                <a:path w="4816592" h="809397">
                  <a:moveTo>
                    <a:pt x="0" y="0"/>
                  </a:moveTo>
                  <a:lnTo>
                    <a:pt x="4816592" y="0"/>
                  </a:lnTo>
                  <a:lnTo>
                    <a:pt x="4816592" y="809397"/>
                  </a:lnTo>
                  <a:lnTo>
                    <a:pt x="0" y="80939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0C024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866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3078" y="7851315"/>
            <a:ext cx="11100196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Cost-Effective Talent Solution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7" name="Group 7"/>
          <p:cNvGrpSpPr/>
          <p:nvPr/>
        </p:nvGrpSpPr>
        <p:grpSpPr>
          <a:xfrm>
            <a:off x="3176705" y="1276871"/>
            <a:ext cx="5047269" cy="504726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71C4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40206" y="1956466"/>
            <a:ext cx="4367674" cy="436767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E1C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604791" y="2817635"/>
            <a:ext cx="3506505" cy="350650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097401" y="1854938"/>
            <a:ext cx="3205877" cy="228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€312-€408*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48817" y="4106296"/>
            <a:ext cx="2103044" cy="144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EEF2F5"/>
                </a:solidFill>
                <a:latin typeface="Poppins"/>
                <a:ea typeface="Poppins"/>
                <a:cs typeface="Poppins"/>
                <a:sym typeface="Poppins"/>
              </a:rPr>
              <a:t>Per Week</a:t>
            </a:r>
          </a:p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EEF2F5"/>
                </a:solidFill>
                <a:latin typeface="Poppins"/>
                <a:ea typeface="Poppins"/>
                <a:cs typeface="Poppins"/>
                <a:sym typeface="Poppins"/>
              </a:rPr>
              <a:t>Salary</a:t>
            </a:r>
          </a:p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EEF2F5"/>
                </a:solidFill>
                <a:latin typeface="Poppins"/>
                <a:ea typeface="Poppins"/>
                <a:cs typeface="Poppins"/>
                <a:sym typeface="Poppins"/>
              </a:rPr>
              <a:t>(as a guide)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21104" y="3259944"/>
            <a:ext cx="3205877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€4000+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72521" y="4380581"/>
            <a:ext cx="2103044" cy="96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Government</a:t>
            </a:r>
          </a:p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92349" y="3767205"/>
            <a:ext cx="2174555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€0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49182" y="4753539"/>
            <a:ext cx="2103044" cy="96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Recruitment</a:t>
            </a:r>
          </a:p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Fees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0" y="9943513"/>
            <a:ext cx="4848665" cy="343487"/>
            <a:chOff x="0" y="0"/>
            <a:chExt cx="1277015" cy="9046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77015" cy="90466"/>
            </a:xfrm>
            <a:custGeom>
              <a:avLst/>
              <a:gdLst/>
              <a:ahLst/>
              <a:cxnLst/>
              <a:rect l="l" t="t" r="r" b="b"/>
              <a:pathLst>
                <a:path w="1277015" h="90466">
                  <a:moveTo>
                    <a:pt x="0" y="0"/>
                  </a:moveTo>
                  <a:lnTo>
                    <a:pt x="1277015" y="0"/>
                  </a:lnTo>
                  <a:lnTo>
                    <a:pt x="1277015" y="90466"/>
                  </a:lnTo>
                  <a:lnTo>
                    <a:pt x="0" y="90466"/>
                  </a:lnTo>
                  <a:close/>
                </a:path>
              </a:pathLst>
            </a:custGeom>
            <a:solidFill>
              <a:srgbClr val="4DE1C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277015" cy="147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1844135">
            <a:off x="7149567" y="7802979"/>
            <a:ext cx="13969695" cy="5395795"/>
          </a:xfrm>
          <a:custGeom>
            <a:avLst/>
            <a:gdLst/>
            <a:ahLst/>
            <a:cxnLst/>
            <a:rect l="l" t="t" r="r" b="b"/>
            <a:pathLst>
              <a:path w="13969695" h="5395795">
                <a:moveTo>
                  <a:pt x="0" y="0"/>
                </a:moveTo>
                <a:lnTo>
                  <a:pt x="13969695" y="0"/>
                </a:lnTo>
                <a:lnTo>
                  <a:pt x="13969695" y="5395794"/>
                </a:lnTo>
                <a:lnTo>
                  <a:pt x="0" y="5395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26" name="Freeform 26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7" name="TextBox 27"/>
          <p:cNvSpPr txBox="1"/>
          <p:nvPr/>
        </p:nvSpPr>
        <p:spPr>
          <a:xfrm>
            <a:off x="1523078" y="6380045"/>
            <a:ext cx="4544973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spc="-2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*Year 1: €16,224 annual or €312 p.w.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spc="-2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*Year 2: €21,216 annual or €408 p.w​.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23078" y="8803815"/>
            <a:ext cx="9496425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-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Off-the-job training costs are government funded through grants. ​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-2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FIT manages all aspects of the programme and coordinates employer input.​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7401128" y="0"/>
            <a:ext cx="5443436" cy="5143500"/>
            <a:chOff x="0" y="0"/>
            <a:chExt cx="1290296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90296" cy="1219200"/>
            </a:xfrm>
            <a:custGeom>
              <a:avLst/>
              <a:gdLst/>
              <a:ahLst/>
              <a:cxnLst/>
              <a:rect l="l" t="t" r="r" b="b"/>
              <a:pathLst>
                <a:path w="1290296" h="1219200">
                  <a:moveTo>
                    <a:pt x="0" y="0"/>
                  </a:moveTo>
                  <a:lnTo>
                    <a:pt x="1290296" y="0"/>
                  </a:lnTo>
                  <a:lnTo>
                    <a:pt x="1290296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71C4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90296" cy="127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844564" y="0"/>
            <a:ext cx="5443436" cy="5143500"/>
            <a:chOff x="0" y="0"/>
            <a:chExt cx="1290296" cy="1219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0296" cy="1219200"/>
            </a:xfrm>
            <a:custGeom>
              <a:avLst/>
              <a:gdLst/>
              <a:ahLst/>
              <a:cxnLst/>
              <a:rect l="l" t="t" r="r" b="b"/>
              <a:pathLst>
                <a:path w="1290296" h="1219200">
                  <a:moveTo>
                    <a:pt x="0" y="0"/>
                  </a:moveTo>
                  <a:lnTo>
                    <a:pt x="1290296" y="0"/>
                  </a:lnTo>
                  <a:lnTo>
                    <a:pt x="1290296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4DE1C7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290296" cy="127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089252">
            <a:off x="-4818205" y="8572020"/>
            <a:ext cx="13969695" cy="5395795"/>
          </a:xfrm>
          <a:custGeom>
            <a:avLst/>
            <a:gdLst/>
            <a:ahLst/>
            <a:cxnLst/>
            <a:rect l="l" t="t" r="r" b="b"/>
            <a:pathLst>
              <a:path w="13969695" h="5395795">
                <a:moveTo>
                  <a:pt x="0" y="0"/>
                </a:moveTo>
                <a:lnTo>
                  <a:pt x="13969694" y="0"/>
                </a:lnTo>
                <a:lnTo>
                  <a:pt x="13969694" y="5395795"/>
                </a:lnTo>
                <a:lnTo>
                  <a:pt x="0" y="539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grpSp>
        <p:nvGrpSpPr>
          <p:cNvPr id="10" name="Group 10"/>
          <p:cNvGrpSpPr/>
          <p:nvPr/>
        </p:nvGrpSpPr>
        <p:grpSpPr>
          <a:xfrm>
            <a:off x="1221496" y="7824541"/>
            <a:ext cx="1890292" cy="189029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653420" y="7809951"/>
            <a:ext cx="1904881" cy="190488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615505" y="8946742"/>
            <a:ext cx="2467788" cy="623116"/>
          </a:xfrm>
          <a:custGeom>
            <a:avLst/>
            <a:gdLst/>
            <a:ahLst/>
            <a:cxnLst/>
            <a:rect l="l" t="t" r="r" b="b"/>
            <a:pathLst>
              <a:path w="2467788" h="623116">
                <a:moveTo>
                  <a:pt x="0" y="0"/>
                </a:moveTo>
                <a:lnTo>
                  <a:pt x="2467789" y="0"/>
                </a:lnTo>
                <a:lnTo>
                  <a:pt x="2467789" y="623116"/>
                </a:lnTo>
                <a:lnTo>
                  <a:pt x="0" y="623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Freeform 15"/>
          <p:cNvSpPr/>
          <p:nvPr/>
        </p:nvSpPr>
        <p:spPr>
          <a:xfrm>
            <a:off x="6059060" y="8891192"/>
            <a:ext cx="2009269" cy="1130214"/>
          </a:xfrm>
          <a:custGeom>
            <a:avLst/>
            <a:gdLst/>
            <a:ahLst/>
            <a:cxnLst/>
            <a:rect l="l" t="t" r="r" b="b"/>
            <a:pathLst>
              <a:path w="2009269" h="1130214">
                <a:moveTo>
                  <a:pt x="0" y="0"/>
                </a:moveTo>
                <a:lnTo>
                  <a:pt x="2009269" y="0"/>
                </a:lnTo>
                <a:lnTo>
                  <a:pt x="2009269" y="1130214"/>
                </a:lnTo>
                <a:lnTo>
                  <a:pt x="0" y="11302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TextBox 16"/>
          <p:cNvSpPr txBox="1"/>
          <p:nvPr/>
        </p:nvSpPr>
        <p:spPr>
          <a:xfrm>
            <a:off x="8068329" y="615539"/>
            <a:ext cx="2687208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Positive Rates of Success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68329" y="1776730"/>
            <a:ext cx="4109035" cy="288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Across 3 programmes, </a:t>
            </a:r>
            <a:r>
              <a:rPr lang="en-US" sz="1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95% of tech apprentices have received full or partial awards</a:t>
            </a: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Even those who did not pass all exams were frequently kept on as full-time employees as they demonstrated excellent skills, knowledge, and understanding in the workplace.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11765" y="615539"/>
            <a:ext cx="4109035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Improved Diversity, Equity, and Inclusion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11765" y="1776730"/>
            <a:ext cx="4109035" cy="288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8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Creating better access for quality employment stands at the heart of our mission. Our work has resulted in </a:t>
            </a: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nearly a third of our applicants being female</a:t>
            </a: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hundreds using our resources for underrepresented communities such as IFIT, Choose Tech, and our Ukrainian Hub.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1496" y="4990465"/>
            <a:ext cx="4112787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Employer Testimonial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1496" y="5559543"/>
            <a:ext cx="6846833" cy="199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“The program has served as a valuable source of talent for our organization, with a high level of training &amp; support provided to the apprentices.  Deloitte see the Tech Apprenticeships as an  investment to our business business as a way of progressing and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53420" y="5633354"/>
            <a:ext cx="3553143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Employer Testimonial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53420" y="6182537"/>
            <a:ext cx="696738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“This programme brings increased diversity of experience and thinking and has enabled us to broaden our talent pool to shape the workforce we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1496" y="1545749"/>
            <a:ext cx="362702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>
                <a:solidFill>
                  <a:srgbClr val="43C8C8"/>
                </a:solidFill>
                <a:latin typeface="Poppins Bold"/>
                <a:ea typeface="Poppins Bold"/>
                <a:cs typeface="Poppins Bold"/>
                <a:sym typeface="Poppins Bold"/>
              </a:rPr>
              <a:t>Results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21496" y="2796460"/>
            <a:ext cx="4643986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FIT Tech Apprenticeships are growing in scale with hundreds of apprentices and employers being matched each year, with an </a:t>
            </a:r>
            <a:r>
              <a:rPr lang="en-US" sz="18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89% retention rate.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303280" y="8180068"/>
            <a:ext cx="4765049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—Jamie Rickard</a:t>
            </a:r>
          </a:p>
          <a:p>
            <a:pPr marL="0" lvl="0" indent="0" algn="r">
              <a:lnSpc>
                <a:spcPts val="288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Director, Technology Consulting, Deloitte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43489" y="7603576"/>
            <a:ext cx="452484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cultivating industry specialists &amp; professionals.”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474578" y="7976391"/>
            <a:ext cx="3619648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—Hilary O'Meara</a:t>
            </a:r>
          </a:p>
          <a:p>
            <a:pPr marL="0" lvl="0" indent="0" algn="r">
              <a:lnSpc>
                <a:spcPts val="288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MD, Accenture Ireland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844051" y="7416251"/>
            <a:ext cx="450895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we need to help clients succeed.”​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39161" flipH="1">
            <a:off x="12088177" y="-103157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8274515" y="0"/>
                </a:moveTo>
                <a:lnTo>
                  <a:pt x="0" y="0"/>
                </a:lnTo>
                <a:lnTo>
                  <a:pt x="0" y="11553097"/>
                </a:lnTo>
                <a:lnTo>
                  <a:pt x="8274515" y="11553097"/>
                </a:lnTo>
                <a:lnTo>
                  <a:pt x="8274515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028700" y="879961"/>
            <a:ext cx="16230600" cy="8527077"/>
            <a:chOff x="0" y="0"/>
            <a:chExt cx="4229939" cy="22222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9939" cy="2222285"/>
            </a:xfrm>
            <a:custGeom>
              <a:avLst/>
              <a:gdLst/>
              <a:ahLst/>
              <a:cxnLst/>
              <a:rect l="l" t="t" r="r" b="b"/>
              <a:pathLst>
                <a:path w="4229939" h="2222285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212745"/>
                  </a:lnTo>
                  <a:cubicBezTo>
                    <a:pt x="4229939" y="2218014"/>
                    <a:pt x="4225668" y="2222285"/>
                    <a:pt x="4220400" y="2222285"/>
                  </a:cubicBezTo>
                  <a:lnTo>
                    <a:pt x="9540" y="2222285"/>
                  </a:lnTo>
                  <a:cubicBezTo>
                    <a:pt x="7010" y="2222285"/>
                    <a:pt x="4583" y="2221280"/>
                    <a:pt x="2794" y="2219491"/>
                  </a:cubicBezTo>
                  <a:cubicBezTo>
                    <a:pt x="1005" y="2217702"/>
                    <a:pt x="0" y="2215275"/>
                    <a:pt x="0" y="2212745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29939" cy="2260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37573" y="4506577"/>
            <a:ext cx="4550264" cy="4141715"/>
            <a:chOff x="0" y="0"/>
            <a:chExt cx="1236093" cy="11251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6093" cy="1125109"/>
            </a:xfrm>
            <a:custGeom>
              <a:avLst/>
              <a:gdLst/>
              <a:ahLst/>
              <a:cxnLst/>
              <a:rect l="l" t="t" r="r" b="b"/>
              <a:pathLst>
                <a:path w="1236093" h="1125109">
                  <a:moveTo>
                    <a:pt x="34028" y="0"/>
                  </a:moveTo>
                  <a:lnTo>
                    <a:pt x="1202064" y="0"/>
                  </a:lnTo>
                  <a:cubicBezTo>
                    <a:pt x="1211089" y="0"/>
                    <a:pt x="1219745" y="3585"/>
                    <a:pt x="1226126" y="9967"/>
                  </a:cubicBezTo>
                  <a:cubicBezTo>
                    <a:pt x="1232508" y="16348"/>
                    <a:pt x="1236093" y="25004"/>
                    <a:pt x="1236093" y="34028"/>
                  </a:cubicBezTo>
                  <a:lnTo>
                    <a:pt x="1236093" y="1091081"/>
                  </a:lnTo>
                  <a:cubicBezTo>
                    <a:pt x="1236093" y="1100106"/>
                    <a:pt x="1232508" y="1108761"/>
                    <a:pt x="1226126" y="1115143"/>
                  </a:cubicBezTo>
                  <a:cubicBezTo>
                    <a:pt x="1219745" y="1121524"/>
                    <a:pt x="1211089" y="1125109"/>
                    <a:pt x="1202064" y="1125109"/>
                  </a:cubicBezTo>
                  <a:lnTo>
                    <a:pt x="34028" y="1125109"/>
                  </a:lnTo>
                  <a:cubicBezTo>
                    <a:pt x="15235" y="1125109"/>
                    <a:pt x="0" y="1109874"/>
                    <a:pt x="0" y="1091081"/>
                  </a:cubicBezTo>
                  <a:lnTo>
                    <a:pt x="0" y="34028"/>
                  </a:lnTo>
                  <a:cubicBezTo>
                    <a:pt x="0" y="15235"/>
                    <a:pt x="15235" y="0"/>
                    <a:pt x="340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A4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36093" cy="1163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5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75171" y="4506577"/>
            <a:ext cx="4550264" cy="4141715"/>
            <a:chOff x="0" y="0"/>
            <a:chExt cx="1236093" cy="11251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6093" cy="1125109"/>
            </a:xfrm>
            <a:custGeom>
              <a:avLst/>
              <a:gdLst/>
              <a:ahLst/>
              <a:cxnLst/>
              <a:rect l="l" t="t" r="r" b="b"/>
              <a:pathLst>
                <a:path w="1236093" h="1125109">
                  <a:moveTo>
                    <a:pt x="32327" y="0"/>
                  </a:moveTo>
                  <a:lnTo>
                    <a:pt x="1203766" y="0"/>
                  </a:lnTo>
                  <a:cubicBezTo>
                    <a:pt x="1221620" y="0"/>
                    <a:pt x="1236093" y="14473"/>
                    <a:pt x="1236093" y="32327"/>
                  </a:cubicBezTo>
                  <a:lnTo>
                    <a:pt x="1236093" y="1092782"/>
                  </a:lnTo>
                  <a:cubicBezTo>
                    <a:pt x="1236093" y="1101356"/>
                    <a:pt x="1232687" y="1109578"/>
                    <a:pt x="1226625" y="1115641"/>
                  </a:cubicBezTo>
                  <a:cubicBezTo>
                    <a:pt x="1220562" y="1121703"/>
                    <a:pt x="1212339" y="1125109"/>
                    <a:pt x="1203766" y="1125109"/>
                  </a:cubicBezTo>
                  <a:lnTo>
                    <a:pt x="32327" y="1125109"/>
                  </a:lnTo>
                  <a:cubicBezTo>
                    <a:pt x="14473" y="1125109"/>
                    <a:pt x="0" y="1110636"/>
                    <a:pt x="0" y="1092782"/>
                  </a:cubicBezTo>
                  <a:lnTo>
                    <a:pt x="0" y="32327"/>
                  </a:lnTo>
                  <a:cubicBezTo>
                    <a:pt x="0" y="14473"/>
                    <a:pt x="14473" y="0"/>
                    <a:pt x="323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A4C8">
                    <a:alpha val="44000"/>
                  </a:srgbClr>
                </a:gs>
                <a:gs pos="100000">
                  <a:srgbClr val="006EA9">
                    <a:alpha val="44000"/>
                  </a:srgbClr>
                </a:gs>
              </a:gsLst>
              <a:lin ang="0"/>
            </a:gradFill>
            <a:ln w="28575" cap="sq">
              <a:solidFill>
                <a:srgbClr val="FFFFFF">
                  <a:alpha val="4392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36093" cy="1163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37573" y="1387873"/>
            <a:ext cx="12403042" cy="76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1"/>
              </a:lnSpc>
            </a:pPr>
            <a:r>
              <a:rPr lang="en-US" sz="5104">
                <a:solidFill>
                  <a:srgbClr val="006EA9"/>
                </a:solidFill>
                <a:latin typeface="Poppins"/>
                <a:ea typeface="Poppins"/>
                <a:cs typeface="Poppins"/>
                <a:sym typeface="Poppins"/>
              </a:rPr>
              <a:t>Roadmap for 2025: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37573" y="2269119"/>
            <a:ext cx="15044544" cy="8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19"/>
              </a:lnSpc>
            </a:pPr>
            <a:r>
              <a:rPr lang="en-US" sz="5104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Exciting changes this year.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7573" y="3193843"/>
            <a:ext cx="14737340" cy="63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r>
              <a:rPr lang="en-US" sz="1770" u="none" strike="noStrik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have many new and exciting changes being implemented this year including a brand  new Data Analytics programme, integrating elements of AI into our curriculum, and changes to block scheduling and programme dates.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2633" y="6321729"/>
            <a:ext cx="3614160" cy="194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8"/>
              </a:lnSpc>
            </a:pPr>
            <a:r>
              <a:rPr lang="en-US" sz="18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new programme will allow apprentices to find trends and solve problems using data and a range of technologies, an essential skill in shaping businesses today.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40231" y="6321729"/>
            <a:ext cx="3614160" cy="195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8"/>
              </a:lnSpc>
            </a:pPr>
            <a:r>
              <a:rPr lang="en-US" sz="1841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Our new Cuimsiú programme provides tailored career support for neurodivergent and disabled people, while working with employers to create inclusive workplaces.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02633" y="5114826"/>
            <a:ext cx="3614160" cy="92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en-US" sz="2607" b="1" spc="-2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Data Analytics</a:t>
            </a:r>
          </a:p>
          <a:p>
            <a:pPr algn="l">
              <a:lnSpc>
                <a:spcPts val="3650"/>
              </a:lnSpc>
            </a:pPr>
            <a:r>
              <a:rPr lang="en-US" sz="2607" b="1" spc="-2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(Autumn 2025)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40231" y="5114826"/>
            <a:ext cx="4000769" cy="92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en-US" sz="2607" b="1" spc="-2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Cuimsiú Neurodiversity Programme (Current)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705807" y="4506577"/>
            <a:ext cx="4550264" cy="4141715"/>
            <a:chOff x="0" y="0"/>
            <a:chExt cx="1236093" cy="11251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36093" cy="1125109"/>
            </a:xfrm>
            <a:custGeom>
              <a:avLst/>
              <a:gdLst/>
              <a:ahLst/>
              <a:cxnLst/>
              <a:rect l="l" t="t" r="r" b="b"/>
              <a:pathLst>
                <a:path w="1236093" h="1125109">
                  <a:moveTo>
                    <a:pt x="34028" y="0"/>
                  </a:moveTo>
                  <a:lnTo>
                    <a:pt x="1202064" y="0"/>
                  </a:lnTo>
                  <a:cubicBezTo>
                    <a:pt x="1211089" y="0"/>
                    <a:pt x="1219745" y="3585"/>
                    <a:pt x="1226126" y="9967"/>
                  </a:cubicBezTo>
                  <a:cubicBezTo>
                    <a:pt x="1232508" y="16348"/>
                    <a:pt x="1236093" y="25004"/>
                    <a:pt x="1236093" y="34028"/>
                  </a:cubicBezTo>
                  <a:lnTo>
                    <a:pt x="1236093" y="1091081"/>
                  </a:lnTo>
                  <a:cubicBezTo>
                    <a:pt x="1236093" y="1100106"/>
                    <a:pt x="1232508" y="1108761"/>
                    <a:pt x="1226126" y="1115143"/>
                  </a:cubicBezTo>
                  <a:cubicBezTo>
                    <a:pt x="1219745" y="1121524"/>
                    <a:pt x="1211089" y="1125109"/>
                    <a:pt x="1202064" y="1125109"/>
                  </a:cubicBezTo>
                  <a:lnTo>
                    <a:pt x="34028" y="1125109"/>
                  </a:lnTo>
                  <a:cubicBezTo>
                    <a:pt x="15235" y="1125109"/>
                    <a:pt x="0" y="1109874"/>
                    <a:pt x="0" y="1091081"/>
                  </a:cubicBezTo>
                  <a:lnTo>
                    <a:pt x="0" y="34028"/>
                  </a:lnTo>
                  <a:cubicBezTo>
                    <a:pt x="0" y="15235"/>
                    <a:pt x="15235" y="0"/>
                    <a:pt x="34028" y="0"/>
                  </a:cubicBezTo>
                  <a:close/>
                </a:path>
              </a:pathLst>
            </a:custGeom>
            <a:solidFill>
              <a:srgbClr val="6CE5E8">
                <a:alpha val="43922"/>
              </a:srgbClr>
            </a:solidFill>
            <a:ln w="28575" cap="sq">
              <a:solidFill>
                <a:srgbClr val="FFFFFF">
                  <a:alpha val="4392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236093" cy="1163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170867" y="6321729"/>
            <a:ext cx="3614160" cy="195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8"/>
              </a:lnSpc>
            </a:pPr>
            <a:r>
              <a:rPr lang="en-US" sz="184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Across all of our programmes, we have incorporated elements of Generative AI into our curriculum to continue developing the most relevant skills for today’s market.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70867" y="5114826"/>
            <a:ext cx="4000769" cy="92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en-US" sz="2607" b="1" spc="-2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Incorporating AI</a:t>
            </a:r>
          </a:p>
          <a:p>
            <a:pPr algn="l">
              <a:lnSpc>
                <a:spcPts val="3650"/>
              </a:lnSpc>
            </a:pPr>
            <a:r>
              <a:rPr lang="en-US" sz="2607" b="1" spc="-2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(Current)</a:t>
            </a:r>
          </a:p>
        </p:txBody>
      </p:sp>
      <p:sp>
        <p:nvSpPr>
          <p:cNvPr id="24" name="Freeform 24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19681">
            <a:off x="3188019" y="1673006"/>
            <a:ext cx="18571789" cy="9525780"/>
          </a:xfrm>
          <a:custGeom>
            <a:avLst/>
            <a:gdLst/>
            <a:ahLst/>
            <a:cxnLst/>
            <a:rect l="l" t="t" r="r" b="b"/>
            <a:pathLst>
              <a:path w="18571789" h="9525780">
                <a:moveTo>
                  <a:pt x="0" y="0"/>
                </a:moveTo>
                <a:lnTo>
                  <a:pt x="18571789" y="0"/>
                </a:lnTo>
                <a:lnTo>
                  <a:pt x="18571789" y="9525780"/>
                </a:lnTo>
                <a:lnTo>
                  <a:pt x="0" y="952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 rot="-207148">
            <a:off x="-3892166" y="-4762890"/>
            <a:ext cx="18571789" cy="9525780"/>
          </a:xfrm>
          <a:custGeom>
            <a:avLst/>
            <a:gdLst/>
            <a:ahLst/>
            <a:cxnLst/>
            <a:rect l="l" t="t" r="r" b="b"/>
            <a:pathLst>
              <a:path w="18571789" h="9525780">
                <a:moveTo>
                  <a:pt x="0" y="0"/>
                </a:moveTo>
                <a:lnTo>
                  <a:pt x="18571789" y="0"/>
                </a:lnTo>
                <a:lnTo>
                  <a:pt x="18571789" y="9525780"/>
                </a:lnTo>
                <a:lnTo>
                  <a:pt x="0" y="952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4" name="Group 4"/>
          <p:cNvGrpSpPr/>
          <p:nvPr/>
        </p:nvGrpSpPr>
        <p:grpSpPr>
          <a:xfrm>
            <a:off x="1028700" y="5537840"/>
            <a:ext cx="6339737" cy="1303841"/>
            <a:chOff x="0" y="0"/>
            <a:chExt cx="1669725" cy="3433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725" cy="343399"/>
            </a:xfrm>
            <a:custGeom>
              <a:avLst/>
              <a:gdLst/>
              <a:ahLst/>
              <a:cxnLst/>
              <a:rect l="l" t="t" r="r" b="b"/>
              <a:pathLst>
                <a:path w="1669725" h="343399">
                  <a:moveTo>
                    <a:pt x="26866" y="0"/>
                  </a:moveTo>
                  <a:lnTo>
                    <a:pt x="1642859" y="0"/>
                  </a:lnTo>
                  <a:cubicBezTo>
                    <a:pt x="1649984" y="0"/>
                    <a:pt x="1656818" y="2830"/>
                    <a:pt x="1661856" y="7869"/>
                  </a:cubicBezTo>
                  <a:cubicBezTo>
                    <a:pt x="1666895" y="12907"/>
                    <a:pt x="1669725" y="19741"/>
                    <a:pt x="1669725" y="26866"/>
                  </a:cubicBezTo>
                  <a:lnTo>
                    <a:pt x="1669725" y="316533"/>
                  </a:lnTo>
                  <a:cubicBezTo>
                    <a:pt x="1669725" y="323658"/>
                    <a:pt x="1666895" y="330491"/>
                    <a:pt x="1661856" y="335530"/>
                  </a:cubicBezTo>
                  <a:cubicBezTo>
                    <a:pt x="1656818" y="340568"/>
                    <a:pt x="1649984" y="343399"/>
                    <a:pt x="1642859" y="343399"/>
                  </a:cubicBezTo>
                  <a:lnTo>
                    <a:pt x="26866" y="343399"/>
                  </a:lnTo>
                  <a:cubicBezTo>
                    <a:pt x="19741" y="343399"/>
                    <a:pt x="12907" y="340568"/>
                    <a:pt x="7869" y="335530"/>
                  </a:cubicBezTo>
                  <a:cubicBezTo>
                    <a:pt x="2830" y="330491"/>
                    <a:pt x="0" y="323658"/>
                    <a:pt x="0" y="316533"/>
                  </a:cubicBezTo>
                  <a:lnTo>
                    <a:pt x="0" y="26866"/>
                  </a:lnTo>
                  <a:cubicBezTo>
                    <a:pt x="0" y="19741"/>
                    <a:pt x="2830" y="12907"/>
                    <a:pt x="7869" y="7869"/>
                  </a:cubicBezTo>
                  <a:cubicBezTo>
                    <a:pt x="12907" y="2830"/>
                    <a:pt x="19741" y="0"/>
                    <a:pt x="26866" y="0"/>
                  </a:cubicBezTo>
                  <a:close/>
                </a:path>
              </a:pathLst>
            </a:custGeom>
            <a:solidFill>
              <a:srgbClr val="071C42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69725" cy="381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781148" y="1028700"/>
            <a:ext cx="4114800" cy="41148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9" name="Freeform 9"/>
          <p:cNvSpPr/>
          <p:nvPr/>
        </p:nvSpPr>
        <p:spPr>
          <a:xfrm>
            <a:off x="1104900" y="1048330"/>
            <a:ext cx="2291322" cy="1045608"/>
          </a:xfrm>
          <a:custGeom>
            <a:avLst/>
            <a:gdLst/>
            <a:ahLst/>
            <a:cxnLst/>
            <a:rect l="l" t="t" r="r" b="b"/>
            <a:pathLst>
              <a:path w="2291322" h="1045608">
                <a:moveTo>
                  <a:pt x="0" y="0"/>
                </a:moveTo>
                <a:lnTo>
                  <a:pt x="2291322" y="0"/>
                </a:lnTo>
                <a:lnTo>
                  <a:pt x="2291322" y="1045608"/>
                </a:lnTo>
                <a:lnTo>
                  <a:pt x="0" y="1045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1239110" y="5728990"/>
            <a:ext cx="935251" cy="935251"/>
          </a:xfrm>
          <a:custGeom>
            <a:avLst/>
            <a:gdLst/>
            <a:ahLst/>
            <a:cxnLst/>
            <a:rect l="l" t="t" r="r" b="b"/>
            <a:pathLst>
              <a:path w="935251" h="935251">
                <a:moveTo>
                  <a:pt x="0" y="0"/>
                </a:moveTo>
                <a:lnTo>
                  <a:pt x="935251" y="0"/>
                </a:lnTo>
                <a:lnTo>
                  <a:pt x="935251" y="935252"/>
                </a:lnTo>
                <a:lnTo>
                  <a:pt x="0" y="935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12781148" y="7773564"/>
            <a:ext cx="432705" cy="432705"/>
          </a:xfrm>
          <a:custGeom>
            <a:avLst/>
            <a:gdLst/>
            <a:ahLst/>
            <a:cxnLst/>
            <a:rect l="l" t="t" r="r" b="b"/>
            <a:pathLst>
              <a:path w="432705" h="432705">
                <a:moveTo>
                  <a:pt x="0" y="0"/>
                </a:moveTo>
                <a:lnTo>
                  <a:pt x="432705" y="0"/>
                </a:lnTo>
                <a:lnTo>
                  <a:pt x="432705" y="432705"/>
                </a:lnTo>
                <a:lnTo>
                  <a:pt x="0" y="4327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12781148" y="7105112"/>
            <a:ext cx="432705" cy="439852"/>
          </a:xfrm>
          <a:custGeom>
            <a:avLst/>
            <a:gdLst/>
            <a:ahLst/>
            <a:cxnLst/>
            <a:rect l="l" t="t" r="r" b="b"/>
            <a:pathLst>
              <a:path w="432705" h="439852">
                <a:moveTo>
                  <a:pt x="0" y="0"/>
                </a:moveTo>
                <a:lnTo>
                  <a:pt x="432705" y="0"/>
                </a:lnTo>
                <a:lnTo>
                  <a:pt x="432705" y="439852"/>
                </a:lnTo>
                <a:lnTo>
                  <a:pt x="0" y="4398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TextBox 13"/>
          <p:cNvSpPr txBox="1"/>
          <p:nvPr/>
        </p:nvSpPr>
        <p:spPr>
          <a:xfrm>
            <a:off x="1028700" y="4237121"/>
            <a:ext cx="10480051" cy="107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8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Get in touch.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694013"/>
            <a:ext cx="10480051" cy="132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9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8308570"/>
            <a:ext cx="4960963" cy="45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2623" b="1">
                <a:solidFill>
                  <a:srgbClr val="38B6FF"/>
                </a:solidFill>
                <a:latin typeface="Poppins Bold"/>
                <a:ea typeface="Poppins Bold"/>
                <a:cs typeface="Poppins Bold"/>
                <a:sym typeface="Poppins Bold"/>
              </a:rPr>
              <a:t>Apply on our website: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800137"/>
            <a:ext cx="5410731" cy="45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262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www.fit.ie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16750" y="5768626"/>
            <a:ext cx="4649089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Connect with me on Linkedin! 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(Link in the comments.)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81148" y="5471165"/>
            <a:ext cx="4114800" cy="137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262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Jessica McKeown</a:t>
            </a:r>
          </a:p>
          <a:p>
            <a:pPr algn="l">
              <a:lnSpc>
                <a:spcPts val="3672"/>
              </a:lnSpc>
            </a:pPr>
            <a:r>
              <a:rPr lang="en-US" sz="262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Senior Tech Apprenticeship Officer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22743" y="7079293"/>
            <a:ext cx="2326997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086 815 7584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22743" y="7744172"/>
            <a:ext cx="3695296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jessicamckeown@fit.ie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143000" y="3520760"/>
            <a:ext cx="6371307" cy="5803142"/>
            <a:chOff x="0" y="0"/>
            <a:chExt cx="1678040" cy="152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8040" cy="1528400"/>
            </a:xfrm>
            <a:custGeom>
              <a:avLst/>
              <a:gdLst/>
              <a:ahLst/>
              <a:cxnLst/>
              <a:rect l="l" t="t" r="r" b="b"/>
              <a:pathLst>
                <a:path w="1678040" h="1528400">
                  <a:moveTo>
                    <a:pt x="29163" y="0"/>
                  </a:moveTo>
                  <a:lnTo>
                    <a:pt x="1648877" y="0"/>
                  </a:lnTo>
                  <a:cubicBezTo>
                    <a:pt x="1664983" y="0"/>
                    <a:pt x="1678040" y="13057"/>
                    <a:pt x="1678040" y="29163"/>
                  </a:cubicBezTo>
                  <a:lnTo>
                    <a:pt x="1678040" y="1499237"/>
                  </a:lnTo>
                  <a:cubicBezTo>
                    <a:pt x="1678040" y="1506971"/>
                    <a:pt x="1674967" y="1514389"/>
                    <a:pt x="1669498" y="1519858"/>
                  </a:cubicBezTo>
                  <a:cubicBezTo>
                    <a:pt x="1664029" y="1525327"/>
                    <a:pt x="1656611" y="1528400"/>
                    <a:pt x="1648877" y="1528400"/>
                  </a:cubicBezTo>
                  <a:lnTo>
                    <a:pt x="29163" y="1528400"/>
                  </a:lnTo>
                  <a:cubicBezTo>
                    <a:pt x="13057" y="1528400"/>
                    <a:pt x="0" y="1515343"/>
                    <a:pt x="0" y="1499237"/>
                  </a:cubicBezTo>
                  <a:lnTo>
                    <a:pt x="0" y="29163"/>
                  </a:lnTo>
                  <a:cubicBezTo>
                    <a:pt x="0" y="13057"/>
                    <a:pt x="13057" y="0"/>
                    <a:pt x="29163" y="0"/>
                  </a:cubicBezTo>
                  <a:close/>
                </a:path>
              </a:pathLst>
            </a:custGeom>
            <a:solidFill>
              <a:srgbClr val="2F5F98">
                <a:alpha val="76863"/>
              </a:srgbClr>
            </a:solidFill>
            <a:ln w="19050" cap="rnd">
              <a:solidFill>
                <a:srgbClr val="FFFFFF">
                  <a:alpha val="76863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78040" cy="1566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83235" y="3773591"/>
            <a:ext cx="5890838" cy="5314331"/>
            <a:chOff x="0" y="0"/>
            <a:chExt cx="912645" cy="8233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2645" cy="823329"/>
            </a:xfrm>
            <a:custGeom>
              <a:avLst/>
              <a:gdLst/>
              <a:ahLst/>
              <a:cxnLst/>
              <a:rect l="l" t="t" r="r" b="b"/>
              <a:pathLst>
                <a:path w="912645" h="823329">
                  <a:moveTo>
                    <a:pt x="42055" y="0"/>
                  </a:moveTo>
                  <a:lnTo>
                    <a:pt x="870590" y="0"/>
                  </a:lnTo>
                  <a:cubicBezTo>
                    <a:pt x="881743" y="0"/>
                    <a:pt x="892440" y="4431"/>
                    <a:pt x="900327" y="12318"/>
                  </a:cubicBezTo>
                  <a:cubicBezTo>
                    <a:pt x="908214" y="20205"/>
                    <a:pt x="912645" y="30902"/>
                    <a:pt x="912645" y="42055"/>
                  </a:cubicBezTo>
                  <a:lnTo>
                    <a:pt x="912645" y="781274"/>
                  </a:lnTo>
                  <a:cubicBezTo>
                    <a:pt x="912645" y="792427"/>
                    <a:pt x="908214" y="803124"/>
                    <a:pt x="900327" y="811011"/>
                  </a:cubicBezTo>
                  <a:cubicBezTo>
                    <a:pt x="892440" y="818898"/>
                    <a:pt x="881743" y="823329"/>
                    <a:pt x="870590" y="823329"/>
                  </a:cubicBezTo>
                  <a:lnTo>
                    <a:pt x="42055" y="823329"/>
                  </a:lnTo>
                  <a:cubicBezTo>
                    <a:pt x="30902" y="823329"/>
                    <a:pt x="20205" y="818898"/>
                    <a:pt x="12318" y="811011"/>
                  </a:cubicBezTo>
                  <a:cubicBezTo>
                    <a:pt x="4431" y="803124"/>
                    <a:pt x="0" y="792427"/>
                    <a:pt x="0" y="781274"/>
                  </a:cubicBezTo>
                  <a:lnTo>
                    <a:pt x="0" y="42055"/>
                  </a:lnTo>
                  <a:cubicBezTo>
                    <a:pt x="0" y="30902"/>
                    <a:pt x="4431" y="20205"/>
                    <a:pt x="12318" y="12318"/>
                  </a:cubicBezTo>
                  <a:cubicBezTo>
                    <a:pt x="20205" y="4431"/>
                    <a:pt x="30902" y="0"/>
                    <a:pt x="42055" y="0"/>
                  </a:cubicBezTo>
                  <a:close/>
                </a:path>
              </a:pathLst>
            </a:custGeom>
            <a:blipFill>
              <a:blip r:embed="rId5"/>
              <a:stretch>
                <a:fillRect l="-17702" r="-17702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66636" y="3520760"/>
            <a:ext cx="4404083" cy="2805313"/>
            <a:chOff x="0" y="0"/>
            <a:chExt cx="1147771" cy="7311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771" cy="731107"/>
            </a:xfrm>
            <a:custGeom>
              <a:avLst/>
              <a:gdLst/>
              <a:ahLst/>
              <a:cxnLst/>
              <a:rect l="l" t="t" r="r" b="b"/>
              <a:pathLst>
                <a:path w="1147771" h="731107">
                  <a:moveTo>
                    <a:pt x="35158" y="0"/>
                  </a:moveTo>
                  <a:lnTo>
                    <a:pt x="1112613" y="0"/>
                  </a:lnTo>
                  <a:cubicBezTo>
                    <a:pt x="1132030" y="0"/>
                    <a:pt x="1147771" y="15741"/>
                    <a:pt x="1147771" y="35158"/>
                  </a:cubicBezTo>
                  <a:lnTo>
                    <a:pt x="1147771" y="695949"/>
                  </a:lnTo>
                  <a:cubicBezTo>
                    <a:pt x="1147771" y="715366"/>
                    <a:pt x="1132030" y="731107"/>
                    <a:pt x="1112613" y="731107"/>
                  </a:cubicBezTo>
                  <a:lnTo>
                    <a:pt x="35158" y="731107"/>
                  </a:lnTo>
                  <a:cubicBezTo>
                    <a:pt x="15741" y="731107"/>
                    <a:pt x="0" y="715366"/>
                    <a:pt x="0" y="695949"/>
                  </a:cubicBezTo>
                  <a:lnTo>
                    <a:pt x="0" y="35158"/>
                  </a:lnTo>
                  <a:cubicBezTo>
                    <a:pt x="0" y="15741"/>
                    <a:pt x="15741" y="0"/>
                    <a:pt x="35158" y="0"/>
                  </a:cubicBezTo>
                  <a:close/>
                </a:path>
              </a:pathLst>
            </a:custGeom>
            <a:solidFill>
              <a:srgbClr val="16455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47771" cy="769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66636" y="6518590"/>
            <a:ext cx="4404083" cy="2805313"/>
            <a:chOff x="0" y="0"/>
            <a:chExt cx="1147771" cy="7311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7771" cy="731107"/>
            </a:xfrm>
            <a:custGeom>
              <a:avLst/>
              <a:gdLst/>
              <a:ahLst/>
              <a:cxnLst/>
              <a:rect l="l" t="t" r="r" b="b"/>
              <a:pathLst>
                <a:path w="1147771" h="731107">
                  <a:moveTo>
                    <a:pt x="35158" y="0"/>
                  </a:moveTo>
                  <a:lnTo>
                    <a:pt x="1112613" y="0"/>
                  </a:lnTo>
                  <a:cubicBezTo>
                    <a:pt x="1132030" y="0"/>
                    <a:pt x="1147771" y="15741"/>
                    <a:pt x="1147771" y="35158"/>
                  </a:cubicBezTo>
                  <a:lnTo>
                    <a:pt x="1147771" y="695949"/>
                  </a:lnTo>
                  <a:cubicBezTo>
                    <a:pt x="1147771" y="715366"/>
                    <a:pt x="1132030" y="731107"/>
                    <a:pt x="1112613" y="731107"/>
                  </a:cubicBezTo>
                  <a:lnTo>
                    <a:pt x="35158" y="731107"/>
                  </a:lnTo>
                  <a:cubicBezTo>
                    <a:pt x="15741" y="731107"/>
                    <a:pt x="0" y="715366"/>
                    <a:pt x="0" y="695949"/>
                  </a:cubicBezTo>
                  <a:lnTo>
                    <a:pt x="0" y="35158"/>
                  </a:lnTo>
                  <a:cubicBezTo>
                    <a:pt x="0" y="15741"/>
                    <a:pt x="15741" y="0"/>
                    <a:pt x="35158" y="0"/>
                  </a:cubicBezTo>
                  <a:close/>
                </a:path>
              </a:pathLst>
            </a:custGeom>
            <a:solidFill>
              <a:srgbClr val="16455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47771" cy="769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83216" y="3520760"/>
            <a:ext cx="4404083" cy="2805313"/>
            <a:chOff x="0" y="0"/>
            <a:chExt cx="1147771" cy="7311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47771" cy="731107"/>
            </a:xfrm>
            <a:custGeom>
              <a:avLst/>
              <a:gdLst/>
              <a:ahLst/>
              <a:cxnLst/>
              <a:rect l="l" t="t" r="r" b="b"/>
              <a:pathLst>
                <a:path w="1147771" h="731107">
                  <a:moveTo>
                    <a:pt x="35158" y="0"/>
                  </a:moveTo>
                  <a:lnTo>
                    <a:pt x="1112613" y="0"/>
                  </a:lnTo>
                  <a:cubicBezTo>
                    <a:pt x="1132030" y="0"/>
                    <a:pt x="1147771" y="15741"/>
                    <a:pt x="1147771" y="35158"/>
                  </a:cubicBezTo>
                  <a:lnTo>
                    <a:pt x="1147771" y="695949"/>
                  </a:lnTo>
                  <a:cubicBezTo>
                    <a:pt x="1147771" y="715366"/>
                    <a:pt x="1132030" y="731107"/>
                    <a:pt x="1112613" y="731107"/>
                  </a:cubicBezTo>
                  <a:lnTo>
                    <a:pt x="35158" y="731107"/>
                  </a:lnTo>
                  <a:cubicBezTo>
                    <a:pt x="15741" y="731107"/>
                    <a:pt x="0" y="715366"/>
                    <a:pt x="0" y="695949"/>
                  </a:cubicBezTo>
                  <a:lnTo>
                    <a:pt x="0" y="35158"/>
                  </a:lnTo>
                  <a:cubicBezTo>
                    <a:pt x="0" y="15741"/>
                    <a:pt x="15741" y="0"/>
                    <a:pt x="35158" y="0"/>
                  </a:cubicBezTo>
                  <a:close/>
                </a:path>
              </a:pathLst>
            </a:custGeom>
            <a:solidFill>
              <a:srgbClr val="16455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47771" cy="769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83216" y="6518590"/>
            <a:ext cx="4404083" cy="2805313"/>
            <a:chOff x="0" y="0"/>
            <a:chExt cx="1147771" cy="7311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47771" cy="731107"/>
            </a:xfrm>
            <a:custGeom>
              <a:avLst/>
              <a:gdLst/>
              <a:ahLst/>
              <a:cxnLst/>
              <a:rect l="l" t="t" r="r" b="b"/>
              <a:pathLst>
                <a:path w="1147771" h="731107">
                  <a:moveTo>
                    <a:pt x="35158" y="0"/>
                  </a:moveTo>
                  <a:lnTo>
                    <a:pt x="1112613" y="0"/>
                  </a:lnTo>
                  <a:cubicBezTo>
                    <a:pt x="1132030" y="0"/>
                    <a:pt x="1147771" y="15741"/>
                    <a:pt x="1147771" y="35158"/>
                  </a:cubicBezTo>
                  <a:lnTo>
                    <a:pt x="1147771" y="695949"/>
                  </a:lnTo>
                  <a:cubicBezTo>
                    <a:pt x="1147771" y="715366"/>
                    <a:pt x="1132030" y="731107"/>
                    <a:pt x="1112613" y="731107"/>
                  </a:cubicBezTo>
                  <a:lnTo>
                    <a:pt x="35158" y="731107"/>
                  </a:lnTo>
                  <a:cubicBezTo>
                    <a:pt x="15741" y="731107"/>
                    <a:pt x="0" y="715366"/>
                    <a:pt x="0" y="695949"/>
                  </a:cubicBezTo>
                  <a:lnTo>
                    <a:pt x="0" y="35158"/>
                  </a:lnTo>
                  <a:cubicBezTo>
                    <a:pt x="0" y="15741"/>
                    <a:pt x="15741" y="0"/>
                    <a:pt x="35158" y="0"/>
                  </a:cubicBezTo>
                  <a:close/>
                </a:path>
              </a:pathLst>
            </a:custGeom>
            <a:solidFill>
              <a:srgbClr val="16455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47771" cy="769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77352" y="953573"/>
            <a:ext cx="9067445" cy="79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6"/>
              </a:lnSpc>
            </a:pPr>
            <a:r>
              <a:rPr lang="en-US" sz="5439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Introduction to FIT and its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6725" y="1686237"/>
            <a:ext cx="9840261" cy="84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1"/>
              </a:lnSpc>
            </a:pPr>
            <a:r>
              <a:rPr lang="en-US" sz="5439" b="1">
                <a:solidFill>
                  <a:srgbClr val="FED13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Transformative Potential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95023" y="3863318"/>
            <a:ext cx="967415" cy="59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7"/>
              </a:lnSpc>
            </a:pPr>
            <a:r>
              <a:rPr lang="en-US" sz="3848" spc="-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5023" y="6850701"/>
            <a:ext cx="967415" cy="59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7"/>
              </a:lnSpc>
            </a:pPr>
            <a:r>
              <a:rPr lang="en-US" sz="3848" spc="-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939379" y="3908109"/>
            <a:ext cx="967415" cy="59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7"/>
              </a:lnSpc>
            </a:pPr>
            <a:r>
              <a:rPr lang="en-US" sz="3848" spc="-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39379" y="6850701"/>
            <a:ext cx="967415" cy="59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7"/>
              </a:lnSpc>
            </a:pPr>
            <a:r>
              <a:rPr lang="en-US" sz="3848" spc="-16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752322" y="1068492"/>
            <a:ext cx="6067854" cy="194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06"/>
              </a:lnSpc>
            </a:pPr>
            <a:r>
              <a:rPr lang="en-US" sz="1773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​</a:t>
            </a:r>
            <a:r>
              <a:rPr lang="en-US" sz="177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FIT Mission: </a:t>
            </a:r>
            <a:r>
              <a:rPr lang="en-US" sz="177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 to promote an </a:t>
            </a:r>
            <a:r>
              <a:rPr lang="en-US" sz="177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inclusive sustainable Smart Economy</a:t>
            </a:r>
            <a:r>
              <a:rPr lang="en-US" sz="177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by creating routes to marketable technical skills for job seekers and career changers wishing to pursue quality professions in Ireland’s thriving digital economy, thereby enabling </a:t>
            </a:r>
            <a:r>
              <a:rPr lang="en-US" sz="177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greater diversity and inclusion.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395023" y="4619254"/>
            <a:ext cx="3829453" cy="324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3"/>
              </a:lnSpc>
            </a:pPr>
            <a:r>
              <a:rPr lang="en-US" sz="2126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Tech Apprenticeships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95023" y="7582432"/>
            <a:ext cx="3829453" cy="324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3"/>
              </a:lnSpc>
            </a:pPr>
            <a:r>
              <a:rPr lang="en-US" sz="2126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Learning &amp; Upskilling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39379" y="4639840"/>
            <a:ext cx="3697527" cy="324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3"/>
              </a:lnSpc>
            </a:pPr>
            <a:r>
              <a:rPr lang="en-US" sz="2126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Various Fields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39379" y="7582432"/>
            <a:ext cx="3829453" cy="324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3"/>
              </a:lnSpc>
            </a:pPr>
            <a:r>
              <a:rPr lang="en-US" sz="2126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Community Engagement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95023" y="5035282"/>
            <a:ext cx="3674283" cy="125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Cybersecurity Apprenticeship ​</a:t>
            </a: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Computer Networking Apprenticeship ​</a:t>
            </a: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Software Development Apprenticeship ​</a:t>
            </a: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Analytics (Autumn 2025)</a:t>
            </a:r>
          </a:p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endParaRPr lang="en-US" sz="1400" u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395023" y="7998460"/>
            <a:ext cx="367428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Develop IT and other transferable in-demand skills through our online platforms provided by IBM, Microsoft, LinkedIn, Accenture &amp; Google.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62623" y="5055868"/>
            <a:ext cx="367428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Advanced Manufacturing Level 4 traineeship and White Goods Service Technician Level 6 as part of the Circular Economy Skills Initiative.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962623" y="7998460"/>
            <a:ext cx="367428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0"/>
              </a:lnSpc>
              <a:spcBef>
                <a:spcPct val="0"/>
              </a:spcBef>
            </a:pPr>
            <a:r>
              <a:rPr lang="en-US" sz="140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Foster an interest in tech at earlier stages &amp; build on our tech talent pipeline in schools. We also provide Digital literacy and Homeless initiatives. ​</a:t>
            </a:r>
          </a:p>
        </p:txBody>
      </p:sp>
      <p:sp>
        <p:nvSpPr>
          <p:cNvPr id="35" name="Freeform 35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028700" y="879961"/>
            <a:ext cx="16230600" cy="8527077"/>
            <a:chOff x="0" y="0"/>
            <a:chExt cx="4229939" cy="22222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9939" cy="2222285"/>
            </a:xfrm>
            <a:custGeom>
              <a:avLst/>
              <a:gdLst/>
              <a:ahLst/>
              <a:cxnLst/>
              <a:rect l="l" t="t" r="r" b="b"/>
              <a:pathLst>
                <a:path w="4229939" h="2222285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212745"/>
                  </a:lnTo>
                  <a:cubicBezTo>
                    <a:pt x="4229939" y="2218014"/>
                    <a:pt x="4225668" y="2222285"/>
                    <a:pt x="4220400" y="2222285"/>
                  </a:cubicBezTo>
                  <a:lnTo>
                    <a:pt x="9540" y="2222285"/>
                  </a:lnTo>
                  <a:cubicBezTo>
                    <a:pt x="7010" y="2222285"/>
                    <a:pt x="4583" y="2221280"/>
                    <a:pt x="2794" y="2219491"/>
                  </a:cubicBezTo>
                  <a:cubicBezTo>
                    <a:pt x="1005" y="2217702"/>
                    <a:pt x="0" y="2215275"/>
                    <a:pt x="0" y="2212745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29939" cy="2260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r>
                <a:rPr lang="en-US" sz="2255" b="1" spc="-24">
                  <a:solidFill>
                    <a:srgbClr val="000000">
                      <a:alpha val="44706"/>
                    </a:srgbClr>
                  </a:solidFill>
                  <a:latin typeface="IBM Plex Sans Condensed Bold"/>
                  <a:ea typeface="IBM Plex Sans Condensed Bold"/>
                  <a:cs typeface="IBM Plex Sans Condensed Bold"/>
                  <a:sym typeface="IBM Plex Sans Condensed Bold"/>
                </a:rPr>
                <a:t>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37573" y="3569642"/>
            <a:ext cx="6203320" cy="5460097"/>
            <a:chOff x="0" y="0"/>
            <a:chExt cx="1676880" cy="14759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76880" cy="1475972"/>
            </a:xfrm>
            <a:custGeom>
              <a:avLst/>
              <a:gdLst/>
              <a:ahLst/>
              <a:cxnLst/>
              <a:rect l="l" t="t" r="r" b="b"/>
              <a:pathLst>
                <a:path w="1676880" h="1475972">
                  <a:moveTo>
                    <a:pt x="23713" y="0"/>
                  </a:moveTo>
                  <a:lnTo>
                    <a:pt x="1653168" y="0"/>
                  </a:lnTo>
                  <a:cubicBezTo>
                    <a:pt x="1666264" y="0"/>
                    <a:pt x="1676880" y="10616"/>
                    <a:pt x="1676880" y="23713"/>
                  </a:cubicBezTo>
                  <a:lnTo>
                    <a:pt x="1676880" y="1452260"/>
                  </a:lnTo>
                  <a:cubicBezTo>
                    <a:pt x="1676880" y="1465356"/>
                    <a:pt x="1666264" y="1475972"/>
                    <a:pt x="1653168" y="1475972"/>
                  </a:cubicBezTo>
                  <a:lnTo>
                    <a:pt x="23713" y="1475972"/>
                  </a:lnTo>
                  <a:cubicBezTo>
                    <a:pt x="10616" y="1475972"/>
                    <a:pt x="0" y="1465356"/>
                    <a:pt x="0" y="1452260"/>
                  </a:cubicBezTo>
                  <a:lnTo>
                    <a:pt x="0" y="23713"/>
                  </a:lnTo>
                  <a:cubicBezTo>
                    <a:pt x="0" y="10616"/>
                    <a:pt x="10616" y="0"/>
                    <a:pt x="23713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76880" cy="1514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007502" y="3952269"/>
            <a:ext cx="993385" cy="596031"/>
          </a:xfrm>
          <a:custGeom>
            <a:avLst/>
            <a:gdLst/>
            <a:ahLst/>
            <a:cxnLst/>
            <a:rect l="l" t="t" r="r" b="b"/>
            <a:pathLst>
              <a:path w="993385" h="596031">
                <a:moveTo>
                  <a:pt x="0" y="0"/>
                </a:moveTo>
                <a:lnTo>
                  <a:pt x="993384" y="0"/>
                </a:lnTo>
                <a:lnTo>
                  <a:pt x="993384" y="596031"/>
                </a:lnTo>
                <a:lnTo>
                  <a:pt x="0" y="5960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3356007" y="3882746"/>
            <a:ext cx="1196603" cy="532488"/>
          </a:xfrm>
          <a:custGeom>
            <a:avLst/>
            <a:gdLst/>
            <a:ahLst/>
            <a:cxnLst/>
            <a:rect l="l" t="t" r="r" b="b"/>
            <a:pathLst>
              <a:path w="1196603" h="532488">
                <a:moveTo>
                  <a:pt x="0" y="0"/>
                </a:moveTo>
                <a:lnTo>
                  <a:pt x="1196603" y="0"/>
                </a:lnTo>
                <a:lnTo>
                  <a:pt x="1196603" y="532489"/>
                </a:lnTo>
                <a:lnTo>
                  <a:pt x="0" y="5324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5772449" y="7062619"/>
            <a:ext cx="2043993" cy="939577"/>
          </a:xfrm>
          <a:custGeom>
            <a:avLst/>
            <a:gdLst/>
            <a:ahLst/>
            <a:cxnLst/>
            <a:rect l="l" t="t" r="r" b="b"/>
            <a:pathLst>
              <a:path w="2043993" h="939577">
                <a:moveTo>
                  <a:pt x="0" y="0"/>
                </a:moveTo>
                <a:lnTo>
                  <a:pt x="2043993" y="0"/>
                </a:lnTo>
                <a:lnTo>
                  <a:pt x="2043993" y="939577"/>
                </a:lnTo>
                <a:lnTo>
                  <a:pt x="0" y="9395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2007502" y="5855390"/>
            <a:ext cx="1128467" cy="1128467"/>
          </a:xfrm>
          <a:custGeom>
            <a:avLst/>
            <a:gdLst/>
            <a:ahLst/>
            <a:cxnLst/>
            <a:rect l="l" t="t" r="r" b="b"/>
            <a:pathLst>
              <a:path w="1128467" h="1128467">
                <a:moveTo>
                  <a:pt x="0" y="0"/>
                </a:moveTo>
                <a:lnTo>
                  <a:pt x="1128466" y="0"/>
                </a:lnTo>
                <a:lnTo>
                  <a:pt x="1128466" y="1128467"/>
                </a:lnTo>
                <a:lnTo>
                  <a:pt x="0" y="11284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13"/>
          <p:cNvSpPr/>
          <p:nvPr/>
        </p:nvSpPr>
        <p:spPr>
          <a:xfrm>
            <a:off x="1868541" y="6364015"/>
            <a:ext cx="2085768" cy="2085768"/>
          </a:xfrm>
          <a:custGeom>
            <a:avLst/>
            <a:gdLst/>
            <a:ahLst/>
            <a:cxnLst/>
            <a:rect l="l" t="t" r="r" b="b"/>
            <a:pathLst>
              <a:path w="2085768" h="2085768">
                <a:moveTo>
                  <a:pt x="0" y="0"/>
                </a:moveTo>
                <a:lnTo>
                  <a:pt x="2085768" y="0"/>
                </a:lnTo>
                <a:lnTo>
                  <a:pt x="2085768" y="2085767"/>
                </a:lnTo>
                <a:lnTo>
                  <a:pt x="0" y="2085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Freeform 14"/>
          <p:cNvSpPr/>
          <p:nvPr/>
        </p:nvSpPr>
        <p:spPr>
          <a:xfrm>
            <a:off x="6153096" y="5942434"/>
            <a:ext cx="1472958" cy="646260"/>
          </a:xfrm>
          <a:custGeom>
            <a:avLst/>
            <a:gdLst/>
            <a:ahLst/>
            <a:cxnLst/>
            <a:rect l="l" t="t" r="r" b="b"/>
            <a:pathLst>
              <a:path w="1472958" h="646260">
                <a:moveTo>
                  <a:pt x="0" y="0"/>
                </a:moveTo>
                <a:lnTo>
                  <a:pt x="1472958" y="0"/>
                </a:lnTo>
                <a:lnTo>
                  <a:pt x="1472958" y="646260"/>
                </a:lnTo>
                <a:lnTo>
                  <a:pt x="0" y="6462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Freeform 15"/>
          <p:cNvSpPr/>
          <p:nvPr/>
        </p:nvSpPr>
        <p:spPr>
          <a:xfrm>
            <a:off x="4284362" y="6608197"/>
            <a:ext cx="1221104" cy="842562"/>
          </a:xfrm>
          <a:custGeom>
            <a:avLst/>
            <a:gdLst/>
            <a:ahLst/>
            <a:cxnLst/>
            <a:rect l="l" t="t" r="r" b="b"/>
            <a:pathLst>
              <a:path w="1221104" h="842562">
                <a:moveTo>
                  <a:pt x="0" y="0"/>
                </a:moveTo>
                <a:lnTo>
                  <a:pt x="1221104" y="0"/>
                </a:lnTo>
                <a:lnTo>
                  <a:pt x="1221104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Freeform 16"/>
          <p:cNvSpPr/>
          <p:nvPr/>
        </p:nvSpPr>
        <p:spPr>
          <a:xfrm>
            <a:off x="4907731" y="3900026"/>
            <a:ext cx="1245364" cy="700517"/>
          </a:xfrm>
          <a:custGeom>
            <a:avLst/>
            <a:gdLst/>
            <a:ahLst/>
            <a:cxnLst/>
            <a:rect l="l" t="t" r="r" b="b"/>
            <a:pathLst>
              <a:path w="1245364" h="700517">
                <a:moveTo>
                  <a:pt x="0" y="0"/>
                </a:moveTo>
                <a:lnTo>
                  <a:pt x="1245365" y="0"/>
                </a:lnTo>
                <a:lnTo>
                  <a:pt x="1245365" y="700517"/>
                </a:lnTo>
                <a:lnTo>
                  <a:pt x="0" y="70051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7" name="Freeform 17"/>
          <p:cNvSpPr/>
          <p:nvPr/>
        </p:nvSpPr>
        <p:spPr>
          <a:xfrm>
            <a:off x="3385905" y="5598028"/>
            <a:ext cx="2429069" cy="986809"/>
          </a:xfrm>
          <a:custGeom>
            <a:avLst/>
            <a:gdLst/>
            <a:ahLst/>
            <a:cxnLst/>
            <a:rect l="l" t="t" r="r" b="b"/>
            <a:pathLst>
              <a:path w="2429069" h="986809">
                <a:moveTo>
                  <a:pt x="0" y="0"/>
                </a:moveTo>
                <a:lnTo>
                  <a:pt x="2429068" y="0"/>
                </a:lnTo>
                <a:lnTo>
                  <a:pt x="2429068" y="986810"/>
                </a:lnTo>
                <a:lnTo>
                  <a:pt x="0" y="9868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9" name="Freeform 19"/>
          <p:cNvSpPr/>
          <p:nvPr/>
        </p:nvSpPr>
        <p:spPr>
          <a:xfrm>
            <a:off x="2007502" y="7851873"/>
            <a:ext cx="2031603" cy="812641"/>
          </a:xfrm>
          <a:custGeom>
            <a:avLst/>
            <a:gdLst/>
            <a:ahLst/>
            <a:cxnLst/>
            <a:rect l="l" t="t" r="r" b="b"/>
            <a:pathLst>
              <a:path w="2031603" h="812641">
                <a:moveTo>
                  <a:pt x="0" y="0"/>
                </a:moveTo>
                <a:lnTo>
                  <a:pt x="2031603" y="0"/>
                </a:lnTo>
                <a:lnTo>
                  <a:pt x="2031603" y="812641"/>
                </a:lnTo>
                <a:lnTo>
                  <a:pt x="0" y="81264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0" name="Freeform 20"/>
          <p:cNvSpPr/>
          <p:nvPr/>
        </p:nvSpPr>
        <p:spPr>
          <a:xfrm>
            <a:off x="4629669" y="7971337"/>
            <a:ext cx="1472958" cy="694131"/>
          </a:xfrm>
          <a:custGeom>
            <a:avLst/>
            <a:gdLst/>
            <a:ahLst/>
            <a:cxnLst/>
            <a:rect l="l" t="t" r="r" b="b"/>
            <a:pathLst>
              <a:path w="1472958" h="694131">
                <a:moveTo>
                  <a:pt x="0" y="0"/>
                </a:moveTo>
                <a:lnTo>
                  <a:pt x="1472958" y="0"/>
                </a:lnTo>
                <a:lnTo>
                  <a:pt x="1472958" y="694132"/>
                </a:lnTo>
                <a:lnTo>
                  <a:pt x="0" y="6941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1" name="Freeform 21"/>
          <p:cNvSpPr/>
          <p:nvPr/>
        </p:nvSpPr>
        <p:spPr>
          <a:xfrm>
            <a:off x="5530413" y="4865367"/>
            <a:ext cx="2222164" cy="936087"/>
          </a:xfrm>
          <a:custGeom>
            <a:avLst/>
            <a:gdLst/>
            <a:ahLst/>
            <a:cxnLst/>
            <a:rect l="l" t="t" r="r" b="b"/>
            <a:pathLst>
              <a:path w="2222164" h="936087">
                <a:moveTo>
                  <a:pt x="0" y="0"/>
                </a:moveTo>
                <a:lnTo>
                  <a:pt x="2222165" y="0"/>
                </a:lnTo>
                <a:lnTo>
                  <a:pt x="2222165" y="936087"/>
                </a:lnTo>
                <a:lnTo>
                  <a:pt x="0" y="9360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2" name="Freeform 22"/>
          <p:cNvSpPr/>
          <p:nvPr/>
        </p:nvSpPr>
        <p:spPr>
          <a:xfrm>
            <a:off x="3595364" y="4453523"/>
            <a:ext cx="1754516" cy="986915"/>
          </a:xfrm>
          <a:custGeom>
            <a:avLst/>
            <a:gdLst/>
            <a:ahLst/>
            <a:cxnLst/>
            <a:rect l="l" t="t" r="r" b="b"/>
            <a:pathLst>
              <a:path w="1754516" h="986915">
                <a:moveTo>
                  <a:pt x="0" y="0"/>
                </a:moveTo>
                <a:lnTo>
                  <a:pt x="1754517" y="0"/>
                </a:lnTo>
                <a:lnTo>
                  <a:pt x="1754517" y="986915"/>
                </a:lnTo>
                <a:lnTo>
                  <a:pt x="0" y="9869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3" name="Freeform 23"/>
          <p:cNvSpPr/>
          <p:nvPr/>
        </p:nvSpPr>
        <p:spPr>
          <a:xfrm>
            <a:off x="2007502" y="5009469"/>
            <a:ext cx="1051563" cy="520524"/>
          </a:xfrm>
          <a:custGeom>
            <a:avLst/>
            <a:gdLst/>
            <a:ahLst/>
            <a:cxnLst/>
            <a:rect l="l" t="t" r="r" b="b"/>
            <a:pathLst>
              <a:path w="1051563" h="520524">
                <a:moveTo>
                  <a:pt x="0" y="0"/>
                </a:moveTo>
                <a:lnTo>
                  <a:pt x="1051563" y="0"/>
                </a:lnTo>
                <a:lnTo>
                  <a:pt x="1051563" y="520524"/>
                </a:lnTo>
                <a:lnTo>
                  <a:pt x="0" y="52052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Freeform 24"/>
          <p:cNvSpPr/>
          <p:nvPr/>
        </p:nvSpPr>
        <p:spPr>
          <a:xfrm>
            <a:off x="6431583" y="3970744"/>
            <a:ext cx="1260623" cy="507401"/>
          </a:xfrm>
          <a:custGeom>
            <a:avLst/>
            <a:gdLst/>
            <a:ahLst/>
            <a:cxnLst/>
            <a:rect l="l" t="t" r="r" b="b"/>
            <a:pathLst>
              <a:path w="1260623" h="507401">
                <a:moveTo>
                  <a:pt x="0" y="0"/>
                </a:moveTo>
                <a:lnTo>
                  <a:pt x="1260623" y="0"/>
                </a:lnTo>
                <a:lnTo>
                  <a:pt x="1260623" y="507401"/>
                </a:lnTo>
                <a:lnTo>
                  <a:pt x="0" y="50740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5" name="TextBox 25"/>
          <p:cNvSpPr txBox="1"/>
          <p:nvPr/>
        </p:nvSpPr>
        <p:spPr>
          <a:xfrm>
            <a:off x="1737573" y="1788207"/>
            <a:ext cx="6536942" cy="6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4"/>
              </a:lnSpc>
            </a:pPr>
            <a:r>
              <a:rPr lang="en-US" sz="4164" b="1">
                <a:solidFill>
                  <a:srgbClr val="FED13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 Industry Initiative: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35402" y="1760501"/>
            <a:ext cx="8526193" cy="65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</a:pPr>
            <a:r>
              <a:rPr lang="en-US" sz="416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Tech Talent Development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37573" y="2660322"/>
            <a:ext cx="1473734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By leveraging FIT’s expertise in tech upskilling and reskilling, companies can effectively bridge the skills gap, ensuring a steady pipeline of qualified candidates ready to meet the challenges of today’s digital economy.​</a:t>
            </a:r>
          </a:p>
        </p:txBody>
      </p:sp>
      <p:sp>
        <p:nvSpPr>
          <p:cNvPr id="28" name="Freeform 28"/>
          <p:cNvSpPr/>
          <p:nvPr/>
        </p:nvSpPr>
        <p:spPr>
          <a:xfrm>
            <a:off x="17053974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83906" y="3863126"/>
            <a:ext cx="5009204" cy="1426185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8547329" y="5470874"/>
            <a:ext cx="8165708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29%</a:t>
            </a: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could be upskilled in their current roles, 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19%</a:t>
            </a: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could be upskilled and redeployed elsewhere within their organization,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11%</a:t>
            </a: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would be unlikely to receive the reskilling or upkskilling needed, leaving their employment prospects increasingly at risk.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47329" y="3653589"/>
            <a:ext cx="8165708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 spc="-1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By 2030, it is predicted of the global workforce: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12640" y="4012888"/>
            <a:ext cx="1688700" cy="97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3"/>
              </a:lnSpc>
            </a:pPr>
            <a:r>
              <a:rPr lang="en-US" sz="5437" b="1" spc="-59">
                <a:solidFill>
                  <a:srgbClr val="38B6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59%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47329" y="4942955"/>
            <a:ext cx="6264931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Will require training.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47329" y="7991388"/>
            <a:ext cx="8165708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70%</a:t>
            </a: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of employers expecting to hire staff with new skills.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40%</a:t>
            </a: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planning to reduce staff as their skills become less relevant.</a:t>
            </a:r>
          </a:p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50%</a:t>
            </a: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planning to transition staff from declining to growing roles.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512640" y="6533402"/>
            <a:ext cx="1688700" cy="97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3"/>
              </a:lnSpc>
            </a:pPr>
            <a:r>
              <a:rPr lang="en-US" sz="5437" b="1" spc="-59">
                <a:solidFill>
                  <a:srgbClr val="38B6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85%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47329" y="7463468"/>
            <a:ext cx="8127608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Of employers will prioritise upskilling their team.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83906" y="6385354"/>
            <a:ext cx="5009204" cy="1426185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8512640" y="8867814"/>
            <a:ext cx="3167154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i="1" spc="-16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(Future of Work Report 2025)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436275" y="4317854"/>
            <a:ext cx="5936634" cy="4892984"/>
            <a:chOff x="0" y="0"/>
            <a:chExt cx="1547176" cy="12751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7176" cy="1275186"/>
            </a:xfrm>
            <a:custGeom>
              <a:avLst/>
              <a:gdLst/>
              <a:ahLst/>
              <a:cxnLst/>
              <a:rect l="l" t="t" r="r" b="b"/>
              <a:pathLst>
                <a:path w="1547176" h="1275186">
                  <a:moveTo>
                    <a:pt x="26082" y="0"/>
                  </a:moveTo>
                  <a:lnTo>
                    <a:pt x="1521095" y="0"/>
                  </a:lnTo>
                  <a:cubicBezTo>
                    <a:pt x="1535499" y="0"/>
                    <a:pt x="1547176" y="11677"/>
                    <a:pt x="1547176" y="26082"/>
                  </a:cubicBezTo>
                  <a:lnTo>
                    <a:pt x="1547176" y="1249104"/>
                  </a:lnTo>
                  <a:cubicBezTo>
                    <a:pt x="1547176" y="1256021"/>
                    <a:pt x="1544429" y="1262655"/>
                    <a:pt x="1539537" y="1267546"/>
                  </a:cubicBezTo>
                  <a:cubicBezTo>
                    <a:pt x="1534646" y="1272438"/>
                    <a:pt x="1528012" y="1275186"/>
                    <a:pt x="1521095" y="1275186"/>
                  </a:cubicBezTo>
                  <a:lnTo>
                    <a:pt x="26082" y="1275186"/>
                  </a:lnTo>
                  <a:cubicBezTo>
                    <a:pt x="19165" y="1275186"/>
                    <a:pt x="12530" y="1272438"/>
                    <a:pt x="7639" y="1267546"/>
                  </a:cubicBezTo>
                  <a:cubicBezTo>
                    <a:pt x="2748" y="1262655"/>
                    <a:pt x="0" y="1256021"/>
                    <a:pt x="0" y="1249104"/>
                  </a:cubicBezTo>
                  <a:lnTo>
                    <a:pt x="0" y="26082"/>
                  </a:lnTo>
                  <a:cubicBezTo>
                    <a:pt x="0" y="19165"/>
                    <a:pt x="2748" y="12530"/>
                    <a:pt x="7639" y="7639"/>
                  </a:cubicBezTo>
                  <a:cubicBezTo>
                    <a:pt x="12530" y="2748"/>
                    <a:pt x="19165" y="0"/>
                    <a:pt x="26082" y="0"/>
                  </a:cubicBezTo>
                  <a:close/>
                </a:path>
              </a:pathLst>
            </a:custGeom>
            <a:solidFill>
              <a:srgbClr val="16455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47176" cy="1313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83473" y="2955155"/>
            <a:ext cx="1237864" cy="1237864"/>
            <a:chOff x="0" y="0"/>
            <a:chExt cx="499808" cy="499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118831" y="0"/>
                  </a:moveTo>
                  <a:lnTo>
                    <a:pt x="380978" y="0"/>
                  </a:lnTo>
                  <a:cubicBezTo>
                    <a:pt x="412493" y="0"/>
                    <a:pt x="442719" y="12520"/>
                    <a:pt x="465004" y="34805"/>
                  </a:cubicBezTo>
                  <a:cubicBezTo>
                    <a:pt x="487289" y="57090"/>
                    <a:pt x="499808" y="87315"/>
                    <a:pt x="499808" y="118831"/>
                  </a:cubicBezTo>
                  <a:lnTo>
                    <a:pt x="499808" y="380978"/>
                  </a:lnTo>
                  <a:cubicBezTo>
                    <a:pt x="499808" y="446606"/>
                    <a:pt x="446606" y="499808"/>
                    <a:pt x="380978" y="499808"/>
                  </a:cubicBezTo>
                  <a:lnTo>
                    <a:pt x="118831" y="499808"/>
                  </a:lnTo>
                  <a:cubicBezTo>
                    <a:pt x="53202" y="499808"/>
                    <a:pt x="0" y="446606"/>
                    <a:pt x="0" y="380978"/>
                  </a:cubicBezTo>
                  <a:lnTo>
                    <a:pt x="0" y="118831"/>
                  </a:lnTo>
                  <a:cubicBezTo>
                    <a:pt x="0" y="53202"/>
                    <a:pt x="53202" y="0"/>
                    <a:pt x="1188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3473" y="5316772"/>
            <a:ext cx="1237864" cy="1237864"/>
            <a:chOff x="0" y="0"/>
            <a:chExt cx="499808" cy="4998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118831" y="0"/>
                  </a:moveTo>
                  <a:lnTo>
                    <a:pt x="380978" y="0"/>
                  </a:lnTo>
                  <a:cubicBezTo>
                    <a:pt x="412493" y="0"/>
                    <a:pt x="442719" y="12520"/>
                    <a:pt x="465004" y="34805"/>
                  </a:cubicBezTo>
                  <a:cubicBezTo>
                    <a:pt x="487289" y="57090"/>
                    <a:pt x="499808" y="87315"/>
                    <a:pt x="499808" y="118831"/>
                  </a:cubicBezTo>
                  <a:lnTo>
                    <a:pt x="499808" y="380978"/>
                  </a:lnTo>
                  <a:cubicBezTo>
                    <a:pt x="499808" y="446606"/>
                    <a:pt x="446606" y="499808"/>
                    <a:pt x="380978" y="499808"/>
                  </a:cubicBezTo>
                  <a:lnTo>
                    <a:pt x="118831" y="499808"/>
                  </a:lnTo>
                  <a:cubicBezTo>
                    <a:pt x="53202" y="499808"/>
                    <a:pt x="0" y="446606"/>
                    <a:pt x="0" y="380978"/>
                  </a:cubicBezTo>
                  <a:lnTo>
                    <a:pt x="0" y="118831"/>
                  </a:lnTo>
                  <a:cubicBezTo>
                    <a:pt x="0" y="53202"/>
                    <a:pt x="53202" y="0"/>
                    <a:pt x="1188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83473" y="7336984"/>
            <a:ext cx="1237864" cy="1237864"/>
            <a:chOff x="0" y="0"/>
            <a:chExt cx="499808" cy="4998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118831" y="0"/>
                  </a:moveTo>
                  <a:lnTo>
                    <a:pt x="380978" y="0"/>
                  </a:lnTo>
                  <a:cubicBezTo>
                    <a:pt x="412493" y="0"/>
                    <a:pt x="442719" y="12520"/>
                    <a:pt x="465004" y="34805"/>
                  </a:cubicBezTo>
                  <a:cubicBezTo>
                    <a:pt x="487289" y="57090"/>
                    <a:pt x="499808" y="87315"/>
                    <a:pt x="499808" y="118831"/>
                  </a:cubicBezTo>
                  <a:lnTo>
                    <a:pt x="499808" y="380978"/>
                  </a:lnTo>
                  <a:cubicBezTo>
                    <a:pt x="499808" y="446606"/>
                    <a:pt x="446606" y="499808"/>
                    <a:pt x="380978" y="499808"/>
                  </a:cubicBezTo>
                  <a:lnTo>
                    <a:pt x="118831" y="499808"/>
                  </a:lnTo>
                  <a:cubicBezTo>
                    <a:pt x="53202" y="499808"/>
                    <a:pt x="0" y="446606"/>
                    <a:pt x="0" y="380978"/>
                  </a:cubicBezTo>
                  <a:lnTo>
                    <a:pt x="0" y="118831"/>
                  </a:lnTo>
                  <a:cubicBezTo>
                    <a:pt x="0" y="53202"/>
                    <a:pt x="53202" y="0"/>
                    <a:pt x="1188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865834" y="3098929"/>
            <a:ext cx="739512" cy="739512"/>
          </a:xfrm>
          <a:custGeom>
            <a:avLst/>
            <a:gdLst/>
            <a:ahLst/>
            <a:cxnLst/>
            <a:rect l="l" t="t" r="r" b="b"/>
            <a:pathLst>
              <a:path w="739512" h="739512">
                <a:moveTo>
                  <a:pt x="0" y="0"/>
                </a:moveTo>
                <a:lnTo>
                  <a:pt x="739512" y="0"/>
                </a:lnTo>
                <a:lnTo>
                  <a:pt x="739512" y="739512"/>
                </a:lnTo>
                <a:lnTo>
                  <a:pt x="0" y="73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16" name="Freeform 16"/>
          <p:cNvSpPr/>
          <p:nvPr/>
        </p:nvSpPr>
        <p:spPr>
          <a:xfrm>
            <a:off x="9816412" y="5566349"/>
            <a:ext cx="971986" cy="738710"/>
          </a:xfrm>
          <a:custGeom>
            <a:avLst/>
            <a:gdLst/>
            <a:ahLst/>
            <a:cxnLst/>
            <a:rect l="l" t="t" r="r" b="b"/>
            <a:pathLst>
              <a:path w="971986" h="738710">
                <a:moveTo>
                  <a:pt x="0" y="0"/>
                </a:moveTo>
                <a:lnTo>
                  <a:pt x="971986" y="0"/>
                </a:lnTo>
                <a:lnTo>
                  <a:pt x="971986" y="738710"/>
                </a:lnTo>
                <a:lnTo>
                  <a:pt x="0" y="7387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17" name="Freeform 17"/>
          <p:cNvSpPr/>
          <p:nvPr/>
        </p:nvSpPr>
        <p:spPr>
          <a:xfrm>
            <a:off x="9887836" y="7541347"/>
            <a:ext cx="829138" cy="829138"/>
          </a:xfrm>
          <a:custGeom>
            <a:avLst/>
            <a:gdLst/>
            <a:ahLst/>
            <a:cxnLst/>
            <a:rect l="l" t="t" r="r" b="b"/>
            <a:pathLst>
              <a:path w="829138" h="829138">
                <a:moveTo>
                  <a:pt x="0" y="0"/>
                </a:moveTo>
                <a:lnTo>
                  <a:pt x="829138" y="0"/>
                </a:lnTo>
                <a:lnTo>
                  <a:pt x="829138" y="829137"/>
                </a:lnTo>
                <a:lnTo>
                  <a:pt x="0" y="8291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18" name="TextBox 18"/>
          <p:cNvSpPr txBox="1"/>
          <p:nvPr/>
        </p:nvSpPr>
        <p:spPr>
          <a:xfrm>
            <a:off x="11651751" y="3468685"/>
            <a:ext cx="4611327" cy="1065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We identify the most relevant skills required to succeed in the modern workforce, such as proficiency with </a:t>
            </a:r>
            <a:r>
              <a:rPr lang="en-US" sz="153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Generative AI</a:t>
            </a: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, and build them into each of our training programmes.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51751" y="2821399"/>
            <a:ext cx="4921676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Skills Need Analysis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51751" y="5830302"/>
            <a:ext cx="4611327" cy="79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Promote inclusive best practices through community and cohort initiatives such as our IFIT and Cuimsiú programmes.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51751" y="5183016"/>
            <a:ext cx="4375456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Diversity &amp; Inclusion Initiatives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51751" y="7916892"/>
            <a:ext cx="4611327" cy="79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Collaboration with Ireland’s leading technology companies and educational bodies to meet industry standards.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51751" y="7269606"/>
            <a:ext cx="4921676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Industry Partnerships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86902" y="1343025"/>
            <a:ext cx="6787613" cy="79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6"/>
              </a:lnSpc>
            </a:pPr>
            <a:r>
              <a:rPr lang="en-US" sz="5439" b="1">
                <a:solidFill>
                  <a:srgbClr val="43C8C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do we do this?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6275" y="2075690"/>
            <a:ext cx="5718034" cy="163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1"/>
              </a:lnSpc>
            </a:pPr>
            <a:r>
              <a:rPr lang="en-US" sz="5439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By Closing the Skills Gap.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15672" y="4800280"/>
            <a:ext cx="5177840" cy="3774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FIT coordinates wider access to tech skills training, leading to exciting career paths and employment opportunities for all those who have a </a:t>
            </a:r>
            <a:r>
              <a:rPr lang="en-US" sz="177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curiosity and passion for technology.​</a:t>
            </a:r>
          </a:p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endParaRPr lang="en-US" sz="1770" b="1" u="none" strike="noStrike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Our tech apprenticeships are based on an </a:t>
            </a:r>
            <a:r>
              <a:rPr lang="en-US" sz="177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earn-while-you-learn</a:t>
            </a: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working model, where apprentices gain skills through off-the-job training and apply those skills in the workplace. This allows them to gain relevant working experience during their studies and build a successful career early on.</a:t>
            </a:r>
          </a:p>
        </p:txBody>
      </p:sp>
      <p:sp>
        <p:nvSpPr>
          <p:cNvPr id="27" name="Freeform 27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9683473" y="2968795"/>
            <a:ext cx="1237864" cy="1237864"/>
            <a:chOff x="0" y="0"/>
            <a:chExt cx="499808" cy="499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118831" y="0"/>
                  </a:moveTo>
                  <a:lnTo>
                    <a:pt x="380978" y="0"/>
                  </a:lnTo>
                  <a:cubicBezTo>
                    <a:pt x="412493" y="0"/>
                    <a:pt x="442719" y="12520"/>
                    <a:pt x="465004" y="34805"/>
                  </a:cubicBezTo>
                  <a:cubicBezTo>
                    <a:pt x="487289" y="57090"/>
                    <a:pt x="499808" y="87315"/>
                    <a:pt x="499808" y="118831"/>
                  </a:cubicBezTo>
                  <a:lnTo>
                    <a:pt x="499808" y="380978"/>
                  </a:lnTo>
                  <a:cubicBezTo>
                    <a:pt x="499808" y="446606"/>
                    <a:pt x="446606" y="499808"/>
                    <a:pt x="380978" y="499808"/>
                  </a:cubicBezTo>
                  <a:lnTo>
                    <a:pt x="118831" y="499808"/>
                  </a:lnTo>
                  <a:cubicBezTo>
                    <a:pt x="53202" y="499808"/>
                    <a:pt x="0" y="446606"/>
                    <a:pt x="0" y="380978"/>
                  </a:cubicBezTo>
                  <a:lnTo>
                    <a:pt x="0" y="118831"/>
                  </a:lnTo>
                  <a:cubicBezTo>
                    <a:pt x="0" y="53202"/>
                    <a:pt x="53202" y="0"/>
                    <a:pt x="1188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932649" y="3217971"/>
            <a:ext cx="739512" cy="739512"/>
          </a:xfrm>
          <a:custGeom>
            <a:avLst/>
            <a:gdLst/>
            <a:ahLst/>
            <a:cxnLst/>
            <a:rect l="l" t="t" r="r" b="b"/>
            <a:pathLst>
              <a:path w="739512" h="739512">
                <a:moveTo>
                  <a:pt x="0" y="0"/>
                </a:moveTo>
                <a:lnTo>
                  <a:pt x="739512" y="0"/>
                </a:lnTo>
                <a:lnTo>
                  <a:pt x="739512" y="739512"/>
                </a:lnTo>
                <a:lnTo>
                  <a:pt x="0" y="739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7" name="TextBox 7"/>
          <p:cNvSpPr txBox="1"/>
          <p:nvPr/>
        </p:nvSpPr>
        <p:spPr>
          <a:xfrm>
            <a:off x="11651751" y="3482325"/>
            <a:ext cx="4611327" cy="79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You can nominate internal staff to complete the tech apprenticeship training with access to all the same benefits including government grants.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51751" y="2835040"/>
            <a:ext cx="4921676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Upskilling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6902" y="1343025"/>
            <a:ext cx="6787613" cy="79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6"/>
              </a:lnSpc>
            </a:pPr>
            <a:r>
              <a:rPr lang="en-US" sz="5439" b="1">
                <a:solidFill>
                  <a:srgbClr val="43C8C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do we do this?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6275" y="2075690"/>
            <a:ext cx="5718034" cy="163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1"/>
              </a:lnSpc>
            </a:pPr>
            <a:r>
              <a:rPr lang="en-US" sz="5439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By Closing the Skills Gap.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2" name="Group 12"/>
          <p:cNvGrpSpPr/>
          <p:nvPr/>
        </p:nvGrpSpPr>
        <p:grpSpPr>
          <a:xfrm>
            <a:off x="9683473" y="5055385"/>
            <a:ext cx="1237864" cy="1237864"/>
            <a:chOff x="0" y="0"/>
            <a:chExt cx="499808" cy="4998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118831" y="0"/>
                  </a:moveTo>
                  <a:lnTo>
                    <a:pt x="380978" y="0"/>
                  </a:lnTo>
                  <a:cubicBezTo>
                    <a:pt x="412493" y="0"/>
                    <a:pt x="442719" y="12520"/>
                    <a:pt x="465004" y="34805"/>
                  </a:cubicBezTo>
                  <a:cubicBezTo>
                    <a:pt x="487289" y="57090"/>
                    <a:pt x="499808" y="87315"/>
                    <a:pt x="499808" y="118831"/>
                  </a:cubicBezTo>
                  <a:lnTo>
                    <a:pt x="499808" y="380978"/>
                  </a:lnTo>
                  <a:cubicBezTo>
                    <a:pt x="499808" y="446606"/>
                    <a:pt x="446606" y="499808"/>
                    <a:pt x="380978" y="499808"/>
                  </a:cubicBezTo>
                  <a:lnTo>
                    <a:pt x="118831" y="499808"/>
                  </a:lnTo>
                  <a:cubicBezTo>
                    <a:pt x="53202" y="499808"/>
                    <a:pt x="0" y="446606"/>
                    <a:pt x="0" y="380978"/>
                  </a:cubicBezTo>
                  <a:lnTo>
                    <a:pt x="0" y="118831"/>
                  </a:lnTo>
                  <a:cubicBezTo>
                    <a:pt x="0" y="53202"/>
                    <a:pt x="53202" y="0"/>
                    <a:pt x="1188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899827" y="5295390"/>
            <a:ext cx="805157" cy="757854"/>
          </a:xfrm>
          <a:custGeom>
            <a:avLst/>
            <a:gdLst/>
            <a:ahLst/>
            <a:cxnLst/>
            <a:rect l="l" t="t" r="r" b="b"/>
            <a:pathLst>
              <a:path w="805157" h="757854">
                <a:moveTo>
                  <a:pt x="0" y="0"/>
                </a:moveTo>
                <a:lnTo>
                  <a:pt x="805156" y="0"/>
                </a:lnTo>
                <a:lnTo>
                  <a:pt x="805156" y="757854"/>
                </a:lnTo>
                <a:lnTo>
                  <a:pt x="0" y="757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TextBox 16"/>
          <p:cNvSpPr txBox="1"/>
          <p:nvPr/>
        </p:nvSpPr>
        <p:spPr>
          <a:xfrm>
            <a:off x="11651751" y="5568915"/>
            <a:ext cx="4611327" cy="105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Candidates for FIT Tech Apprenticeships go through a rigorous process, including an aptitude assessment and interview, before meeting with any employers.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51751" y="4921629"/>
            <a:ext cx="4921676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Recruitment Offering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683473" y="7406134"/>
            <a:ext cx="1237864" cy="1237864"/>
            <a:chOff x="0" y="0"/>
            <a:chExt cx="499808" cy="4998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118831" y="0"/>
                  </a:moveTo>
                  <a:lnTo>
                    <a:pt x="380978" y="0"/>
                  </a:lnTo>
                  <a:cubicBezTo>
                    <a:pt x="412493" y="0"/>
                    <a:pt x="442719" y="12520"/>
                    <a:pt x="465004" y="34805"/>
                  </a:cubicBezTo>
                  <a:cubicBezTo>
                    <a:pt x="487289" y="57090"/>
                    <a:pt x="499808" y="87315"/>
                    <a:pt x="499808" y="118831"/>
                  </a:cubicBezTo>
                  <a:lnTo>
                    <a:pt x="499808" y="380978"/>
                  </a:lnTo>
                  <a:cubicBezTo>
                    <a:pt x="499808" y="446606"/>
                    <a:pt x="446606" y="499808"/>
                    <a:pt x="380978" y="499808"/>
                  </a:cubicBezTo>
                  <a:lnTo>
                    <a:pt x="118831" y="499808"/>
                  </a:lnTo>
                  <a:cubicBezTo>
                    <a:pt x="53202" y="499808"/>
                    <a:pt x="0" y="446606"/>
                    <a:pt x="0" y="380978"/>
                  </a:cubicBezTo>
                  <a:lnTo>
                    <a:pt x="0" y="118831"/>
                  </a:lnTo>
                  <a:cubicBezTo>
                    <a:pt x="0" y="53202"/>
                    <a:pt x="53202" y="0"/>
                    <a:pt x="1188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899827" y="7646138"/>
            <a:ext cx="805157" cy="757854"/>
          </a:xfrm>
          <a:custGeom>
            <a:avLst/>
            <a:gdLst/>
            <a:ahLst/>
            <a:cxnLst/>
            <a:rect l="l" t="t" r="r" b="b"/>
            <a:pathLst>
              <a:path w="805157" h="757854">
                <a:moveTo>
                  <a:pt x="0" y="0"/>
                </a:moveTo>
                <a:lnTo>
                  <a:pt x="805156" y="0"/>
                </a:lnTo>
                <a:lnTo>
                  <a:pt x="805156" y="757854"/>
                </a:lnTo>
                <a:lnTo>
                  <a:pt x="0" y="757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2" name="TextBox 22"/>
          <p:cNvSpPr txBox="1"/>
          <p:nvPr/>
        </p:nvSpPr>
        <p:spPr>
          <a:xfrm>
            <a:off x="11651751" y="7919663"/>
            <a:ext cx="4611327" cy="105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We provide free services and resources to both Tech Apprentices and Employers to ensure everyone has equitable access to quality employment.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51751" y="7272378"/>
            <a:ext cx="4921676" cy="38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Accessibility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436275" y="4317854"/>
            <a:ext cx="5936634" cy="4892984"/>
            <a:chOff x="0" y="0"/>
            <a:chExt cx="1547176" cy="127518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47176" cy="1275186"/>
            </a:xfrm>
            <a:custGeom>
              <a:avLst/>
              <a:gdLst/>
              <a:ahLst/>
              <a:cxnLst/>
              <a:rect l="l" t="t" r="r" b="b"/>
              <a:pathLst>
                <a:path w="1547176" h="1275186">
                  <a:moveTo>
                    <a:pt x="26082" y="0"/>
                  </a:moveTo>
                  <a:lnTo>
                    <a:pt x="1521095" y="0"/>
                  </a:lnTo>
                  <a:cubicBezTo>
                    <a:pt x="1535499" y="0"/>
                    <a:pt x="1547176" y="11677"/>
                    <a:pt x="1547176" y="26082"/>
                  </a:cubicBezTo>
                  <a:lnTo>
                    <a:pt x="1547176" y="1249104"/>
                  </a:lnTo>
                  <a:cubicBezTo>
                    <a:pt x="1547176" y="1256021"/>
                    <a:pt x="1544429" y="1262655"/>
                    <a:pt x="1539537" y="1267546"/>
                  </a:cubicBezTo>
                  <a:cubicBezTo>
                    <a:pt x="1534646" y="1272438"/>
                    <a:pt x="1528012" y="1275186"/>
                    <a:pt x="1521095" y="1275186"/>
                  </a:cubicBezTo>
                  <a:lnTo>
                    <a:pt x="26082" y="1275186"/>
                  </a:lnTo>
                  <a:cubicBezTo>
                    <a:pt x="19165" y="1275186"/>
                    <a:pt x="12530" y="1272438"/>
                    <a:pt x="7639" y="1267546"/>
                  </a:cubicBezTo>
                  <a:cubicBezTo>
                    <a:pt x="2748" y="1262655"/>
                    <a:pt x="0" y="1256021"/>
                    <a:pt x="0" y="1249104"/>
                  </a:cubicBezTo>
                  <a:lnTo>
                    <a:pt x="0" y="26082"/>
                  </a:lnTo>
                  <a:cubicBezTo>
                    <a:pt x="0" y="19165"/>
                    <a:pt x="2748" y="12530"/>
                    <a:pt x="7639" y="7639"/>
                  </a:cubicBezTo>
                  <a:cubicBezTo>
                    <a:pt x="12530" y="2748"/>
                    <a:pt x="19165" y="0"/>
                    <a:pt x="26082" y="0"/>
                  </a:cubicBezTo>
                  <a:close/>
                </a:path>
              </a:pathLst>
            </a:custGeom>
            <a:solidFill>
              <a:srgbClr val="16455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47176" cy="1313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815672" y="4800280"/>
            <a:ext cx="5177840" cy="3774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FIT coordinates wider access to tech skills training, leading to exciting career paths and employment opportunities for all those who have a </a:t>
            </a:r>
            <a:r>
              <a:rPr lang="en-US" sz="177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curiosity and passion for technology.​</a:t>
            </a:r>
          </a:p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endParaRPr lang="en-US" sz="1770" b="1" u="none" strike="noStrike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Our tech apprenticeships are based on an </a:t>
            </a:r>
            <a:r>
              <a:rPr lang="en-US" sz="177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earn-while-you-learn</a:t>
            </a: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working model, where apprentices gain skills through off-the-job training and apply those skills in the workplace. This allows them to gain relevant working experience during their studies and build a successful career early 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39161" flipH="1">
            <a:off x="12088177" y="-103157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8274515" y="0"/>
                </a:moveTo>
                <a:lnTo>
                  <a:pt x="0" y="0"/>
                </a:lnTo>
                <a:lnTo>
                  <a:pt x="0" y="11553097"/>
                </a:lnTo>
                <a:lnTo>
                  <a:pt x="8274515" y="11553097"/>
                </a:lnTo>
                <a:lnTo>
                  <a:pt x="8274515" y="0"/>
                </a:lnTo>
                <a:close/>
              </a:path>
            </a:pathLst>
          </a:custGeom>
          <a:blipFill>
            <a:blip r:embed="rId2">
              <a:alphaModFix amt="7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028700" y="879961"/>
            <a:ext cx="16230600" cy="8527077"/>
            <a:chOff x="0" y="0"/>
            <a:chExt cx="4229939" cy="22222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9939" cy="2222285"/>
            </a:xfrm>
            <a:custGeom>
              <a:avLst/>
              <a:gdLst/>
              <a:ahLst/>
              <a:cxnLst/>
              <a:rect l="l" t="t" r="r" b="b"/>
              <a:pathLst>
                <a:path w="4229939" h="2222285">
                  <a:moveTo>
                    <a:pt x="9540" y="0"/>
                  </a:moveTo>
                  <a:lnTo>
                    <a:pt x="4220400" y="0"/>
                  </a:lnTo>
                  <a:cubicBezTo>
                    <a:pt x="4225668" y="0"/>
                    <a:pt x="4229939" y="4271"/>
                    <a:pt x="4229939" y="9540"/>
                  </a:cubicBezTo>
                  <a:lnTo>
                    <a:pt x="4229939" y="2212745"/>
                  </a:lnTo>
                  <a:cubicBezTo>
                    <a:pt x="4229939" y="2218014"/>
                    <a:pt x="4225668" y="2222285"/>
                    <a:pt x="4220400" y="2222285"/>
                  </a:cubicBezTo>
                  <a:lnTo>
                    <a:pt x="9540" y="2222285"/>
                  </a:lnTo>
                  <a:cubicBezTo>
                    <a:pt x="7010" y="2222285"/>
                    <a:pt x="4583" y="2221280"/>
                    <a:pt x="2794" y="2219491"/>
                  </a:cubicBezTo>
                  <a:cubicBezTo>
                    <a:pt x="1005" y="2217702"/>
                    <a:pt x="0" y="2215275"/>
                    <a:pt x="0" y="2212745"/>
                  </a:cubicBezTo>
                  <a:lnTo>
                    <a:pt x="0" y="9540"/>
                  </a:lnTo>
                  <a:cubicBezTo>
                    <a:pt x="0" y="4271"/>
                    <a:pt x="4271" y="0"/>
                    <a:pt x="9540" y="0"/>
                  </a:cubicBezTo>
                  <a:close/>
                </a:path>
              </a:pathLst>
            </a:custGeom>
            <a:solidFill>
              <a:srgbClr val="000000">
                <a:alpha val="44706"/>
              </a:srgbClr>
            </a:solidFill>
            <a:ln w="19050" cap="sq">
              <a:solidFill>
                <a:srgbClr val="FFFFFF">
                  <a:alpha val="4470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29939" cy="2260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21728" y="4764457"/>
            <a:ext cx="4550264" cy="4141715"/>
            <a:chOff x="0" y="0"/>
            <a:chExt cx="1236093" cy="11251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6093" cy="1125109"/>
            </a:xfrm>
            <a:custGeom>
              <a:avLst/>
              <a:gdLst/>
              <a:ahLst/>
              <a:cxnLst/>
              <a:rect l="l" t="t" r="r" b="b"/>
              <a:pathLst>
                <a:path w="1236093" h="1125109">
                  <a:moveTo>
                    <a:pt x="34028" y="0"/>
                  </a:moveTo>
                  <a:lnTo>
                    <a:pt x="1202064" y="0"/>
                  </a:lnTo>
                  <a:cubicBezTo>
                    <a:pt x="1211089" y="0"/>
                    <a:pt x="1219745" y="3585"/>
                    <a:pt x="1226126" y="9967"/>
                  </a:cubicBezTo>
                  <a:cubicBezTo>
                    <a:pt x="1232508" y="16348"/>
                    <a:pt x="1236093" y="25004"/>
                    <a:pt x="1236093" y="34028"/>
                  </a:cubicBezTo>
                  <a:lnTo>
                    <a:pt x="1236093" y="1091081"/>
                  </a:lnTo>
                  <a:cubicBezTo>
                    <a:pt x="1236093" y="1100106"/>
                    <a:pt x="1232508" y="1108761"/>
                    <a:pt x="1226126" y="1115143"/>
                  </a:cubicBezTo>
                  <a:cubicBezTo>
                    <a:pt x="1219745" y="1121524"/>
                    <a:pt x="1211089" y="1125109"/>
                    <a:pt x="1202064" y="1125109"/>
                  </a:cubicBezTo>
                  <a:lnTo>
                    <a:pt x="34028" y="1125109"/>
                  </a:lnTo>
                  <a:cubicBezTo>
                    <a:pt x="15235" y="1125109"/>
                    <a:pt x="0" y="1109874"/>
                    <a:pt x="0" y="1091081"/>
                  </a:cubicBezTo>
                  <a:lnTo>
                    <a:pt x="0" y="34028"/>
                  </a:lnTo>
                  <a:cubicBezTo>
                    <a:pt x="0" y="15235"/>
                    <a:pt x="15235" y="0"/>
                    <a:pt x="340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A4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36093" cy="1163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5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59326" y="4764457"/>
            <a:ext cx="4550264" cy="4141715"/>
            <a:chOff x="0" y="0"/>
            <a:chExt cx="1236093" cy="11251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6093" cy="1125109"/>
            </a:xfrm>
            <a:custGeom>
              <a:avLst/>
              <a:gdLst/>
              <a:ahLst/>
              <a:cxnLst/>
              <a:rect l="l" t="t" r="r" b="b"/>
              <a:pathLst>
                <a:path w="1236093" h="1125109">
                  <a:moveTo>
                    <a:pt x="32327" y="0"/>
                  </a:moveTo>
                  <a:lnTo>
                    <a:pt x="1203766" y="0"/>
                  </a:lnTo>
                  <a:cubicBezTo>
                    <a:pt x="1221620" y="0"/>
                    <a:pt x="1236093" y="14473"/>
                    <a:pt x="1236093" y="32327"/>
                  </a:cubicBezTo>
                  <a:lnTo>
                    <a:pt x="1236093" y="1092782"/>
                  </a:lnTo>
                  <a:cubicBezTo>
                    <a:pt x="1236093" y="1101356"/>
                    <a:pt x="1232687" y="1109578"/>
                    <a:pt x="1226625" y="1115641"/>
                  </a:cubicBezTo>
                  <a:cubicBezTo>
                    <a:pt x="1220562" y="1121703"/>
                    <a:pt x="1212339" y="1125109"/>
                    <a:pt x="1203766" y="1125109"/>
                  </a:cubicBezTo>
                  <a:lnTo>
                    <a:pt x="32327" y="1125109"/>
                  </a:lnTo>
                  <a:cubicBezTo>
                    <a:pt x="14473" y="1125109"/>
                    <a:pt x="0" y="1110636"/>
                    <a:pt x="0" y="1092782"/>
                  </a:cubicBezTo>
                  <a:lnTo>
                    <a:pt x="0" y="32327"/>
                  </a:lnTo>
                  <a:cubicBezTo>
                    <a:pt x="0" y="14473"/>
                    <a:pt x="14473" y="0"/>
                    <a:pt x="323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A4C8">
                    <a:alpha val="44000"/>
                  </a:srgbClr>
                </a:gs>
                <a:gs pos="100000">
                  <a:srgbClr val="006EA9">
                    <a:alpha val="44000"/>
                  </a:srgbClr>
                </a:gs>
              </a:gsLst>
              <a:lin ang="0"/>
            </a:gradFill>
            <a:ln w="28575" cap="sq">
              <a:solidFill>
                <a:srgbClr val="FFFFFF">
                  <a:alpha val="4392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36093" cy="1163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21728" y="1390353"/>
            <a:ext cx="12403042" cy="76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1"/>
              </a:lnSpc>
            </a:pPr>
            <a:r>
              <a:rPr lang="en-US" sz="5104">
                <a:solidFill>
                  <a:srgbClr val="006EA9"/>
                </a:solidFill>
                <a:latin typeface="Poppins"/>
                <a:ea typeface="Poppins"/>
                <a:cs typeface="Poppins"/>
                <a:sym typeface="Poppins"/>
              </a:rPr>
              <a:t>Tech Apprenticeship Programmes: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1728" y="2271599"/>
            <a:ext cx="15044544" cy="8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19"/>
              </a:lnSpc>
            </a:pPr>
            <a:r>
              <a:rPr lang="en-US" sz="5104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Trusted, fully accredited apprenticeships.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1728" y="3196323"/>
            <a:ext cx="14737340" cy="63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FIT is the National Coordinating provider for Tech Apprenticeship programmes with statutory responsibility for </a:t>
            </a:r>
            <a:r>
              <a:rPr lang="en-US" sz="177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Quality Assurance, Governance and Operational Management.​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6788" y="6579609"/>
            <a:ext cx="3614160" cy="194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8"/>
              </a:lnSpc>
              <a:spcBef>
                <a:spcPct val="0"/>
              </a:spcBef>
            </a:pPr>
            <a:r>
              <a:rPr lang="en-US" sz="1841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software developer, also known as a computer programmer, builds and tests high-quality code across front-end, logic and database layers.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24386" y="6579609"/>
            <a:ext cx="3614160" cy="195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8"/>
              </a:lnSpc>
              <a:spcBef>
                <a:spcPct val="0"/>
              </a:spcBef>
            </a:pPr>
            <a:r>
              <a:rPr lang="en-US" sz="1841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computer networking associate/specialist designs, installs, maintains and supports communication networks within and between organisations.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86788" y="5372707"/>
            <a:ext cx="3614160" cy="92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en-US" sz="2607" b="1" spc="-2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Software Development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24386" y="5372707"/>
            <a:ext cx="4000769" cy="46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en-US" sz="2607" b="1" spc="-2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Computer Networks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589962" y="4764457"/>
            <a:ext cx="4550264" cy="4141715"/>
            <a:chOff x="0" y="0"/>
            <a:chExt cx="1236093" cy="11251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36093" cy="1125109"/>
            </a:xfrm>
            <a:custGeom>
              <a:avLst/>
              <a:gdLst/>
              <a:ahLst/>
              <a:cxnLst/>
              <a:rect l="l" t="t" r="r" b="b"/>
              <a:pathLst>
                <a:path w="1236093" h="1125109">
                  <a:moveTo>
                    <a:pt x="34028" y="0"/>
                  </a:moveTo>
                  <a:lnTo>
                    <a:pt x="1202064" y="0"/>
                  </a:lnTo>
                  <a:cubicBezTo>
                    <a:pt x="1211089" y="0"/>
                    <a:pt x="1219745" y="3585"/>
                    <a:pt x="1226126" y="9967"/>
                  </a:cubicBezTo>
                  <a:cubicBezTo>
                    <a:pt x="1232508" y="16348"/>
                    <a:pt x="1236093" y="25004"/>
                    <a:pt x="1236093" y="34028"/>
                  </a:cubicBezTo>
                  <a:lnTo>
                    <a:pt x="1236093" y="1091081"/>
                  </a:lnTo>
                  <a:cubicBezTo>
                    <a:pt x="1236093" y="1100106"/>
                    <a:pt x="1232508" y="1108761"/>
                    <a:pt x="1226126" y="1115143"/>
                  </a:cubicBezTo>
                  <a:cubicBezTo>
                    <a:pt x="1219745" y="1121524"/>
                    <a:pt x="1211089" y="1125109"/>
                    <a:pt x="1202064" y="1125109"/>
                  </a:cubicBezTo>
                  <a:lnTo>
                    <a:pt x="34028" y="1125109"/>
                  </a:lnTo>
                  <a:cubicBezTo>
                    <a:pt x="15235" y="1125109"/>
                    <a:pt x="0" y="1109874"/>
                    <a:pt x="0" y="1091081"/>
                  </a:cubicBezTo>
                  <a:lnTo>
                    <a:pt x="0" y="34028"/>
                  </a:lnTo>
                  <a:cubicBezTo>
                    <a:pt x="0" y="15235"/>
                    <a:pt x="15235" y="0"/>
                    <a:pt x="34028" y="0"/>
                  </a:cubicBezTo>
                  <a:close/>
                </a:path>
              </a:pathLst>
            </a:custGeom>
            <a:solidFill>
              <a:srgbClr val="6CE5E8">
                <a:alpha val="43922"/>
              </a:srgbClr>
            </a:solidFill>
            <a:ln w="28575" cap="sq">
              <a:solidFill>
                <a:srgbClr val="FFFFFF">
                  <a:alpha val="4392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236093" cy="1163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055022" y="6579609"/>
            <a:ext cx="3614160" cy="195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8"/>
              </a:lnSpc>
              <a:spcBef>
                <a:spcPct val="0"/>
              </a:spcBef>
            </a:pPr>
            <a:r>
              <a:rPr lang="en-US" sz="1841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Cybersecurity associates keep data safe. In a digital society, it is critical that apprentices understand how networks are created, the flow of data, and how it can be kept secure.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55022" y="5372707"/>
            <a:ext cx="4000769" cy="46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en-US" sz="2607" b="1" spc="-2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Cybersecurity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21728" y="3874822"/>
            <a:ext cx="14737340" cy="63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Upon the completion of the programme, Apprentices attain a Quality and Qualifications Ireland-accredited </a:t>
            </a:r>
            <a:r>
              <a:rPr lang="en-US" sz="177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(QQI) Advanced Certificate</a:t>
            </a: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which is placed at </a:t>
            </a:r>
            <a:r>
              <a:rPr lang="en-US" sz="1770" b="1" u="none" strike="noStrik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Level 6</a:t>
            </a:r>
            <a:r>
              <a:rPr lang="en-US" sz="177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on the National Framework of Qualifications.</a:t>
            </a:r>
          </a:p>
        </p:txBody>
      </p:sp>
      <p:sp>
        <p:nvSpPr>
          <p:cNvPr id="25" name="Freeform 25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08129">
            <a:off x="-3202967" y="-633048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1938929" y="5143500"/>
            <a:ext cx="1897710" cy="1897710"/>
            <a:chOff x="0" y="0"/>
            <a:chExt cx="499808" cy="499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77513" y="0"/>
                  </a:moveTo>
                  <a:lnTo>
                    <a:pt x="422296" y="0"/>
                  </a:lnTo>
                  <a:cubicBezTo>
                    <a:pt x="465105" y="0"/>
                    <a:pt x="499808" y="34704"/>
                    <a:pt x="499808" y="77513"/>
                  </a:cubicBezTo>
                  <a:lnTo>
                    <a:pt x="499808" y="422296"/>
                  </a:lnTo>
                  <a:cubicBezTo>
                    <a:pt x="499808" y="465105"/>
                    <a:pt x="465105" y="499808"/>
                    <a:pt x="422296" y="499808"/>
                  </a:cubicBezTo>
                  <a:lnTo>
                    <a:pt x="77513" y="499808"/>
                  </a:lnTo>
                  <a:cubicBezTo>
                    <a:pt x="34704" y="499808"/>
                    <a:pt x="0" y="465105"/>
                    <a:pt x="0" y="422296"/>
                  </a:cubicBezTo>
                  <a:lnTo>
                    <a:pt x="0" y="77513"/>
                  </a:lnTo>
                  <a:cubicBezTo>
                    <a:pt x="0" y="34704"/>
                    <a:pt x="34704" y="0"/>
                    <a:pt x="775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22330" y="5143500"/>
            <a:ext cx="1897710" cy="1897710"/>
            <a:chOff x="0" y="0"/>
            <a:chExt cx="499808" cy="499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77513" y="0"/>
                  </a:moveTo>
                  <a:lnTo>
                    <a:pt x="422296" y="0"/>
                  </a:lnTo>
                  <a:cubicBezTo>
                    <a:pt x="465105" y="0"/>
                    <a:pt x="499808" y="34704"/>
                    <a:pt x="499808" y="77513"/>
                  </a:cubicBezTo>
                  <a:lnTo>
                    <a:pt x="499808" y="422296"/>
                  </a:lnTo>
                  <a:cubicBezTo>
                    <a:pt x="499808" y="465105"/>
                    <a:pt x="465105" y="499808"/>
                    <a:pt x="422296" y="499808"/>
                  </a:cubicBezTo>
                  <a:lnTo>
                    <a:pt x="77513" y="499808"/>
                  </a:lnTo>
                  <a:cubicBezTo>
                    <a:pt x="34704" y="499808"/>
                    <a:pt x="0" y="465105"/>
                    <a:pt x="0" y="422296"/>
                  </a:cubicBezTo>
                  <a:lnTo>
                    <a:pt x="0" y="77513"/>
                  </a:lnTo>
                  <a:cubicBezTo>
                    <a:pt x="0" y="34704"/>
                    <a:pt x="34704" y="0"/>
                    <a:pt x="775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38929" y="3132246"/>
            <a:ext cx="14390886" cy="1499739"/>
            <a:chOff x="0" y="0"/>
            <a:chExt cx="3750482" cy="390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50482" cy="390855"/>
            </a:xfrm>
            <a:custGeom>
              <a:avLst/>
              <a:gdLst/>
              <a:ahLst/>
              <a:cxnLst/>
              <a:rect l="l" t="t" r="r" b="b"/>
              <a:pathLst>
                <a:path w="3750482" h="390855">
                  <a:moveTo>
                    <a:pt x="10759" y="0"/>
                  </a:moveTo>
                  <a:lnTo>
                    <a:pt x="3739723" y="0"/>
                  </a:lnTo>
                  <a:cubicBezTo>
                    <a:pt x="3742577" y="0"/>
                    <a:pt x="3745313" y="1134"/>
                    <a:pt x="3747331" y="3151"/>
                  </a:cubicBezTo>
                  <a:cubicBezTo>
                    <a:pt x="3749349" y="5169"/>
                    <a:pt x="3750482" y="7906"/>
                    <a:pt x="3750482" y="10759"/>
                  </a:cubicBezTo>
                  <a:lnTo>
                    <a:pt x="3750482" y="380095"/>
                  </a:lnTo>
                  <a:cubicBezTo>
                    <a:pt x="3750482" y="382949"/>
                    <a:pt x="3749349" y="385685"/>
                    <a:pt x="3747331" y="387703"/>
                  </a:cubicBezTo>
                  <a:cubicBezTo>
                    <a:pt x="3745313" y="389721"/>
                    <a:pt x="3742577" y="390855"/>
                    <a:pt x="3739723" y="390855"/>
                  </a:cubicBezTo>
                  <a:lnTo>
                    <a:pt x="10759" y="390855"/>
                  </a:lnTo>
                  <a:cubicBezTo>
                    <a:pt x="7906" y="390855"/>
                    <a:pt x="5169" y="389721"/>
                    <a:pt x="3151" y="387703"/>
                  </a:cubicBezTo>
                  <a:cubicBezTo>
                    <a:pt x="1134" y="385685"/>
                    <a:pt x="0" y="382949"/>
                    <a:pt x="0" y="380095"/>
                  </a:cubicBezTo>
                  <a:lnTo>
                    <a:pt x="0" y="10759"/>
                  </a:lnTo>
                  <a:cubicBezTo>
                    <a:pt x="0" y="7906"/>
                    <a:pt x="1134" y="5169"/>
                    <a:pt x="3151" y="3151"/>
                  </a:cubicBezTo>
                  <a:cubicBezTo>
                    <a:pt x="5169" y="1134"/>
                    <a:pt x="7906" y="0"/>
                    <a:pt x="107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A4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750482" cy="428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00261" y="5143500"/>
            <a:ext cx="1897710" cy="1897710"/>
            <a:chOff x="0" y="0"/>
            <a:chExt cx="499808" cy="4998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77513" y="0"/>
                  </a:moveTo>
                  <a:lnTo>
                    <a:pt x="422296" y="0"/>
                  </a:lnTo>
                  <a:cubicBezTo>
                    <a:pt x="465105" y="0"/>
                    <a:pt x="499808" y="34704"/>
                    <a:pt x="499808" y="77513"/>
                  </a:cubicBezTo>
                  <a:lnTo>
                    <a:pt x="499808" y="422296"/>
                  </a:lnTo>
                  <a:cubicBezTo>
                    <a:pt x="499808" y="465105"/>
                    <a:pt x="465105" y="499808"/>
                    <a:pt x="422296" y="499808"/>
                  </a:cubicBezTo>
                  <a:lnTo>
                    <a:pt x="77513" y="499808"/>
                  </a:lnTo>
                  <a:cubicBezTo>
                    <a:pt x="34704" y="499808"/>
                    <a:pt x="0" y="465105"/>
                    <a:pt x="0" y="422296"/>
                  </a:cubicBezTo>
                  <a:lnTo>
                    <a:pt x="0" y="77513"/>
                  </a:lnTo>
                  <a:cubicBezTo>
                    <a:pt x="0" y="34704"/>
                    <a:pt x="34704" y="0"/>
                    <a:pt x="775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6" name="Group 16"/>
          <p:cNvGrpSpPr/>
          <p:nvPr/>
        </p:nvGrpSpPr>
        <p:grpSpPr>
          <a:xfrm>
            <a:off x="1938929" y="7507935"/>
            <a:ext cx="1897710" cy="1897710"/>
            <a:chOff x="0" y="0"/>
            <a:chExt cx="499808" cy="4998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77513" y="0"/>
                  </a:moveTo>
                  <a:lnTo>
                    <a:pt x="422296" y="0"/>
                  </a:lnTo>
                  <a:cubicBezTo>
                    <a:pt x="465105" y="0"/>
                    <a:pt x="499808" y="34704"/>
                    <a:pt x="499808" y="77513"/>
                  </a:cubicBezTo>
                  <a:lnTo>
                    <a:pt x="499808" y="422296"/>
                  </a:lnTo>
                  <a:cubicBezTo>
                    <a:pt x="499808" y="465105"/>
                    <a:pt x="465105" y="499808"/>
                    <a:pt x="422296" y="499808"/>
                  </a:cubicBezTo>
                  <a:lnTo>
                    <a:pt x="77513" y="499808"/>
                  </a:lnTo>
                  <a:cubicBezTo>
                    <a:pt x="34704" y="499808"/>
                    <a:pt x="0" y="465105"/>
                    <a:pt x="0" y="422296"/>
                  </a:cubicBezTo>
                  <a:lnTo>
                    <a:pt x="0" y="77513"/>
                  </a:lnTo>
                  <a:cubicBezTo>
                    <a:pt x="0" y="34704"/>
                    <a:pt x="34704" y="0"/>
                    <a:pt x="775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22330" y="7507935"/>
            <a:ext cx="1897710" cy="1897710"/>
            <a:chOff x="0" y="0"/>
            <a:chExt cx="499808" cy="4998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77513" y="0"/>
                  </a:moveTo>
                  <a:lnTo>
                    <a:pt x="422296" y="0"/>
                  </a:lnTo>
                  <a:cubicBezTo>
                    <a:pt x="465105" y="0"/>
                    <a:pt x="499808" y="34704"/>
                    <a:pt x="499808" y="77513"/>
                  </a:cubicBezTo>
                  <a:lnTo>
                    <a:pt x="499808" y="422296"/>
                  </a:lnTo>
                  <a:cubicBezTo>
                    <a:pt x="499808" y="465105"/>
                    <a:pt x="465105" y="499808"/>
                    <a:pt x="422296" y="499808"/>
                  </a:cubicBezTo>
                  <a:lnTo>
                    <a:pt x="77513" y="499808"/>
                  </a:lnTo>
                  <a:cubicBezTo>
                    <a:pt x="34704" y="499808"/>
                    <a:pt x="0" y="465105"/>
                    <a:pt x="0" y="422296"/>
                  </a:cubicBezTo>
                  <a:lnTo>
                    <a:pt x="0" y="77513"/>
                  </a:lnTo>
                  <a:cubicBezTo>
                    <a:pt x="0" y="34704"/>
                    <a:pt x="34704" y="0"/>
                    <a:pt x="775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500261" y="7507935"/>
            <a:ext cx="1897710" cy="1897710"/>
            <a:chOff x="0" y="0"/>
            <a:chExt cx="499808" cy="49980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9808" cy="499808"/>
            </a:xfrm>
            <a:custGeom>
              <a:avLst/>
              <a:gdLst/>
              <a:ahLst/>
              <a:cxnLst/>
              <a:rect l="l" t="t" r="r" b="b"/>
              <a:pathLst>
                <a:path w="499808" h="499808">
                  <a:moveTo>
                    <a:pt x="77513" y="0"/>
                  </a:moveTo>
                  <a:lnTo>
                    <a:pt x="422296" y="0"/>
                  </a:lnTo>
                  <a:cubicBezTo>
                    <a:pt x="465105" y="0"/>
                    <a:pt x="499808" y="34704"/>
                    <a:pt x="499808" y="77513"/>
                  </a:cubicBezTo>
                  <a:lnTo>
                    <a:pt x="499808" y="422296"/>
                  </a:lnTo>
                  <a:cubicBezTo>
                    <a:pt x="499808" y="465105"/>
                    <a:pt x="465105" y="499808"/>
                    <a:pt x="422296" y="499808"/>
                  </a:cubicBezTo>
                  <a:lnTo>
                    <a:pt x="77513" y="499808"/>
                  </a:lnTo>
                  <a:cubicBezTo>
                    <a:pt x="34704" y="499808"/>
                    <a:pt x="0" y="465105"/>
                    <a:pt x="0" y="422296"/>
                  </a:cubicBezTo>
                  <a:lnTo>
                    <a:pt x="0" y="77513"/>
                  </a:lnTo>
                  <a:cubicBezTo>
                    <a:pt x="0" y="34704"/>
                    <a:pt x="34704" y="0"/>
                    <a:pt x="775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3C8C8">
                    <a:alpha val="100000"/>
                  </a:srgbClr>
                </a:gs>
                <a:gs pos="100000">
                  <a:srgbClr val="006EA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99808" cy="5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7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2191993" y="5604654"/>
            <a:ext cx="1391583" cy="1043687"/>
          </a:xfrm>
          <a:custGeom>
            <a:avLst/>
            <a:gdLst/>
            <a:ahLst/>
            <a:cxnLst/>
            <a:rect l="l" t="t" r="r" b="b"/>
            <a:pathLst>
              <a:path w="1391583" h="1043687">
                <a:moveTo>
                  <a:pt x="0" y="0"/>
                </a:moveTo>
                <a:lnTo>
                  <a:pt x="1391583" y="0"/>
                </a:lnTo>
                <a:lnTo>
                  <a:pt x="1391583" y="1043688"/>
                </a:lnTo>
                <a:lnTo>
                  <a:pt x="0" y="1043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6" name="Freeform 26"/>
          <p:cNvSpPr/>
          <p:nvPr/>
        </p:nvSpPr>
        <p:spPr>
          <a:xfrm>
            <a:off x="7165844" y="5401692"/>
            <a:ext cx="1410682" cy="1596246"/>
          </a:xfrm>
          <a:custGeom>
            <a:avLst/>
            <a:gdLst/>
            <a:ahLst/>
            <a:cxnLst/>
            <a:rect l="l" t="t" r="r" b="b"/>
            <a:pathLst>
              <a:path w="1410682" h="1596246">
                <a:moveTo>
                  <a:pt x="0" y="0"/>
                </a:moveTo>
                <a:lnTo>
                  <a:pt x="1410682" y="0"/>
                </a:lnTo>
                <a:lnTo>
                  <a:pt x="1410682" y="1596246"/>
                </a:lnTo>
                <a:lnTo>
                  <a:pt x="0" y="1596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7" name="Freeform 27"/>
          <p:cNvSpPr/>
          <p:nvPr/>
        </p:nvSpPr>
        <p:spPr>
          <a:xfrm>
            <a:off x="12821392" y="5451886"/>
            <a:ext cx="1313782" cy="1280937"/>
          </a:xfrm>
          <a:custGeom>
            <a:avLst/>
            <a:gdLst/>
            <a:ahLst/>
            <a:cxnLst/>
            <a:rect l="l" t="t" r="r" b="b"/>
            <a:pathLst>
              <a:path w="1313782" h="1280937">
                <a:moveTo>
                  <a:pt x="0" y="0"/>
                </a:moveTo>
                <a:lnTo>
                  <a:pt x="1313782" y="0"/>
                </a:lnTo>
                <a:lnTo>
                  <a:pt x="1313782" y="1280938"/>
                </a:lnTo>
                <a:lnTo>
                  <a:pt x="0" y="12809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8" name="Freeform 28"/>
          <p:cNvSpPr/>
          <p:nvPr/>
        </p:nvSpPr>
        <p:spPr>
          <a:xfrm>
            <a:off x="2230154" y="7878136"/>
            <a:ext cx="1315261" cy="1282379"/>
          </a:xfrm>
          <a:custGeom>
            <a:avLst/>
            <a:gdLst/>
            <a:ahLst/>
            <a:cxnLst/>
            <a:rect l="l" t="t" r="r" b="b"/>
            <a:pathLst>
              <a:path w="1315261" h="1282379">
                <a:moveTo>
                  <a:pt x="0" y="0"/>
                </a:moveTo>
                <a:lnTo>
                  <a:pt x="1315261" y="0"/>
                </a:lnTo>
                <a:lnTo>
                  <a:pt x="1315261" y="1282380"/>
                </a:lnTo>
                <a:lnTo>
                  <a:pt x="0" y="1282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9" name="Freeform 29"/>
          <p:cNvSpPr/>
          <p:nvPr/>
        </p:nvSpPr>
        <p:spPr>
          <a:xfrm>
            <a:off x="7280985" y="7747487"/>
            <a:ext cx="1215204" cy="1413028"/>
          </a:xfrm>
          <a:custGeom>
            <a:avLst/>
            <a:gdLst/>
            <a:ahLst/>
            <a:cxnLst/>
            <a:rect l="l" t="t" r="r" b="b"/>
            <a:pathLst>
              <a:path w="1215204" h="1413028">
                <a:moveTo>
                  <a:pt x="0" y="0"/>
                </a:moveTo>
                <a:lnTo>
                  <a:pt x="1215205" y="0"/>
                </a:lnTo>
                <a:lnTo>
                  <a:pt x="1215205" y="1413029"/>
                </a:lnTo>
                <a:lnTo>
                  <a:pt x="0" y="14130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0" name="Freeform 30"/>
          <p:cNvSpPr/>
          <p:nvPr/>
        </p:nvSpPr>
        <p:spPr>
          <a:xfrm>
            <a:off x="12784948" y="7825991"/>
            <a:ext cx="1386670" cy="1386670"/>
          </a:xfrm>
          <a:custGeom>
            <a:avLst/>
            <a:gdLst/>
            <a:ahLst/>
            <a:cxnLst/>
            <a:rect l="l" t="t" r="r" b="b"/>
            <a:pathLst>
              <a:path w="1386670" h="1386670">
                <a:moveTo>
                  <a:pt x="0" y="0"/>
                </a:moveTo>
                <a:lnTo>
                  <a:pt x="1386670" y="0"/>
                </a:lnTo>
                <a:lnTo>
                  <a:pt x="1386670" y="1386670"/>
                </a:lnTo>
                <a:lnTo>
                  <a:pt x="0" y="13866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1" name="TextBox 31"/>
          <p:cNvSpPr txBox="1"/>
          <p:nvPr/>
        </p:nvSpPr>
        <p:spPr>
          <a:xfrm>
            <a:off x="1995222" y="1139844"/>
            <a:ext cx="6245019" cy="79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6"/>
              </a:lnSpc>
            </a:pPr>
            <a:r>
              <a:rPr lang="en-US" sz="5439" b="1">
                <a:solidFill>
                  <a:srgbClr val="FED13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does it work?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38929" y="2091073"/>
            <a:ext cx="13566673" cy="76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7"/>
              </a:lnSpc>
            </a:pPr>
            <a:r>
              <a:rPr lang="en-US" sz="4839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do you need to know as an Employer?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82443" y="3500189"/>
            <a:ext cx="13223159" cy="687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177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will go through an overview of FIT Tech Apprenticeships including the </a:t>
            </a:r>
            <a:r>
              <a:rPr lang="en-US" sz="177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programme structure, onboarding, costs associated, and some of the benefits to becoming a Tech Apprentice Employer.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65842" y="6088398"/>
            <a:ext cx="1903780" cy="79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Length of the programme and type of delivery.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153415" y="6116791"/>
            <a:ext cx="2494138" cy="527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Steps in the registration process.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165842" y="5441112"/>
            <a:ext cx="3807561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Structure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53415" y="5469505"/>
            <a:ext cx="2494138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Onboarding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731346" y="6088398"/>
            <a:ext cx="2460838" cy="105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Recent updates to our curriculum to meet today’s workforce demands.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731346" y="5441112"/>
            <a:ext cx="2257527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Curriculum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65842" y="8452833"/>
            <a:ext cx="1903780" cy="79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What is expected of a Tech Apprentice Employer?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153415" y="8481226"/>
            <a:ext cx="2494138" cy="791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Are there any costs associated with the programme?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65842" y="7805547"/>
            <a:ext cx="3807561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Expectations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153415" y="7833940"/>
            <a:ext cx="2494138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Costs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731346" y="8452833"/>
            <a:ext cx="2460838" cy="527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8"/>
              </a:lnSpc>
            </a:pPr>
            <a:r>
              <a:rPr lang="en-US" sz="153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What outcomes can you expect to achieve?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731346" y="7805547"/>
            <a:ext cx="2257527" cy="40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7"/>
              </a:lnSpc>
            </a:pPr>
            <a:r>
              <a:rPr lang="en-US" sz="2255" b="1" spc="-2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Results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987299" y="9536051"/>
            <a:ext cx="1063596" cy="485355"/>
          </a:xfrm>
          <a:custGeom>
            <a:avLst/>
            <a:gdLst/>
            <a:ahLst/>
            <a:cxnLst/>
            <a:rect l="l" t="t" r="r" b="b"/>
            <a:pathLst>
              <a:path w="1063596" h="485355">
                <a:moveTo>
                  <a:pt x="0" y="0"/>
                </a:moveTo>
                <a:lnTo>
                  <a:pt x="1063597" y="0"/>
                </a:lnTo>
                <a:lnTo>
                  <a:pt x="1063597" y="485355"/>
                </a:lnTo>
                <a:lnTo>
                  <a:pt x="0" y="485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826401" y="1991057"/>
            <a:ext cx="9692696" cy="3334703"/>
          </a:xfrm>
          <a:custGeom>
            <a:avLst/>
            <a:gdLst/>
            <a:ahLst/>
            <a:cxnLst/>
            <a:rect l="l" t="t" r="r" b="b"/>
            <a:pathLst>
              <a:path w="9692696" h="3334703">
                <a:moveTo>
                  <a:pt x="0" y="0"/>
                </a:moveTo>
                <a:lnTo>
                  <a:pt x="9692697" y="0"/>
                </a:lnTo>
                <a:lnTo>
                  <a:pt x="9692697" y="3334703"/>
                </a:lnTo>
                <a:lnTo>
                  <a:pt x="0" y="33347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826401" y="5551748"/>
            <a:ext cx="9692696" cy="3659090"/>
          </a:xfrm>
          <a:custGeom>
            <a:avLst/>
            <a:gdLst/>
            <a:ahLst/>
            <a:cxnLst/>
            <a:rect l="l" t="t" r="r" b="b"/>
            <a:pathLst>
              <a:path w="9692696" h="3659090">
                <a:moveTo>
                  <a:pt x="0" y="0"/>
                </a:moveTo>
                <a:lnTo>
                  <a:pt x="9692697" y="0"/>
                </a:lnTo>
                <a:lnTo>
                  <a:pt x="9692697" y="3659090"/>
                </a:lnTo>
                <a:lnTo>
                  <a:pt x="0" y="365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6902" y="1343025"/>
            <a:ext cx="6787613" cy="2260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39" b="1" i="0" u="none" strike="noStrike" kern="1200" cap="none" spc="0" normalizeH="0" baseline="0" noProof="0">
                <a:ln>
                  <a:noFill/>
                </a:ln>
                <a:solidFill>
                  <a:srgbClr val="43C8C8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Typical Programme Structure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6902" y="3669399"/>
            <a:ext cx="5718034" cy="84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3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70/30 split.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36275" y="4777906"/>
            <a:ext cx="6069463" cy="4480394"/>
            <a:chOff x="0" y="0"/>
            <a:chExt cx="1581794" cy="11676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1794" cy="1167658"/>
            </a:xfrm>
            <a:custGeom>
              <a:avLst/>
              <a:gdLst/>
              <a:ahLst/>
              <a:cxnLst/>
              <a:rect l="l" t="t" r="r" b="b"/>
              <a:pathLst>
                <a:path w="1581794" h="1167658">
                  <a:moveTo>
                    <a:pt x="25511" y="0"/>
                  </a:moveTo>
                  <a:lnTo>
                    <a:pt x="1556283" y="0"/>
                  </a:lnTo>
                  <a:cubicBezTo>
                    <a:pt x="1570372" y="0"/>
                    <a:pt x="1581794" y="11422"/>
                    <a:pt x="1581794" y="25511"/>
                  </a:cubicBezTo>
                  <a:lnTo>
                    <a:pt x="1581794" y="1142147"/>
                  </a:lnTo>
                  <a:cubicBezTo>
                    <a:pt x="1581794" y="1156236"/>
                    <a:pt x="1570372" y="1167658"/>
                    <a:pt x="1556283" y="1167658"/>
                  </a:cubicBezTo>
                  <a:lnTo>
                    <a:pt x="25511" y="1167658"/>
                  </a:lnTo>
                  <a:cubicBezTo>
                    <a:pt x="11422" y="1167658"/>
                    <a:pt x="0" y="1156236"/>
                    <a:pt x="0" y="1142147"/>
                  </a:cubicBezTo>
                  <a:lnTo>
                    <a:pt x="0" y="25511"/>
                  </a:lnTo>
                  <a:cubicBezTo>
                    <a:pt x="0" y="11422"/>
                    <a:pt x="11422" y="0"/>
                    <a:pt x="25511" y="0"/>
                  </a:cubicBezTo>
                  <a:close/>
                </a:path>
              </a:pathLst>
            </a:custGeom>
            <a:solidFill>
              <a:srgbClr val="16455C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81794" cy="1205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59510" y="5141614"/>
            <a:ext cx="5203944" cy="377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College training type: In person OR virtual classroom</a:t>
            </a:r>
          </a:p>
          <a:p>
            <a:pPr marL="0" marR="0" lvl="0" indent="0" algn="l" defTabSz="914400" rtl="0" eaLnBrk="1" fontAlgn="auto" latinLnBrk="0" hangingPunct="1">
              <a:lnSpc>
                <a:spcPts val="27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ts val="27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FIT provides a free recruitment service which includes sourcing candidates and preparing them for interviews with the employer.</a:t>
            </a:r>
          </a:p>
          <a:p>
            <a:pPr marL="0" marR="0" lvl="0" indent="0" algn="l" defTabSz="914400" rtl="0" eaLnBrk="1" fontAlgn="auto" latinLnBrk="0" hangingPunct="1">
              <a:lnSpc>
                <a:spcPts val="27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ts val="27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Candidates submit their CVs, go through an eligibility check, interview with a FIT team member, and complete an aptitude test, all before seeing an Employer.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26401" y="1286207"/>
            <a:ext cx="870070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Length of programme: </a:t>
            </a:r>
            <a:r>
              <a:rPr kumimoji="0" lang="en-US" sz="24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 years (4 semesters)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000000">
                <a:alpha val="100000"/>
              </a:srgbClr>
            </a:gs>
            <a:gs pos="100000">
              <a:srgbClr val="0C024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0399"/>
            <a:ext cx="8274515" cy="11553097"/>
          </a:xfrm>
          <a:custGeom>
            <a:avLst/>
            <a:gdLst/>
            <a:ahLst/>
            <a:cxnLst/>
            <a:rect l="l" t="t" r="r" b="b"/>
            <a:pathLst>
              <a:path w="8274515" h="11553097">
                <a:moveTo>
                  <a:pt x="0" y="0"/>
                </a:moveTo>
                <a:lnTo>
                  <a:pt x="8274515" y="0"/>
                </a:lnTo>
                <a:lnTo>
                  <a:pt x="8274515" y="11553096"/>
                </a:lnTo>
                <a:lnTo>
                  <a:pt x="0" y="11553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28750" y="3864602"/>
            <a:ext cx="3964216" cy="79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7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39" b="1" i="0" u="none" strike="noStrike" kern="1200" cap="none" spc="0" normalizeH="0" baseline="0" noProof="0">
                <a:ln>
                  <a:noFill/>
                </a:ln>
                <a:solidFill>
                  <a:srgbClr val="43C8C8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58318" y="4901620"/>
            <a:ext cx="3934649" cy="84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3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Cohorts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364836" y="2702306"/>
            <a:ext cx="4978695" cy="592768"/>
            <a:chOff x="0" y="0"/>
            <a:chExt cx="4681718" cy="5574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81718" cy="557410"/>
            </a:xfrm>
            <a:custGeom>
              <a:avLst/>
              <a:gdLst/>
              <a:ahLst/>
              <a:cxnLst/>
              <a:rect l="l" t="t" r="r" b="b"/>
              <a:pathLst>
                <a:path w="4681718" h="557410">
                  <a:moveTo>
                    <a:pt x="4478518" y="0"/>
                  </a:moveTo>
                  <a:lnTo>
                    <a:pt x="0" y="0"/>
                  </a:lnTo>
                  <a:lnTo>
                    <a:pt x="203200" y="557410"/>
                  </a:lnTo>
                  <a:lnTo>
                    <a:pt x="4681718" y="557410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600" y="0"/>
              <a:ext cx="4478518" cy="55741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02374" y="2702306"/>
            <a:ext cx="915567" cy="882372"/>
            <a:chOff x="0" y="0"/>
            <a:chExt cx="884811" cy="8527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358260" y="5702443"/>
            <a:ext cx="4978695" cy="630982"/>
            <a:chOff x="0" y="0"/>
            <a:chExt cx="4681718" cy="5933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81718" cy="593344"/>
            </a:xfrm>
            <a:custGeom>
              <a:avLst/>
              <a:gdLst/>
              <a:ahLst/>
              <a:cxnLst/>
              <a:rect l="l" t="t" r="r" b="b"/>
              <a:pathLst>
                <a:path w="4681718" h="593344">
                  <a:moveTo>
                    <a:pt x="4478518" y="0"/>
                  </a:moveTo>
                  <a:lnTo>
                    <a:pt x="0" y="0"/>
                  </a:lnTo>
                  <a:lnTo>
                    <a:pt x="203200" y="593344"/>
                  </a:lnTo>
                  <a:lnTo>
                    <a:pt x="4681718" y="593344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0"/>
              <a:ext cx="4478518" cy="59334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86774" y="6280778"/>
            <a:ext cx="2881386" cy="304036"/>
            <a:chOff x="0" y="0"/>
            <a:chExt cx="3758357" cy="3965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58357" cy="396572"/>
            </a:xfrm>
            <a:custGeom>
              <a:avLst/>
              <a:gdLst/>
              <a:ahLst/>
              <a:cxnLst/>
              <a:rect l="l" t="t" r="r" b="b"/>
              <a:pathLst>
                <a:path w="3758357" h="396572">
                  <a:moveTo>
                    <a:pt x="3555157" y="0"/>
                  </a:moveTo>
                  <a:lnTo>
                    <a:pt x="0" y="0"/>
                  </a:lnTo>
                  <a:lnTo>
                    <a:pt x="203200" y="396572"/>
                  </a:lnTo>
                  <a:lnTo>
                    <a:pt x="3758357" y="396572"/>
                  </a:lnTo>
                  <a:lnTo>
                    <a:pt x="35551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0"/>
              <a:ext cx="3555157" cy="396572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00476" y="5702443"/>
            <a:ext cx="915567" cy="882372"/>
            <a:chOff x="0" y="0"/>
            <a:chExt cx="884811" cy="8527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60767" y="4692667"/>
            <a:ext cx="4978695" cy="651449"/>
            <a:chOff x="0" y="0"/>
            <a:chExt cx="4681718" cy="6125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681718" cy="612591"/>
            </a:xfrm>
            <a:custGeom>
              <a:avLst/>
              <a:gdLst/>
              <a:ahLst/>
              <a:cxnLst/>
              <a:rect l="l" t="t" r="r" b="b"/>
              <a:pathLst>
                <a:path w="4681718" h="612591">
                  <a:moveTo>
                    <a:pt x="4478518" y="0"/>
                  </a:moveTo>
                  <a:lnTo>
                    <a:pt x="0" y="0"/>
                  </a:lnTo>
                  <a:lnTo>
                    <a:pt x="203200" y="612591"/>
                  </a:lnTo>
                  <a:lnTo>
                    <a:pt x="4681718" y="612591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0"/>
              <a:ext cx="4478518" cy="612591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65571" y="5266801"/>
            <a:ext cx="2792371" cy="318359"/>
            <a:chOff x="0" y="0"/>
            <a:chExt cx="3951257" cy="4504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951257" cy="450484"/>
            </a:xfrm>
            <a:custGeom>
              <a:avLst/>
              <a:gdLst/>
              <a:ahLst/>
              <a:cxnLst/>
              <a:rect l="l" t="t" r="r" b="b"/>
              <a:pathLst>
                <a:path w="3951257" h="450484">
                  <a:moveTo>
                    <a:pt x="3748057" y="0"/>
                  </a:moveTo>
                  <a:lnTo>
                    <a:pt x="0" y="0"/>
                  </a:lnTo>
                  <a:lnTo>
                    <a:pt x="203200" y="450484"/>
                  </a:lnTo>
                  <a:lnTo>
                    <a:pt x="3951257" y="450484"/>
                  </a:lnTo>
                  <a:lnTo>
                    <a:pt x="37480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600" y="0"/>
              <a:ext cx="3748057" cy="45048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801086" y="4699807"/>
            <a:ext cx="915567" cy="882372"/>
            <a:chOff x="0" y="0"/>
            <a:chExt cx="884811" cy="85273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892120" y="3299164"/>
            <a:ext cx="2165563" cy="22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33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SLIGO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69458" y="2839811"/>
            <a:ext cx="3831956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CYBERSECURITY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917882" y="2760954"/>
            <a:ext cx="884550" cy="44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FEB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42627" y="3319649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962881" y="6318842"/>
            <a:ext cx="2582617" cy="21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– LOUTH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971716" y="5847655"/>
            <a:ext cx="3740040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CYBERSECURITY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915985" y="5761091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SEPT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040730" y="6319785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861496" y="5308374"/>
            <a:ext cx="4397804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VIRTUAL - KERRY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816595" y="4758454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NOV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941340" y="5317149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861496" y="4852643"/>
            <a:ext cx="3843309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CYBERSECURITY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6673008" y="3266319"/>
            <a:ext cx="2801729" cy="318359"/>
            <a:chOff x="0" y="0"/>
            <a:chExt cx="3964500" cy="45048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964500" cy="450484"/>
            </a:xfrm>
            <a:custGeom>
              <a:avLst/>
              <a:gdLst/>
              <a:ahLst/>
              <a:cxnLst/>
              <a:rect l="l" t="t" r="r" b="b"/>
              <a:pathLst>
                <a:path w="3964500" h="450484">
                  <a:moveTo>
                    <a:pt x="3761300" y="0"/>
                  </a:moveTo>
                  <a:lnTo>
                    <a:pt x="0" y="0"/>
                  </a:lnTo>
                  <a:lnTo>
                    <a:pt x="203200" y="450484"/>
                  </a:lnTo>
                  <a:lnTo>
                    <a:pt x="3964500" y="450484"/>
                  </a:lnTo>
                  <a:lnTo>
                    <a:pt x="3761300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1600" y="0"/>
              <a:ext cx="3761300" cy="45048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6969458" y="3309666"/>
            <a:ext cx="4397804" cy="21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</a:t>
            </a:r>
            <a:r>
              <a:rPr lang="en-US" sz="1299" b="1" spc="32" dirty="0">
                <a:solidFill>
                  <a:srgbClr val="0B52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MAYO</a:t>
            </a:r>
            <a:endParaRPr kumimoji="0" lang="en-US" sz="1299" b="1" i="0" u="none" strike="noStrike" kern="1200" cap="none" spc="32" normalizeH="0" baseline="0" noProof="0" dirty="0">
              <a:ln>
                <a:noFill/>
              </a:ln>
              <a:solidFill>
                <a:srgbClr val="0B5294"/>
              </a:solidFill>
              <a:effectLst/>
              <a:uLnTx/>
              <a:uFillTx/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5911737" y="2700602"/>
            <a:ext cx="915567" cy="882372"/>
            <a:chOff x="0" y="0"/>
            <a:chExt cx="884811" cy="85273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5927245" y="2759250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APR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051990" y="3317945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801086" y="6225575"/>
            <a:ext cx="5436479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**Subject to QQI validation</a:t>
            </a:r>
          </a:p>
          <a:p>
            <a:pPr marL="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Interested in taking on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full cohort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Speak to us today and we may be able to accommodate your schedule &amp; location!</a:t>
            </a:r>
          </a:p>
          <a:p>
            <a:pPr marL="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Current schedules are subject to change.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6375311" y="1703931"/>
            <a:ext cx="4978695" cy="592768"/>
            <a:chOff x="0" y="0"/>
            <a:chExt cx="4681718" cy="55741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681718" cy="557410"/>
            </a:xfrm>
            <a:custGeom>
              <a:avLst/>
              <a:gdLst/>
              <a:ahLst/>
              <a:cxnLst/>
              <a:rect l="l" t="t" r="r" b="b"/>
              <a:pathLst>
                <a:path w="4681718" h="557410">
                  <a:moveTo>
                    <a:pt x="4478518" y="0"/>
                  </a:moveTo>
                  <a:lnTo>
                    <a:pt x="0" y="0"/>
                  </a:lnTo>
                  <a:lnTo>
                    <a:pt x="203200" y="557410"/>
                  </a:lnTo>
                  <a:lnTo>
                    <a:pt x="4681718" y="557410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01600" y="0"/>
              <a:ext cx="4478518" cy="55741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5911208" y="1703931"/>
            <a:ext cx="915567" cy="882372"/>
            <a:chOff x="0" y="0"/>
            <a:chExt cx="884811" cy="85273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361797" y="3698978"/>
            <a:ext cx="4978695" cy="630982"/>
            <a:chOff x="0" y="0"/>
            <a:chExt cx="4681718" cy="593344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681718" cy="593344"/>
            </a:xfrm>
            <a:custGeom>
              <a:avLst/>
              <a:gdLst/>
              <a:ahLst/>
              <a:cxnLst/>
              <a:rect l="l" t="t" r="r" b="b"/>
              <a:pathLst>
                <a:path w="4681718" h="593344">
                  <a:moveTo>
                    <a:pt x="4478518" y="0"/>
                  </a:moveTo>
                  <a:lnTo>
                    <a:pt x="0" y="0"/>
                  </a:lnTo>
                  <a:lnTo>
                    <a:pt x="203200" y="593344"/>
                  </a:lnTo>
                  <a:lnTo>
                    <a:pt x="4681718" y="593344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01600" y="0"/>
              <a:ext cx="4478518" cy="59334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588671" y="4277313"/>
            <a:ext cx="2881386" cy="304036"/>
            <a:chOff x="0" y="0"/>
            <a:chExt cx="3758357" cy="396572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758357" cy="396572"/>
            </a:xfrm>
            <a:custGeom>
              <a:avLst/>
              <a:gdLst/>
              <a:ahLst/>
              <a:cxnLst/>
              <a:rect l="l" t="t" r="r" b="b"/>
              <a:pathLst>
                <a:path w="3758357" h="396572">
                  <a:moveTo>
                    <a:pt x="3555157" y="0"/>
                  </a:moveTo>
                  <a:lnTo>
                    <a:pt x="0" y="0"/>
                  </a:lnTo>
                  <a:lnTo>
                    <a:pt x="203200" y="396572"/>
                  </a:lnTo>
                  <a:lnTo>
                    <a:pt x="3758357" y="396572"/>
                  </a:lnTo>
                  <a:lnTo>
                    <a:pt x="35551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01600" y="0"/>
              <a:ext cx="3555157" cy="396572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902374" y="3698978"/>
            <a:ext cx="915567" cy="882372"/>
            <a:chOff x="0" y="0"/>
            <a:chExt cx="884811" cy="85273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361797" y="4695650"/>
            <a:ext cx="4978695" cy="651449"/>
            <a:chOff x="0" y="0"/>
            <a:chExt cx="4681718" cy="612591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681718" cy="612591"/>
            </a:xfrm>
            <a:custGeom>
              <a:avLst/>
              <a:gdLst/>
              <a:ahLst/>
              <a:cxnLst/>
              <a:rect l="l" t="t" r="r" b="b"/>
              <a:pathLst>
                <a:path w="4681718" h="612591">
                  <a:moveTo>
                    <a:pt x="4478518" y="0"/>
                  </a:moveTo>
                  <a:lnTo>
                    <a:pt x="0" y="0"/>
                  </a:lnTo>
                  <a:lnTo>
                    <a:pt x="203200" y="612591"/>
                  </a:lnTo>
                  <a:lnTo>
                    <a:pt x="4681718" y="612591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01600" y="0"/>
              <a:ext cx="4478518" cy="612591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664961" y="5269784"/>
            <a:ext cx="2792371" cy="318359"/>
            <a:chOff x="0" y="0"/>
            <a:chExt cx="3951257" cy="450484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3951257" cy="450484"/>
            </a:xfrm>
            <a:custGeom>
              <a:avLst/>
              <a:gdLst/>
              <a:ahLst/>
              <a:cxnLst/>
              <a:rect l="l" t="t" r="r" b="b"/>
              <a:pathLst>
                <a:path w="3951257" h="450484">
                  <a:moveTo>
                    <a:pt x="3748057" y="0"/>
                  </a:moveTo>
                  <a:lnTo>
                    <a:pt x="0" y="0"/>
                  </a:lnTo>
                  <a:lnTo>
                    <a:pt x="203200" y="450484"/>
                  </a:lnTo>
                  <a:lnTo>
                    <a:pt x="3951257" y="450484"/>
                  </a:lnTo>
                  <a:lnTo>
                    <a:pt x="37480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01600" y="0"/>
              <a:ext cx="3748057" cy="45048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5900476" y="4702789"/>
            <a:ext cx="915567" cy="882372"/>
            <a:chOff x="0" y="0"/>
            <a:chExt cx="884811" cy="85273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6900954" y="2300788"/>
            <a:ext cx="2165563" cy="22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33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SLIGO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978292" y="1841436"/>
            <a:ext cx="4136008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SOFTWARE DEVELOPMENT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926716" y="1762578"/>
            <a:ext cx="884550" cy="44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FEB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051461" y="2321273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964778" y="4315377"/>
            <a:ext cx="2582617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SLIGO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973613" y="3844190"/>
            <a:ext cx="4162335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SOFTWARE DEVELOPMENT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917882" y="3757626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SEPT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042627" y="4316321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942689" y="5306730"/>
            <a:ext cx="4397804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CORK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915985" y="4761437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SEPT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040730" y="5316554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6960886" y="4855626"/>
            <a:ext cx="4113578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COMPUTER NETWORKING</a:t>
            </a:r>
          </a:p>
        </p:txBody>
      </p:sp>
      <p:grpSp>
        <p:nvGrpSpPr>
          <p:cNvPr id="87" name="Group 87"/>
          <p:cNvGrpSpPr/>
          <p:nvPr/>
        </p:nvGrpSpPr>
        <p:grpSpPr>
          <a:xfrm>
            <a:off x="6681842" y="2267943"/>
            <a:ext cx="2801729" cy="318359"/>
            <a:chOff x="0" y="0"/>
            <a:chExt cx="3964500" cy="450484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3964500" cy="450484"/>
            </a:xfrm>
            <a:custGeom>
              <a:avLst/>
              <a:gdLst/>
              <a:ahLst/>
              <a:cxnLst/>
              <a:rect l="l" t="t" r="r" b="b"/>
              <a:pathLst>
                <a:path w="3964500" h="450484">
                  <a:moveTo>
                    <a:pt x="3761300" y="0"/>
                  </a:moveTo>
                  <a:lnTo>
                    <a:pt x="0" y="0"/>
                  </a:lnTo>
                  <a:lnTo>
                    <a:pt x="203200" y="450484"/>
                  </a:lnTo>
                  <a:lnTo>
                    <a:pt x="3964500" y="450484"/>
                  </a:lnTo>
                  <a:lnTo>
                    <a:pt x="3761300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101600" y="0"/>
              <a:ext cx="3761300" cy="45048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" name="TextBox 90"/>
          <p:cNvSpPr txBox="1"/>
          <p:nvPr/>
        </p:nvSpPr>
        <p:spPr>
          <a:xfrm>
            <a:off x="6978292" y="2311290"/>
            <a:ext cx="4397804" cy="21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99" b="1" spc="32" dirty="0">
                <a:solidFill>
                  <a:srgbClr val="0B529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 PERSON </a:t>
            </a: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 DUBLIN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5920571" y="1702227"/>
            <a:ext cx="915567" cy="882372"/>
            <a:chOff x="0" y="0"/>
            <a:chExt cx="884811" cy="85273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5936080" y="1760874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MAR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6060825" y="2319569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6358260" y="6699114"/>
            <a:ext cx="4978695" cy="630982"/>
            <a:chOff x="0" y="0"/>
            <a:chExt cx="4681718" cy="593344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4681718" cy="593344"/>
            </a:xfrm>
            <a:custGeom>
              <a:avLst/>
              <a:gdLst/>
              <a:ahLst/>
              <a:cxnLst/>
              <a:rect l="l" t="t" r="r" b="b"/>
              <a:pathLst>
                <a:path w="4681718" h="593344">
                  <a:moveTo>
                    <a:pt x="4478518" y="0"/>
                  </a:moveTo>
                  <a:lnTo>
                    <a:pt x="0" y="0"/>
                  </a:lnTo>
                  <a:lnTo>
                    <a:pt x="203200" y="593344"/>
                  </a:lnTo>
                  <a:lnTo>
                    <a:pt x="4681718" y="593344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101600" y="0"/>
              <a:ext cx="4478518" cy="59334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6586774" y="7277450"/>
            <a:ext cx="2881386" cy="304036"/>
            <a:chOff x="0" y="0"/>
            <a:chExt cx="3758357" cy="396572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3758357" cy="396572"/>
            </a:xfrm>
            <a:custGeom>
              <a:avLst/>
              <a:gdLst/>
              <a:ahLst/>
              <a:cxnLst/>
              <a:rect l="l" t="t" r="r" b="b"/>
              <a:pathLst>
                <a:path w="3758357" h="396572">
                  <a:moveTo>
                    <a:pt x="3555157" y="0"/>
                  </a:moveTo>
                  <a:lnTo>
                    <a:pt x="0" y="0"/>
                  </a:lnTo>
                  <a:lnTo>
                    <a:pt x="203200" y="396572"/>
                  </a:lnTo>
                  <a:lnTo>
                    <a:pt x="3758357" y="396572"/>
                  </a:lnTo>
                  <a:lnTo>
                    <a:pt x="35551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101600" y="0"/>
              <a:ext cx="3555157" cy="396572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5900476" y="6699114"/>
            <a:ext cx="915567" cy="882372"/>
            <a:chOff x="0" y="0"/>
            <a:chExt cx="884811" cy="85273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5" name="TextBox 105"/>
          <p:cNvSpPr txBox="1"/>
          <p:nvPr/>
        </p:nvSpPr>
        <p:spPr>
          <a:xfrm>
            <a:off x="6962881" y="7315513"/>
            <a:ext cx="2582617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DUBLIN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6971716" y="6844327"/>
            <a:ext cx="4102749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1" i="0" u="none" strike="noStrike" kern="120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DATA ANALYTICS*</a:t>
            </a:r>
            <a:r>
              <a:rPr kumimoji="0" lang="en-US" sz="2199" b="1" i="0" u="none" strike="noStrike" kern="120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*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915985" y="6757762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SEPT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040730" y="7316457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grpSp>
        <p:nvGrpSpPr>
          <p:cNvPr id="109" name="Group 109"/>
          <p:cNvGrpSpPr/>
          <p:nvPr/>
        </p:nvGrpSpPr>
        <p:grpSpPr>
          <a:xfrm>
            <a:off x="6358260" y="7695786"/>
            <a:ext cx="4978695" cy="630982"/>
            <a:chOff x="0" y="0"/>
            <a:chExt cx="4681718" cy="593344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4681718" cy="593344"/>
            </a:xfrm>
            <a:custGeom>
              <a:avLst/>
              <a:gdLst/>
              <a:ahLst/>
              <a:cxnLst/>
              <a:rect l="l" t="t" r="r" b="b"/>
              <a:pathLst>
                <a:path w="4681718" h="593344">
                  <a:moveTo>
                    <a:pt x="4478518" y="0"/>
                  </a:moveTo>
                  <a:lnTo>
                    <a:pt x="0" y="0"/>
                  </a:lnTo>
                  <a:lnTo>
                    <a:pt x="203200" y="593344"/>
                  </a:lnTo>
                  <a:lnTo>
                    <a:pt x="4681718" y="593344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101600" y="0"/>
              <a:ext cx="4478518" cy="59334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6586774" y="8274121"/>
            <a:ext cx="2881386" cy="304036"/>
            <a:chOff x="0" y="0"/>
            <a:chExt cx="3758357" cy="396572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3758357" cy="396572"/>
            </a:xfrm>
            <a:custGeom>
              <a:avLst/>
              <a:gdLst/>
              <a:ahLst/>
              <a:cxnLst/>
              <a:rect l="l" t="t" r="r" b="b"/>
              <a:pathLst>
                <a:path w="3758357" h="396572">
                  <a:moveTo>
                    <a:pt x="3555157" y="0"/>
                  </a:moveTo>
                  <a:lnTo>
                    <a:pt x="0" y="0"/>
                  </a:lnTo>
                  <a:lnTo>
                    <a:pt x="203200" y="396572"/>
                  </a:lnTo>
                  <a:lnTo>
                    <a:pt x="3758357" y="396572"/>
                  </a:lnTo>
                  <a:lnTo>
                    <a:pt x="35551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101600" y="0"/>
              <a:ext cx="3555157" cy="396572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5900476" y="7695786"/>
            <a:ext cx="915567" cy="882372"/>
            <a:chOff x="0" y="0"/>
            <a:chExt cx="884811" cy="85273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8" name="TextBox 118"/>
          <p:cNvSpPr txBox="1"/>
          <p:nvPr/>
        </p:nvSpPr>
        <p:spPr>
          <a:xfrm>
            <a:off x="6962881" y="8312185"/>
            <a:ext cx="2582617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DUBLIN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971716" y="7840998"/>
            <a:ext cx="4102749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SOFTWARE DEVELOPMENT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5915985" y="7754434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OCT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040730" y="8313128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grpSp>
        <p:nvGrpSpPr>
          <p:cNvPr id="122" name="Group 122"/>
          <p:cNvGrpSpPr/>
          <p:nvPr/>
        </p:nvGrpSpPr>
        <p:grpSpPr>
          <a:xfrm>
            <a:off x="12258870" y="2699324"/>
            <a:ext cx="4978695" cy="630982"/>
            <a:chOff x="0" y="0"/>
            <a:chExt cx="4681718" cy="593344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4681718" cy="593344"/>
            </a:xfrm>
            <a:custGeom>
              <a:avLst/>
              <a:gdLst/>
              <a:ahLst/>
              <a:cxnLst/>
              <a:rect l="l" t="t" r="r" b="b"/>
              <a:pathLst>
                <a:path w="4681718" h="593344">
                  <a:moveTo>
                    <a:pt x="4478518" y="0"/>
                  </a:moveTo>
                  <a:lnTo>
                    <a:pt x="0" y="0"/>
                  </a:lnTo>
                  <a:lnTo>
                    <a:pt x="203200" y="593344"/>
                  </a:lnTo>
                  <a:lnTo>
                    <a:pt x="4681718" y="593344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101600" y="0"/>
              <a:ext cx="4478518" cy="59334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2487384" y="3277659"/>
            <a:ext cx="2881386" cy="304036"/>
            <a:chOff x="0" y="0"/>
            <a:chExt cx="3758357" cy="396572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3758357" cy="396572"/>
            </a:xfrm>
            <a:custGeom>
              <a:avLst/>
              <a:gdLst/>
              <a:ahLst/>
              <a:cxnLst/>
              <a:rect l="l" t="t" r="r" b="b"/>
              <a:pathLst>
                <a:path w="3758357" h="396572">
                  <a:moveTo>
                    <a:pt x="3555157" y="0"/>
                  </a:moveTo>
                  <a:lnTo>
                    <a:pt x="0" y="0"/>
                  </a:lnTo>
                  <a:lnTo>
                    <a:pt x="203200" y="396572"/>
                  </a:lnTo>
                  <a:lnTo>
                    <a:pt x="3758357" y="396572"/>
                  </a:lnTo>
                  <a:lnTo>
                    <a:pt x="35551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101600" y="0"/>
              <a:ext cx="3555157" cy="396572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11801086" y="2699324"/>
            <a:ext cx="915567" cy="882372"/>
            <a:chOff x="0" y="0"/>
            <a:chExt cx="884811" cy="85273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30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1" name="TextBox 131"/>
          <p:cNvSpPr txBox="1"/>
          <p:nvPr/>
        </p:nvSpPr>
        <p:spPr>
          <a:xfrm>
            <a:off x="12863491" y="3315723"/>
            <a:ext cx="2582617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ATHLONE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12872326" y="2844536"/>
            <a:ext cx="4102749" cy="339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SOFTWARE DEVELOPMENT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1816595" y="2757972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NOV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11941340" y="3316667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12258870" y="3695996"/>
            <a:ext cx="4978695" cy="630982"/>
            <a:chOff x="0" y="0"/>
            <a:chExt cx="4681718" cy="593344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4681718" cy="593344"/>
            </a:xfrm>
            <a:custGeom>
              <a:avLst/>
              <a:gdLst/>
              <a:ahLst/>
              <a:cxnLst/>
              <a:rect l="l" t="t" r="r" b="b"/>
              <a:pathLst>
                <a:path w="4681718" h="593344">
                  <a:moveTo>
                    <a:pt x="4478518" y="0"/>
                  </a:moveTo>
                  <a:lnTo>
                    <a:pt x="0" y="0"/>
                  </a:lnTo>
                  <a:lnTo>
                    <a:pt x="203200" y="593344"/>
                  </a:lnTo>
                  <a:lnTo>
                    <a:pt x="4681718" y="593344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101600" y="0"/>
              <a:ext cx="4478518" cy="59334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2487384" y="4274331"/>
            <a:ext cx="2881386" cy="304036"/>
            <a:chOff x="0" y="0"/>
            <a:chExt cx="3758357" cy="396572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3758357" cy="396572"/>
            </a:xfrm>
            <a:custGeom>
              <a:avLst/>
              <a:gdLst/>
              <a:ahLst/>
              <a:cxnLst/>
              <a:rect l="l" t="t" r="r" b="b"/>
              <a:pathLst>
                <a:path w="3758357" h="396572">
                  <a:moveTo>
                    <a:pt x="3555157" y="0"/>
                  </a:moveTo>
                  <a:lnTo>
                    <a:pt x="0" y="0"/>
                  </a:lnTo>
                  <a:lnTo>
                    <a:pt x="203200" y="396572"/>
                  </a:lnTo>
                  <a:lnTo>
                    <a:pt x="3758357" y="396572"/>
                  </a:lnTo>
                  <a:lnTo>
                    <a:pt x="35551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101600" y="0"/>
              <a:ext cx="3555157" cy="396572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1801086" y="3695996"/>
            <a:ext cx="915567" cy="882372"/>
            <a:chOff x="0" y="0"/>
            <a:chExt cx="884811" cy="85273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4" name="TextBox 144"/>
          <p:cNvSpPr txBox="1"/>
          <p:nvPr/>
        </p:nvSpPr>
        <p:spPr>
          <a:xfrm>
            <a:off x="12863491" y="4312395"/>
            <a:ext cx="2582617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VIRTUAL - DUBLIN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12872326" y="3841208"/>
            <a:ext cx="4102749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SOFTWARE DEVELOPMENT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11816595" y="3754643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NOV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11941340" y="4313338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  <p:grpSp>
        <p:nvGrpSpPr>
          <p:cNvPr id="148" name="Group 148"/>
          <p:cNvGrpSpPr/>
          <p:nvPr/>
        </p:nvGrpSpPr>
        <p:grpSpPr>
          <a:xfrm>
            <a:off x="12280605" y="1702227"/>
            <a:ext cx="4978695" cy="630982"/>
            <a:chOff x="0" y="0"/>
            <a:chExt cx="4681718" cy="593344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4681718" cy="593344"/>
            </a:xfrm>
            <a:custGeom>
              <a:avLst/>
              <a:gdLst/>
              <a:ahLst/>
              <a:cxnLst/>
              <a:rect l="l" t="t" r="r" b="b"/>
              <a:pathLst>
                <a:path w="4681718" h="593344">
                  <a:moveTo>
                    <a:pt x="4478518" y="0"/>
                  </a:moveTo>
                  <a:lnTo>
                    <a:pt x="0" y="0"/>
                  </a:lnTo>
                  <a:lnTo>
                    <a:pt x="203200" y="593344"/>
                  </a:lnTo>
                  <a:lnTo>
                    <a:pt x="4681718" y="593344"/>
                  </a:lnTo>
                  <a:lnTo>
                    <a:pt x="4478518" y="0"/>
                  </a:lnTo>
                  <a:close/>
                </a:path>
              </a:pathLst>
            </a:custGeom>
            <a:solidFill>
              <a:srgbClr val="046CA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TextBox 150"/>
            <p:cNvSpPr txBox="1"/>
            <p:nvPr/>
          </p:nvSpPr>
          <p:spPr>
            <a:xfrm>
              <a:off x="101600" y="0"/>
              <a:ext cx="4478518" cy="593344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12509119" y="2280562"/>
            <a:ext cx="2881386" cy="304036"/>
            <a:chOff x="0" y="0"/>
            <a:chExt cx="3758357" cy="396572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3758357" cy="396572"/>
            </a:xfrm>
            <a:custGeom>
              <a:avLst/>
              <a:gdLst/>
              <a:ahLst/>
              <a:cxnLst/>
              <a:rect l="l" t="t" r="r" b="b"/>
              <a:pathLst>
                <a:path w="3758357" h="396572">
                  <a:moveTo>
                    <a:pt x="3555157" y="0"/>
                  </a:moveTo>
                  <a:lnTo>
                    <a:pt x="0" y="0"/>
                  </a:lnTo>
                  <a:lnTo>
                    <a:pt x="203200" y="396572"/>
                  </a:lnTo>
                  <a:lnTo>
                    <a:pt x="3758357" y="396572"/>
                  </a:lnTo>
                  <a:lnTo>
                    <a:pt x="3555157" y="0"/>
                  </a:lnTo>
                  <a:close/>
                </a:path>
              </a:pathLst>
            </a:custGeom>
            <a:solidFill>
              <a:srgbClr val="E6B31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101600" y="0"/>
              <a:ext cx="3555157" cy="396572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11822821" y="1702227"/>
            <a:ext cx="915567" cy="882372"/>
            <a:chOff x="0" y="0"/>
            <a:chExt cx="884811" cy="85273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884811" cy="852730"/>
            </a:xfrm>
            <a:custGeom>
              <a:avLst/>
              <a:gdLst/>
              <a:ahLst/>
              <a:cxnLst/>
              <a:rect l="l" t="t" r="r" b="b"/>
              <a:pathLst>
                <a:path w="884811" h="852730">
                  <a:moveTo>
                    <a:pt x="0" y="0"/>
                  </a:moveTo>
                  <a:lnTo>
                    <a:pt x="884811" y="0"/>
                  </a:lnTo>
                  <a:lnTo>
                    <a:pt x="884811" y="852730"/>
                  </a:lnTo>
                  <a:lnTo>
                    <a:pt x="0" y="8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TextBox 156"/>
            <p:cNvSpPr txBox="1"/>
            <p:nvPr/>
          </p:nvSpPr>
          <p:spPr>
            <a:xfrm>
              <a:off x="0" y="0"/>
              <a:ext cx="884811" cy="852730"/>
            </a:xfrm>
            <a:prstGeom prst="rect">
              <a:avLst/>
            </a:prstGeom>
          </p:spPr>
          <p:txBody>
            <a:bodyPr lIns="52179" tIns="52179" rIns="52179" bIns="5217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7" name="TextBox 157"/>
          <p:cNvSpPr txBox="1"/>
          <p:nvPr/>
        </p:nvSpPr>
        <p:spPr>
          <a:xfrm>
            <a:off x="12885226" y="2318625"/>
            <a:ext cx="2582617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9" b="1" i="0" u="none" strike="noStrike" kern="1200" cap="none" spc="32" normalizeH="0" baseline="0" noProof="0" dirty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 PERSON - DUBLIN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12894061" y="1847439"/>
            <a:ext cx="4102749" cy="34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9" b="0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DATA ANALYTICS</a:t>
            </a:r>
            <a:r>
              <a:rPr kumimoji="0" lang="en-US" sz="2199" b="1" i="0" u="none" strike="noStrike" kern="1200" cap="none" spc="2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**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11838330" y="1760874"/>
            <a:ext cx="884550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99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Antonio Ultra-Bold"/>
                <a:ea typeface="Antonio Ultra-Bold"/>
                <a:cs typeface="Antonio Ultra-Bold"/>
                <a:sym typeface="Antonio Ultra-Bold"/>
              </a:rPr>
              <a:t>NOV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11963075" y="2319569"/>
            <a:ext cx="635060" cy="1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8" b="1" i="0" u="none" strike="noStrike" kern="1200" cap="none" spc="0" normalizeH="0" baseline="0" noProof="0">
                <a:ln>
                  <a:noFill/>
                </a:ln>
                <a:solidFill>
                  <a:srgbClr val="0B5294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11840</TotalTime>
  <Words>2021</Words>
  <Application>Microsoft Office PowerPoint</Application>
  <PresentationFormat>Custom</PresentationFormat>
  <Paragraphs>231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Poppins</vt:lpstr>
      <vt:lpstr>Poppins Light</vt:lpstr>
      <vt:lpstr>Poppins Extra-Light</vt:lpstr>
      <vt:lpstr>Poppins Italics</vt:lpstr>
      <vt:lpstr>Montserrat Bold</vt:lpstr>
      <vt:lpstr>Aptos</vt:lpstr>
      <vt:lpstr>Montserrat Medium</vt:lpstr>
      <vt:lpstr>Poppins Bold</vt:lpstr>
      <vt:lpstr>IBM Plex Sans Condensed Bold</vt:lpstr>
      <vt:lpstr>Verdana</vt:lpstr>
      <vt:lpstr>Antonio Ultra-Bold</vt:lpstr>
      <vt:lpstr>Montserrat</vt:lpstr>
      <vt:lpstr>Poppins Semi-Bold</vt:lpstr>
      <vt:lpstr>Calibri</vt:lpstr>
      <vt:lpstr>Arial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LGMA Presentation</dc:title>
  <dc:creator>Jessica McKeown</dc:creator>
  <cp:lastModifiedBy>Jessica McKeown</cp:lastModifiedBy>
  <cp:revision>6</cp:revision>
  <dcterms:created xsi:type="dcterms:W3CDTF">2006-08-16T00:00:00Z</dcterms:created>
  <dcterms:modified xsi:type="dcterms:W3CDTF">2025-03-05T07:20:01Z</dcterms:modified>
  <dc:identifier>DAGcdm_cuHY</dc:identifier>
</cp:coreProperties>
</file>