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5"/>
  </p:sldMasterIdLst>
  <p:notesMasterIdLst>
    <p:notesMasterId r:id="rId12"/>
  </p:notesMasterIdLst>
  <p:sldIdLst>
    <p:sldId id="1898" r:id="rId6"/>
    <p:sldId id="1899" r:id="rId7"/>
    <p:sldId id="1902" r:id="rId8"/>
    <p:sldId id="1884" r:id="rId9"/>
    <p:sldId id="625" r:id="rId10"/>
    <p:sldId id="40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00FF"/>
    <a:srgbClr val="4A4A47"/>
    <a:srgbClr val="89DCED"/>
    <a:srgbClr val="C6EEF7"/>
    <a:srgbClr val="39C1E1"/>
    <a:srgbClr val="4BBAD2"/>
    <a:srgbClr val="D0E9F3"/>
    <a:srgbClr val="A8DDED"/>
    <a:srgbClr val="AFE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DB208-B50C-402B-86B1-A485420BC278}" v="30" dt="2025-02-27T10:09:20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0"/>
    <p:restoredTop sz="86488"/>
  </p:normalViewPr>
  <p:slideViewPr>
    <p:cSldViewPr snapToGrid="0" snapToObjects="1">
      <p:cViewPr varScale="1">
        <p:scale>
          <a:sx n="71" d="100"/>
          <a:sy n="71" d="100"/>
        </p:scale>
        <p:origin x="1315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0CD69-42AE-4446-892A-8A5661298377}" type="doc">
      <dgm:prSet loTypeId="urn:microsoft.com/office/officeart/2005/8/layout/cycle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CF5D089-12D2-0547-9F7B-C7AFB62B88A1}">
      <dgm:prSet phldrT="[Text]" custT="1"/>
      <dgm:spPr/>
      <dgm:t>
        <a:bodyPr/>
        <a:lstStyle/>
        <a:p>
          <a:r>
            <a:rPr lang="en-IE" sz="1400" b="0" i="0" u="none" strike="noStrike" dirty="0">
              <a:solidFill>
                <a:schemeClr val="tx1"/>
              </a:solidFill>
              <a:effectLst/>
            </a:rPr>
            <a:t>Support clients throughout the company's life cycle - concept to commercialisation &amp; on to become investor ready</a:t>
          </a:r>
          <a:endParaRPr lang="en-GB" sz="1400" dirty="0">
            <a:solidFill>
              <a:schemeClr val="tx1"/>
            </a:solidFill>
          </a:endParaRPr>
        </a:p>
      </dgm:t>
    </dgm:pt>
    <dgm:pt modelId="{36DA51AF-F7D0-D64D-BE5E-D0BB43615FD4}" type="parTrans" cxnId="{E36E6999-3ED7-E145-87D9-7208F25C6A3C}">
      <dgm:prSet/>
      <dgm:spPr/>
      <dgm:t>
        <a:bodyPr/>
        <a:lstStyle/>
        <a:p>
          <a:endParaRPr lang="en-GB"/>
        </a:p>
      </dgm:t>
    </dgm:pt>
    <dgm:pt modelId="{5866723A-816A-A24C-A91A-FD3803D1F2D1}" type="sibTrans" cxnId="{E36E6999-3ED7-E145-87D9-7208F25C6A3C}">
      <dgm:prSet/>
      <dgm:spPr/>
      <dgm:t>
        <a:bodyPr/>
        <a:lstStyle/>
        <a:p>
          <a:endParaRPr lang="en-GB"/>
        </a:p>
      </dgm:t>
    </dgm:pt>
    <dgm:pt modelId="{8E7DFB05-2AB2-CD4C-B457-25559ADA795B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The Official EU </a:t>
          </a:r>
          <a:r>
            <a:rPr lang="en-GB" b="1" dirty="0">
              <a:solidFill>
                <a:schemeClr val="tx1"/>
              </a:solidFill>
            </a:rPr>
            <a:t>Business &amp; Innovation Centre</a:t>
          </a:r>
          <a:r>
            <a:rPr lang="en-GB" dirty="0">
              <a:solidFill>
                <a:schemeClr val="tx1"/>
              </a:solidFill>
            </a:rPr>
            <a:t> for Ireland’s Border, Midlands &amp; Western Region</a:t>
          </a:r>
        </a:p>
      </dgm:t>
    </dgm:pt>
    <dgm:pt modelId="{33EA66F1-8329-8A4A-B043-0298877DE236}" type="parTrans" cxnId="{059B7A22-DB99-A744-BF04-C358431F47F5}">
      <dgm:prSet/>
      <dgm:spPr/>
      <dgm:t>
        <a:bodyPr/>
        <a:lstStyle/>
        <a:p>
          <a:endParaRPr lang="en-GB"/>
        </a:p>
      </dgm:t>
    </dgm:pt>
    <dgm:pt modelId="{21CBB8FF-56AD-4A4A-9742-839C5878F78B}" type="sibTrans" cxnId="{059B7A22-DB99-A744-BF04-C358431F47F5}">
      <dgm:prSet/>
      <dgm:spPr/>
      <dgm:t>
        <a:bodyPr/>
        <a:lstStyle/>
        <a:p>
          <a:endParaRPr lang="en-GB"/>
        </a:p>
      </dgm:t>
    </dgm:pt>
    <dgm:pt modelId="{FB62F655-D096-074C-B81F-D5EA7CD020EA}">
      <dgm:prSet phldrT="[Text]"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Regional Offices in Galway, Roscommon, Mayo &amp; Donegal</a:t>
          </a:r>
        </a:p>
      </dgm:t>
    </dgm:pt>
    <dgm:pt modelId="{956EF069-CB71-234C-AD2D-29D8208B433D}" type="parTrans" cxnId="{0FAEE98D-7055-0144-8090-37A07093C715}">
      <dgm:prSet/>
      <dgm:spPr/>
      <dgm:t>
        <a:bodyPr/>
        <a:lstStyle/>
        <a:p>
          <a:endParaRPr lang="en-GB"/>
        </a:p>
      </dgm:t>
    </dgm:pt>
    <dgm:pt modelId="{8A9EA95A-A748-6047-B0A9-E7B40BD3A90F}" type="sibTrans" cxnId="{0FAEE98D-7055-0144-8090-37A07093C715}">
      <dgm:prSet/>
      <dgm:spPr/>
      <dgm:t>
        <a:bodyPr/>
        <a:lstStyle/>
        <a:p>
          <a:endParaRPr lang="en-GB"/>
        </a:p>
      </dgm:t>
    </dgm:pt>
    <dgm:pt modelId="{C97E5702-75AB-594C-8DCF-393B450B9D6B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Established in 1987</a:t>
          </a:r>
        </a:p>
      </dgm:t>
    </dgm:pt>
    <dgm:pt modelId="{120B8EAA-26C5-FA45-BAB2-F99BE6F018E5}" type="parTrans" cxnId="{6D8F4CDB-52DA-7F43-B53C-0EDDA368BA7F}">
      <dgm:prSet/>
      <dgm:spPr/>
      <dgm:t>
        <a:bodyPr/>
        <a:lstStyle/>
        <a:p>
          <a:endParaRPr lang="en-GB"/>
        </a:p>
      </dgm:t>
    </dgm:pt>
    <dgm:pt modelId="{E8B52589-0626-6440-9743-27A76A5BA9AF}" type="sibTrans" cxnId="{6D8F4CDB-52DA-7F43-B53C-0EDDA368BA7F}">
      <dgm:prSet/>
      <dgm:spPr/>
      <dgm:t>
        <a:bodyPr/>
        <a:lstStyle/>
        <a:p>
          <a:endParaRPr lang="en-GB"/>
        </a:p>
      </dgm:t>
    </dgm:pt>
    <dgm:pt modelId="{10EF8733-BFDB-1345-9919-309365651FED}" type="pres">
      <dgm:prSet presAssocID="{8C90CD69-42AE-4446-892A-8A5661298377}" presName="Name0" presStyleCnt="0">
        <dgm:presLayoutVars>
          <dgm:dir/>
          <dgm:resizeHandles val="exact"/>
        </dgm:presLayoutVars>
      </dgm:prSet>
      <dgm:spPr/>
    </dgm:pt>
    <dgm:pt modelId="{E2B314DA-E2C8-8449-9854-95272ED332F2}" type="pres">
      <dgm:prSet presAssocID="{8C90CD69-42AE-4446-892A-8A5661298377}" presName="cycle" presStyleCnt="0"/>
      <dgm:spPr/>
    </dgm:pt>
    <dgm:pt modelId="{E760F3A5-6A61-D34E-A682-EC23F0DD9A66}" type="pres">
      <dgm:prSet presAssocID="{5CF5D089-12D2-0547-9F7B-C7AFB62B88A1}" presName="nodeFirstNode" presStyleLbl="node1" presStyleIdx="0" presStyleCnt="4" custScaleX="128078" custRadScaleRad="112576" custRadScaleInc="0">
        <dgm:presLayoutVars>
          <dgm:bulletEnabled val="1"/>
        </dgm:presLayoutVars>
      </dgm:prSet>
      <dgm:spPr/>
    </dgm:pt>
    <dgm:pt modelId="{E317898C-2878-F04B-B86A-3EF6EF07E75D}" type="pres">
      <dgm:prSet presAssocID="{5866723A-816A-A24C-A91A-FD3803D1F2D1}" presName="sibTransFirstNode" presStyleLbl="bgShp" presStyleIdx="0" presStyleCnt="1"/>
      <dgm:spPr/>
    </dgm:pt>
    <dgm:pt modelId="{A2EBBDEE-E1EB-E34C-8A05-D9729D27806F}" type="pres">
      <dgm:prSet presAssocID="{8E7DFB05-2AB2-CD4C-B457-25559ADA795B}" presName="nodeFollowingNodes" presStyleLbl="node1" presStyleIdx="1" presStyleCnt="4">
        <dgm:presLayoutVars>
          <dgm:bulletEnabled val="1"/>
        </dgm:presLayoutVars>
      </dgm:prSet>
      <dgm:spPr/>
    </dgm:pt>
    <dgm:pt modelId="{2B97E70D-BFC9-0741-8593-375513C24C43}" type="pres">
      <dgm:prSet presAssocID="{FB62F655-D096-074C-B81F-D5EA7CD020EA}" presName="nodeFollowingNodes" presStyleLbl="node1" presStyleIdx="2" presStyleCnt="4" custScaleX="116656" custRadScaleRad="100136" custRadScaleInc="2439">
        <dgm:presLayoutVars>
          <dgm:bulletEnabled val="1"/>
        </dgm:presLayoutVars>
      </dgm:prSet>
      <dgm:spPr/>
    </dgm:pt>
    <dgm:pt modelId="{A4760D15-923C-2D44-A13F-03122C088DF8}" type="pres">
      <dgm:prSet presAssocID="{C97E5702-75AB-594C-8DCF-393B450B9D6B}" presName="nodeFollowingNodes" presStyleLbl="node1" presStyleIdx="3" presStyleCnt="4" custRadScaleRad="102817" custRadScaleInc="-589">
        <dgm:presLayoutVars>
          <dgm:bulletEnabled val="1"/>
        </dgm:presLayoutVars>
      </dgm:prSet>
      <dgm:spPr/>
    </dgm:pt>
  </dgm:ptLst>
  <dgm:cxnLst>
    <dgm:cxn modelId="{49561001-7030-EE43-AD4C-A1EDE84B5C04}" type="presOf" srcId="{5866723A-816A-A24C-A91A-FD3803D1F2D1}" destId="{E317898C-2878-F04B-B86A-3EF6EF07E75D}" srcOrd="0" destOrd="0" presId="urn:microsoft.com/office/officeart/2005/8/layout/cycle3"/>
    <dgm:cxn modelId="{059B7A22-DB99-A744-BF04-C358431F47F5}" srcId="{8C90CD69-42AE-4446-892A-8A5661298377}" destId="{8E7DFB05-2AB2-CD4C-B457-25559ADA795B}" srcOrd="1" destOrd="0" parTransId="{33EA66F1-8329-8A4A-B043-0298877DE236}" sibTransId="{21CBB8FF-56AD-4A4A-9742-839C5878F78B}"/>
    <dgm:cxn modelId="{337A186E-3FB9-284C-ADAD-626DA5D2B1B8}" type="presOf" srcId="{5CF5D089-12D2-0547-9F7B-C7AFB62B88A1}" destId="{E760F3A5-6A61-D34E-A682-EC23F0DD9A66}" srcOrd="0" destOrd="0" presId="urn:microsoft.com/office/officeart/2005/8/layout/cycle3"/>
    <dgm:cxn modelId="{0FAEE98D-7055-0144-8090-37A07093C715}" srcId="{8C90CD69-42AE-4446-892A-8A5661298377}" destId="{FB62F655-D096-074C-B81F-D5EA7CD020EA}" srcOrd="2" destOrd="0" parTransId="{956EF069-CB71-234C-AD2D-29D8208B433D}" sibTransId="{8A9EA95A-A748-6047-B0A9-E7B40BD3A90F}"/>
    <dgm:cxn modelId="{E36E6999-3ED7-E145-87D9-7208F25C6A3C}" srcId="{8C90CD69-42AE-4446-892A-8A5661298377}" destId="{5CF5D089-12D2-0547-9F7B-C7AFB62B88A1}" srcOrd="0" destOrd="0" parTransId="{36DA51AF-F7D0-D64D-BE5E-D0BB43615FD4}" sibTransId="{5866723A-816A-A24C-A91A-FD3803D1F2D1}"/>
    <dgm:cxn modelId="{FC5EBAAA-CEC3-BC47-8EE9-19EF68923494}" type="presOf" srcId="{FB62F655-D096-074C-B81F-D5EA7CD020EA}" destId="{2B97E70D-BFC9-0741-8593-375513C24C43}" srcOrd="0" destOrd="0" presId="urn:microsoft.com/office/officeart/2005/8/layout/cycle3"/>
    <dgm:cxn modelId="{44D0C9AB-0E65-9D4D-8437-904F6046E1D2}" type="presOf" srcId="{8E7DFB05-2AB2-CD4C-B457-25559ADA795B}" destId="{A2EBBDEE-E1EB-E34C-8A05-D9729D27806F}" srcOrd="0" destOrd="0" presId="urn:microsoft.com/office/officeart/2005/8/layout/cycle3"/>
    <dgm:cxn modelId="{6D8F4CDB-52DA-7F43-B53C-0EDDA368BA7F}" srcId="{8C90CD69-42AE-4446-892A-8A5661298377}" destId="{C97E5702-75AB-594C-8DCF-393B450B9D6B}" srcOrd="3" destOrd="0" parTransId="{120B8EAA-26C5-FA45-BAB2-F99BE6F018E5}" sibTransId="{E8B52589-0626-6440-9743-27A76A5BA9AF}"/>
    <dgm:cxn modelId="{1370B4DF-BA6B-D94E-9735-FC5D1E3646A0}" type="presOf" srcId="{C97E5702-75AB-594C-8DCF-393B450B9D6B}" destId="{A4760D15-923C-2D44-A13F-03122C088DF8}" srcOrd="0" destOrd="0" presId="urn:microsoft.com/office/officeart/2005/8/layout/cycle3"/>
    <dgm:cxn modelId="{3FA82EED-6939-E744-A088-A52130CB88DC}" type="presOf" srcId="{8C90CD69-42AE-4446-892A-8A5661298377}" destId="{10EF8733-BFDB-1345-9919-309365651FED}" srcOrd="0" destOrd="0" presId="urn:microsoft.com/office/officeart/2005/8/layout/cycle3"/>
    <dgm:cxn modelId="{B69AE71D-BF6C-DE42-B111-B5E7D5EC378A}" type="presParOf" srcId="{10EF8733-BFDB-1345-9919-309365651FED}" destId="{E2B314DA-E2C8-8449-9854-95272ED332F2}" srcOrd="0" destOrd="0" presId="urn:microsoft.com/office/officeart/2005/8/layout/cycle3"/>
    <dgm:cxn modelId="{AD977009-73A9-C24A-9D66-530B671501CE}" type="presParOf" srcId="{E2B314DA-E2C8-8449-9854-95272ED332F2}" destId="{E760F3A5-6A61-D34E-A682-EC23F0DD9A66}" srcOrd="0" destOrd="0" presId="urn:microsoft.com/office/officeart/2005/8/layout/cycle3"/>
    <dgm:cxn modelId="{EF2E0536-D139-7249-9F63-0CEE0BF1C21B}" type="presParOf" srcId="{E2B314DA-E2C8-8449-9854-95272ED332F2}" destId="{E317898C-2878-F04B-B86A-3EF6EF07E75D}" srcOrd="1" destOrd="0" presId="urn:microsoft.com/office/officeart/2005/8/layout/cycle3"/>
    <dgm:cxn modelId="{0A7BCBC4-26D5-744F-A143-6320E0569C5F}" type="presParOf" srcId="{E2B314DA-E2C8-8449-9854-95272ED332F2}" destId="{A2EBBDEE-E1EB-E34C-8A05-D9729D27806F}" srcOrd="2" destOrd="0" presId="urn:microsoft.com/office/officeart/2005/8/layout/cycle3"/>
    <dgm:cxn modelId="{F407837E-6606-904A-8DEE-C9E9DB0F4DB2}" type="presParOf" srcId="{E2B314DA-E2C8-8449-9854-95272ED332F2}" destId="{2B97E70D-BFC9-0741-8593-375513C24C43}" srcOrd="3" destOrd="0" presId="urn:microsoft.com/office/officeart/2005/8/layout/cycle3"/>
    <dgm:cxn modelId="{FDE8CF5F-B3FA-7943-9E0B-7A9E7D6B8F06}" type="presParOf" srcId="{E2B314DA-E2C8-8449-9854-95272ED332F2}" destId="{A4760D15-923C-2D44-A13F-03122C088DF8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7898C-2878-F04B-B86A-3EF6EF07E75D}">
      <dsp:nvSpPr>
        <dsp:cNvPr id="0" name=""/>
        <dsp:cNvSpPr/>
      </dsp:nvSpPr>
      <dsp:spPr>
        <a:xfrm>
          <a:off x="567666" y="-419641"/>
          <a:ext cx="3410799" cy="3410799"/>
        </a:xfrm>
        <a:prstGeom prst="circularArrow">
          <a:avLst>
            <a:gd name="adj1" fmla="val 4668"/>
            <a:gd name="adj2" fmla="val 272909"/>
            <a:gd name="adj3" fmla="val 12003302"/>
            <a:gd name="adj4" fmla="val 18629031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60F3A5-6A61-D34E-A682-EC23F0DD9A66}">
      <dsp:nvSpPr>
        <dsp:cNvPr id="0" name=""/>
        <dsp:cNvSpPr/>
      </dsp:nvSpPr>
      <dsp:spPr>
        <a:xfrm>
          <a:off x="931140" y="0"/>
          <a:ext cx="2683852" cy="1047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0" i="0" u="none" strike="noStrike" kern="1200" dirty="0">
              <a:solidFill>
                <a:schemeClr val="tx1"/>
              </a:solidFill>
              <a:effectLst/>
            </a:rPr>
            <a:t>Support clients throughout the company's life cycle - concept to commercialisation &amp; on to become investor ready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982286" y="51146"/>
        <a:ext cx="2581560" cy="945449"/>
      </dsp:txXfrm>
    </dsp:sp>
    <dsp:sp modelId="{A2EBBDEE-E1EB-E34C-8A05-D9729D27806F}">
      <dsp:nvSpPr>
        <dsp:cNvPr id="0" name=""/>
        <dsp:cNvSpPr/>
      </dsp:nvSpPr>
      <dsp:spPr>
        <a:xfrm>
          <a:off x="2450028" y="1263120"/>
          <a:ext cx="2095483" cy="1047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The Official EU </a:t>
          </a:r>
          <a:r>
            <a:rPr lang="en-GB" sz="1400" b="1" kern="1200" dirty="0">
              <a:solidFill>
                <a:schemeClr val="tx1"/>
              </a:solidFill>
            </a:rPr>
            <a:t>Business &amp; Innovation Centre</a:t>
          </a:r>
          <a:r>
            <a:rPr lang="en-GB" sz="1400" kern="1200" dirty="0">
              <a:solidFill>
                <a:schemeClr val="tx1"/>
              </a:solidFill>
            </a:rPr>
            <a:t> for Ireland’s Border, Midlands &amp; Western Region</a:t>
          </a:r>
        </a:p>
      </dsp:txBody>
      <dsp:txXfrm>
        <a:off x="2501174" y="1314266"/>
        <a:ext cx="1993191" cy="945449"/>
      </dsp:txXfrm>
    </dsp:sp>
    <dsp:sp modelId="{2B97E70D-BFC9-0741-8593-375513C24C43}">
      <dsp:nvSpPr>
        <dsp:cNvPr id="0" name=""/>
        <dsp:cNvSpPr/>
      </dsp:nvSpPr>
      <dsp:spPr>
        <a:xfrm>
          <a:off x="1013231" y="2488913"/>
          <a:ext cx="2444506" cy="1047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Regional Offices in Galway, Roscommon, Mayo &amp; Donegal</a:t>
          </a:r>
        </a:p>
      </dsp:txBody>
      <dsp:txXfrm>
        <a:off x="1064377" y="2540059"/>
        <a:ext cx="2342214" cy="945449"/>
      </dsp:txXfrm>
    </dsp:sp>
    <dsp:sp modelId="{A4760D15-923C-2D44-A13F-03122C088DF8}">
      <dsp:nvSpPr>
        <dsp:cNvPr id="0" name=""/>
        <dsp:cNvSpPr/>
      </dsp:nvSpPr>
      <dsp:spPr>
        <a:xfrm>
          <a:off x="0" y="1272440"/>
          <a:ext cx="2095483" cy="1047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Established in 1987</a:t>
          </a:r>
        </a:p>
      </dsp:txBody>
      <dsp:txXfrm>
        <a:off x="51146" y="1323586"/>
        <a:ext cx="1993191" cy="945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3FAB9-B2C0-4F40-9480-C4CF16F55B4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6A272-BED8-0C44-8338-41AB79F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73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6A272-BED8-0C44-8338-41AB79F29F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1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Lato Light" panose="020F0502020204030203" pitchFamily="34" charset="0"/>
              </a:rPr>
              <a:t>Commercial Validation remains the key issue in securing match investment and requires specific direction from the outset with client companies, focusing on securing a tangible sales pipeline that will stand up to investor DD.</a:t>
            </a:r>
            <a:endParaRPr lang="en-US" dirty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28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6A272-BED8-0C44-8338-41AB79F29F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0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6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7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62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3269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2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2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9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8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8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7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1D2B-F1D0-0A4A-8992-69A6A6E37AF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362B-421A-D844-A7F5-A9D9FFF16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8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bic.ie/" TargetMode="External"/><Relationship Id="rId2" Type="http://schemas.openxmlformats.org/officeDocument/2006/relationships/hyperlink" Target="mailto:info@westbic.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0CFDCB-6429-1A30-3B8E-9CC43B57A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765" y="674331"/>
            <a:ext cx="3980329" cy="21944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678F16-4269-064E-6F7B-C986885BA2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7" b="1369"/>
          <a:stretch/>
        </p:blipFill>
        <p:spPr>
          <a:xfrm>
            <a:off x="0" y="5628123"/>
            <a:ext cx="12192000" cy="12298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D40FE6-CEBC-734F-1A25-F8264586DCA6}"/>
              </a:ext>
            </a:extLst>
          </p:cNvPr>
          <p:cNvSpPr txBox="1"/>
          <p:nvPr/>
        </p:nvSpPr>
        <p:spPr>
          <a:xfrm>
            <a:off x="3634477" y="3689873"/>
            <a:ext cx="432618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200" b="1" i="1" dirty="0"/>
              <a:t>Lets Talk About Tech</a:t>
            </a:r>
          </a:p>
          <a:p>
            <a:pPr algn="ctr"/>
            <a:r>
              <a:rPr lang="en-IE" sz="2800" dirty="0"/>
              <a:t>Midlands ICT Network  </a:t>
            </a:r>
          </a:p>
          <a:p>
            <a:pPr algn="ctr"/>
            <a:endParaRPr lang="en-IE" sz="2400" dirty="0"/>
          </a:p>
          <a:p>
            <a:pPr algn="ctr"/>
            <a:r>
              <a:rPr lang="en-IE" sz="2400" dirty="0"/>
              <a:t>11</a:t>
            </a:r>
            <a:r>
              <a:rPr lang="en-IE" sz="2400" baseline="30000" dirty="0"/>
              <a:t>th</a:t>
            </a:r>
            <a:r>
              <a:rPr lang="en-IE" sz="2400" dirty="0"/>
              <a:t> March 2025</a:t>
            </a:r>
          </a:p>
        </p:txBody>
      </p:sp>
      <p:pic>
        <p:nvPicPr>
          <p:cNvPr id="4" name="Picture 3" descr="A person with brown hair smiling&#10;&#10;AI-generated content may be incorrect.">
            <a:extLst>
              <a:ext uri="{FF2B5EF4-FFF2-40B4-BE49-F238E27FC236}">
                <a16:creationId xmlns:a16="http://schemas.microsoft.com/office/drawing/2014/main" id="{DC27AE6D-883A-4E1E-9DD3-2C9CFB2EAC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49" y="552626"/>
            <a:ext cx="2339340" cy="2339340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D62D96-ABD6-9224-D642-74D71D9BC7A3}"/>
              </a:ext>
            </a:extLst>
          </p:cNvPr>
          <p:cNvSpPr txBox="1"/>
          <p:nvPr/>
        </p:nvSpPr>
        <p:spPr>
          <a:xfrm>
            <a:off x="9103659" y="1213697"/>
            <a:ext cx="2697480" cy="7753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800" b="1" kern="10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Mary Ryan</a:t>
            </a:r>
            <a:endParaRPr lang="en-IE" sz="1600" kern="100" dirty="0">
              <a:solidFill>
                <a:schemeClr val="tx2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800" b="1" kern="10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Deputy CEO, WestBIC</a:t>
            </a:r>
            <a:endParaRPr lang="en-IE" sz="1600" kern="100" dirty="0">
              <a:solidFill>
                <a:schemeClr val="tx2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2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ap of ireland with different colored states&#10;&#10;Description automatically generated">
            <a:extLst>
              <a:ext uri="{FF2B5EF4-FFF2-40B4-BE49-F238E27FC236}">
                <a16:creationId xmlns:a16="http://schemas.microsoft.com/office/drawing/2014/main" id="{3F7C292F-FC62-77CE-0DD1-4123691FB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566" y="8403"/>
            <a:ext cx="4765637" cy="5674548"/>
          </a:xfrm>
          <a:prstGeom prst="rect">
            <a:avLst/>
          </a:prstGeom>
        </p:spPr>
      </p:pic>
      <p:sp>
        <p:nvSpPr>
          <p:cNvPr id="5" name="TextBox 134">
            <a:extLst>
              <a:ext uri="{FF2B5EF4-FFF2-40B4-BE49-F238E27FC236}">
                <a16:creationId xmlns:a16="http://schemas.microsoft.com/office/drawing/2014/main" id="{50E1D994-23F5-52A8-DDCE-7D4B83700995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93759" y="407724"/>
            <a:ext cx="2827184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b="1" dirty="0">
                <a:solidFill>
                  <a:srgbClr val="4A4A4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Are We?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3028121-D8B5-943C-EB5A-C478FECE58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8701697"/>
              </p:ext>
            </p:extLst>
          </p:nvPr>
        </p:nvGraphicFramePr>
        <p:xfrm>
          <a:off x="240313" y="1498089"/>
          <a:ext cx="4546133" cy="357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1FDA9DE-CE82-854C-3D37-5BC48385B3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3549" y="2786624"/>
            <a:ext cx="1269402" cy="4984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184E8DB-B9DC-9CEB-3D08-C0821B455A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53367" y="2048450"/>
            <a:ext cx="1343956" cy="74096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05BA1E2-18C9-4CFE-B7B3-5DA06210ADA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807" t="37091" b="1369"/>
          <a:stretch/>
        </p:blipFill>
        <p:spPr>
          <a:xfrm>
            <a:off x="0" y="6090623"/>
            <a:ext cx="12192000" cy="767378"/>
          </a:xfrm>
          <a:prstGeom prst="rect">
            <a:avLst/>
          </a:prstGeom>
        </p:spPr>
      </p:pic>
      <p:pic>
        <p:nvPicPr>
          <p:cNvPr id="1026" name="Picture 2" descr="IrishBICs - Coming Soon">
            <a:extLst>
              <a:ext uri="{FF2B5EF4-FFF2-40B4-BE49-F238E27FC236}">
                <a16:creationId xmlns:a16="http://schemas.microsoft.com/office/drawing/2014/main" id="{1584686E-725C-7FFE-D446-1DC163B3A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192" y="4612367"/>
            <a:ext cx="1440153" cy="85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pelor">
            <a:extLst>
              <a:ext uri="{FF2B5EF4-FFF2-40B4-BE49-F238E27FC236}">
                <a16:creationId xmlns:a16="http://schemas.microsoft.com/office/drawing/2014/main" id="{1FA07F7F-A03C-F33B-9231-1EC42E146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341" y="4089521"/>
            <a:ext cx="1148914" cy="34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74B14F-D7E4-03B9-BA76-A7995ADBA0E4}"/>
              </a:ext>
            </a:extLst>
          </p:cNvPr>
          <p:cNvSpPr txBox="1"/>
          <p:nvPr/>
        </p:nvSpPr>
        <p:spPr>
          <a:xfrm>
            <a:off x="9754717" y="409519"/>
            <a:ext cx="2463501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endParaRPr lang="en-IE" dirty="0"/>
          </a:p>
          <a:p>
            <a:pPr algn="l"/>
            <a:endParaRPr lang="en-IE" dirty="0"/>
          </a:p>
          <a:p>
            <a:pPr algn="l"/>
            <a:r>
              <a:rPr lang="en-IE" dirty="0"/>
              <a:t>Galway</a:t>
            </a:r>
          </a:p>
          <a:p>
            <a:pPr algn="l"/>
            <a:r>
              <a:rPr lang="en-IE" dirty="0"/>
              <a:t>Mayo</a:t>
            </a:r>
          </a:p>
          <a:p>
            <a:pPr algn="l"/>
            <a:r>
              <a:rPr lang="en-IE" dirty="0"/>
              <a:t>Roscommon </a:t>
            </a:r>
          </a:p>
          <a:p>
            <a:pPr algn="l"/>
            <a:r>
              <a:rPr lang="en-IE" dirty="0"/>
              <a:t>Westmeath</a:t>
            </a:r>
          </a:p>
          <a:p>
            <a:pPr algn="l"/>
            <a:r>
              <a:rPr lang="en-IE" dirty="0"/>
              <a:t>Longford</a:t>
            </a:r>
          </a:p>
          <a:p>
            <a:pPr algn="l"/>
            <a:r>
              <a:rPr lang="en-IE" dirty="0"/>
              <a:t>Sligo</a:t>
            </a:r>
          </a:p>
          <a:p>
            <a:pPr algn="l"/>
            <a:r>
              <a:rPr lang="en-IE" dirty="0"/>
              <a:t>Leitrim</a:t>
            </a:r>
          </a:p>
          <a:p>
            <a:pPr algn="l"/>
            <a:r>
              <a:rPr lang="en-IE" dirty="0"/>
              <a:t>Donegal</a:t>
            </a:r>
          </a:p>
          <a:p>
            <a:pPr algn="l"/>
            <a:endParaRPr lang="en-IE" dirty="0"/>
          </a:p>
          <a:p>
            <a:pPr algn="l"/>
            <a:endParaRPr lang="en-IE" dirty="0"/>
          </a:p>
          <a:p>
            <a:pPr algn="l"/>
            <a:endParaRPr lang="en-IE" dirty="0"/>
          </a:p>
          <a:p>
            <a:pPr algn="l"/>
            <a:r>
              <a:rPr lang="en-IE" dirty="0"/>
              <a:t>Tipperary</a:t>
            </a:r>
          </a:p>
          <a:p>
            <a:pPr algn="l"/>
            <a:r>
              <a:rPr lang="en-IE" dirty="0"/>
              <a:t>Offaly</a:t>
            </a:r>
          </a:p>
          <a:p>
            <a:pPr algn="l"/>
            <a:r>
              <a:rPr lang="en-IE" dirty="0"/>
              <a:t>Laois</a:t>
            </a:r>
          </a:p>
          <a:p>
            <a:pPr algn="l"/>
            <a:r>
              <a:rPr lang="en-IE" dirty="0"/>
              <a:t>Kilkenny</a:t>
            </a:r>
          </a:p>
          <a:p>
            <a:pPr algn="l"/>
            <a:r>
              <a:rPr lang="en-IE" dirty="0"/>
              <a:t>Carlow</a:t>
            </a:r>
          </a:p>
          <a:p>
            <a:pPr algn="l"/>
            <a:r>
              <a:rPr lang="en-IE" dirty="0"/>
              <a:t>Waterford</a:t>
            </a:r>
          </a:p>
          <a:p>
            <a:pPr algn="l"/>
            <a:r>
              <a:rPr lang="en-IE" dirty="0"/>
              <a:t>Wexford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95E614-693D-CA0D-F349-492E40FB3A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87471" y="407724"/>
            <a:ext cx="1338689" cy="738061"/>
          </a:xfrm>
          <a:prstGeom prst="rect">
            <a:avLst/>
          </a:prstGeom>
        </p:spPr>
      </p:pic>
      <p:pic>
        <p:nvPicPr>
          <p:cNvPr id="9" name="Picture 6" descr="Propelor">
            <a:extLst>
              <a:ext uri="{FF2B5EF4-FFF2-40B4-BE49-F238E27FC236}">
                <a16:creationId xmlns:a16="http://schemas.microsoft.com/office/drawing/2014/main" id="{32E3E9BC-F2A2-D2CD-0FD3-A8B9D7306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471" y="3552169"/>
            <a:ext cx="1416600" cy="42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58D7F-E8A3-6C43-2AAE-4CA474C52D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7" t="36118" b="1369"/>
          <a:stretch/>
        </p:blipFill>
        <p:spPr>
          <a:xfrm>
            <a:off x="0" y="6078493"/>
            <a:ext cx="12192000" cy="779507"/>
          </a:xfrm>
          <a:prstGeom prst="rect">
            <a:avLst/>
          </a:prstGeom>
        </p:spPr>
      </p:pic>
      <p:sp>
        <p:nvSpPr>
          <p:cNvPr id="4" name="TextBox 134">
            <a:extLst>
              <a:ext uri="{FF2B5EF4-FFF2-40B4-BE49-F238E27FC236}">
                <a16:creationId xmlns:a16="http://schemas.microsoft.com/office/drawing/2014/main" id="{3729EC24-DB74-545C-BDC9-6E3FD9DC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65" y="304483"/>
            <a:ext cx="2618089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b="1" dirty="0">
                <a:solidFill>
                  <a:srgbClr val="4A4A47"/>
                </a:solidFill>
                <a:latin typeface="+mn-lt"/>
              </a:rPr>
              <a:t>What We Do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3B7CC7-903A-E49F-B252-975AA399868B}"/>
              </a:ext>
            </a:extLst>
          </p:cNvPr>
          <p:cNvSpPr/>
          <p:nvPr/>
        </p:nvSpPr>
        <p:spPr>
          <a:xfrm>
            <a:off x="678341" y="994956"/>
            <a:ext cx="3069265" cy="423303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One-2-One Investor Readiness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F1924C-0FC8-4FE0-E701-CD6D54A6A917}"/>
              </a:ext>
            </a:extLst>
          </p:cNvPr>
          <p:cNvSpPr txBox="1"/>
          <p:nvPr/>
        </p:nvSpPr>
        <p:spPr>
          <a:xfrm>
            <a:off x="1668162" y="189058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7B3E9-528B-1C8E-8EB3-0210AB37F460}"/>
              </a:ext>
            </a:extLst>
          </p:cNvPr>
          <p:cNvSpPr/>
          <p:nvPr/>
        </p:nvSpPr>
        <p:spPr>
          <a:xfrm>
            <a:off x="678341" y="1544946"/>
            <a:ext cx="2768440" cy="957232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r>
              <a:rPr lang="en-US" sz="1400" dirty="0">
                <a:solidFill>
                  <a:srgbClr val="4A4A47"/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Detailed assessment of companies needs, incl. international market traction, planning &amp; mapping progress with startups/scale-ups</a:t>
            </a:r>
          </a:p>
        </p:txBody>
      </p:sp>
      <p:pic>
        <p:nvPicPr>
          <p:cNvPr id="8" name="Graphic 7" descr="Boardroom with solid fill">
            <a:extLst>
              <a:ext uri="{FF2B5EF4-FFF2-40B4-BE49-F238E27FC236}">
                <a16:creationId xmlns:a16="http://schemas.microsoft.com/office/drawing/2014/main" id="{B110AB62-A49D-67AA-2CEE-22B386D9B0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378" y="954713"/>
            <a:ext cx="639519" cy="63951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5F9796D-4DC0-0571-F872-FE7BEFAD8445}"/>
              </a:ext>
            </a:extLst>
          </p:cNvPr>
          <p:cNvSpPr/>
          <p:nvPr/>
        </p:nvSpPr>
        <p:spPr>
          <a:xfrm>
            <a:off x="656983" y="2718453"/>
            <a:ext cx="1941521" cy="423303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Business Planning </a:t>
            </a:r>
          </a:p>
        </p:txBody>
      </p:sp>
      <p:pic>
        <p:nvPicPr>
          <p:cNvPr id="10" name="Graphic 9" descr="List with solid fill">
            <a:extLst>
              <a:ext uri="{FF2B5EF4-FFF2-40B4-BE49-F238E27FC236}">
                <a16:creationId xmlns:a16="http://schemas.microsoft.com/office/drawing/2014/main" id="{029D0C90-C8E6-CD56-230A-294A5FCEEF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550" y="2733386"/>
            <a:ext cx="495177" cy="4951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21F462C-019A-C99B-421C-DB3E371F6ABD}"/>
              </a:ext>
            </a:extLst>
          </p:cNvPr>
          <p:cNvSpPr/>
          <p:nvPr/>
        </p:nvSpPr>
        <p:spPr>
          <a:xfrm>
            <a:off x="646727" y="3182798"/>
            <a:ext cx="2768440" cy="954089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r>
              <a:rPr lang="en-US" sz="1400" dirty="0">
                <a:solidFill>
                  <a:srgbClr val="4A4A47"/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Assist with HPSU/PSSF/Business Plan documentation, provide financial modeling templates and preparation of FDS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48965-E7CF-659F-7437-9A2F4F91F8F8}"/>
              </a:ext>
            </a:extLst>
          </p:cNvPr>
          <p:cNvSpPr/>
          <p:nvPr/>
        </p:nvSpPr>
        <p:spPr>
          <a:xfrm>
            <a:off x="643011" y="4409961"/>
            <a:ext cx="1889263" cy="423303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Pre Seed Support </a:t>
            </a:r>
          </a:p>
        </p:txBody>
      </p:sp>
      <p:pic>
        <p:nvPicPr>
          <p:cNvPr id="13" name="Graphic 12" descr="Online meeting with solid fill">
            <a:extLst>
              <a:ext uri="{FF2B5EF4-FFF2-40B4-BE49-F238E27FC236}">
                <a16:creationId xmlns:a16="http://schemas.microsoft.com/office/drawing/2014/main" id="{9B82596D-F01A-01B0-ECBC-FCF7B08FF3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834" y="4444163"/>
            <a:ext cx="495177" cy="49517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9AE269B-F7CB-C01B-3C4A-1D7B44705730}"/>
              </a:ext>
            </a:extLst>
          </p:cNvPr>
          <p:cNvSpPr/>
          <p:nvPr/>
        </p:nvSpPr>
        <p:spPr>
          <a:xfrm>
            <a:off x="643011" y="4856807"/>
            <a:ext cx="2898534" cy="954089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Provide tailored pre seed direction to companies on path to investor readiness, including virtual PSSF workshops &amp; application support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DE933C-DF07-24A1-26F5-A7158DA6F99D}"/>
              </a:ext>
            </a:extLst>
          </p:cNvPr>
          <p:cNvSpPr/>
          <p:nvPr/>
        </p:nvSpPr>
        <p:spPr>
          <a:xfrm>
            <a:off x="9530799" y="991527"/>
            <a:ext cx="2096180" cy="423303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Network &amp; Linkages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BD9EF9-23C4-D97A-AEFF-EB3C5C2DE28C}"/>
              </a:ext>
            </a:extLst>
          </p:cNvPr>
          <p:cNvSpPr/>
          <p:nvPr/>
        </p:nvSpPr>
        <p:spPr>
          <a:xfrm>
            <a:off x="9563276" y="1534512"/>
            <a:ext cx="2400540" cy="738646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r>
              <a:rPr lang="en-US" sz="1400" dirty="0">
                <a:solidFill>
                  <a:srgbClr val="4A4A47"/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Investor readiness preparation &amp; identify pitch opportunities in Ireland &amp; Internationally</a:t>
            </a:r>
          </a:p>
        </p:txBody>
      </p:sp>
      <p:pic>
        <p:nvPicPr>
          <p:cNvPr id="18" name="Graphic 17" descr="Connections with solid fill">
            <a:extLst>
              <a:ext uri="{FF2B5EF4-FFF2-40B4-BE49-F238E27FC236}">
                <a16:creationId xmlns:a16="http://schemas.microsoft.com/office/drawing/2014/main" id="{9D7E6054-35B8-8DFC-B317-471D23DC10F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937915" y="1021706"/>
            <a:ext cx="639519" cy="63951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621D7F8-65C9-37AA-A29E-A0649D759DBA}"/>
              </a:ext>
            </a:extLst>
          </p:cNvPr>
          <p:cNvSpPr/>
          <p:nvPr/>
        </p:nvSpPr>
        <p:spPr>
          <a:xfrm>
            <a:off x="9547585" y="2557671"/>
            <a:ext cx="1737683" cy="423303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Troubleshooting</a:t>
            </a:r>
          </a:p>
        </p:txBody>
      </p:sp>
      <p:pic>
        <p:nvPicPr>
          <p:cNvPr id="20" name="Graphic 19" descr="Brainstorm with solid fill">
            <a:extLst>
              <a:ext uri="{FF2B5EF4-FFF2-40B4-BE49-F238E27FC236}">
                <a16:creationId xmlns:a16="http://schemas.microsoft.com/office/drawing/2014/main" id="{68C24FB3-0078-CAAD-89EA-9C32D4F351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87704" y="2655232"/>
            <a:ext cx="446669" cy="446669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87EDCBA-EEF0-AA21-D158-E37A49822E53}"/>
              </a:ext>
            </a:extLst>
          </p:cNvPr>
          <p:cNvSpPr/>
          <p:nvPr/>
        </p:nvSpPr>
        <p:spPr>
          <a:xfrm>
            <a:off x="9547585" y="3101901"/>
            <a:ext cx="2431922" cy="954089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r>
              <a:rPr lang="en-US" sz="1400" dirty="0">
                <a:solidFill>
                  <a:srgbClr val="4A4A47"/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Troubleshoot problem areas especially in relation to commercial validation, sales pipeline etc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6B23BF-A764-0996-E146-C11A898C844B}"/>
              </a:ext>
            </a:extLst>
          </p:cNvPr>
          <p:cNvSpPr/>
          <p:nvPr/>
        </p:nvSpPr>
        <p:spPr>
          <a:xfrm>
            <a:off x="9574158" y="4299511"/>
            <a:ext cx="1898945" cy="646313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Liaison with </a:t>
            </a:r>
          </a:p>
          <a:p>
            <a:r>
              <a:rPr lang="en-US" b="1" dirty="0">
                <a:solidFill>
                  <a:srgbClr val="4A4A47"/>
                </a:solidFill>
                <a:ea typeface="Open Sans" panose="020B0606030504020204" pitchFamily="34" charset="0"/>
                <a:cs typeface="Roboto Regular"/>
              </a:rPr>
              <a:t>Support Agencies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41B797-6D63-069E-4B30-B5F50C2C23E9}"/>
              </a:ext>
            </a:extLst>
          </p:cNvPr>
          <p:cNvSpPr/>
          <p:nvPr/>
        </p:nvSpPr>
        <p:spPr>
          <a:xfrm>
            <a:off x="9574158" y="4873496"/>
            <a:ext cx="2431921" cy="954089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r>
              <a:rPr lang="en-US" sz="1400" dirty="0">
                <a:solidFill>
                  <a:srgbClr val="4A4A47"/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Regular communication with </a:t>
            </a:r>
          </a:p>
          <a:p>
            <a:r>
              <a:rPr lang="en-US" sz="1400" dirty="0">
                <a:solidFill>
                  <a:srgbClr val="4A4A47"/>
                </a:solidFill>
                <a:ea typeface="Open Sans" panose="020B0606030504020204" pitchFamily="34" charset="0"/>
                <a:cs typeface="Calibri Light" panose="020F0302020204030204" pitchFamily="34" charset="0"/>
              </a:rPr>
              <a:t>EI / WDC / LEO &amp; other support organisations in relation to project progress</a:t>
            </a:r>
          </a:p>
        </p:txBody>
      </p:sp>
      <p:sp>
        <p:nvSpPr>
          <p:cNvPr id="24" name="Freeform 77">
            <a:extLst>
              <a:ext uri="{FF2B5EF4-FFF2-40B4-BE49-F238E27FC236}">
                <a16:creationId xmlns:a16="http://schemas.microsoft.com/office/drawing/2014/main" id="{A7C398EC-948A-8596-7CDD-7AB85079D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6425" y="4409961"/>
            <a:ext cx="298372" cy="251883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5712" tIns="22856" rIns="45712" bIns="22856" anchor="ctr"/>
          <a:lstStyle/>
          <a:p>
            <a:pPr>
              <a:defRPr/>
            </a:pPr>
            <a:endParaRPr lang="en-US" sz="900" dirty="0">
              <a:solidFill>
                <a:srgbClr val="4A4A47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08952E9-8BF3-8F52-3A82-F629310A45FF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9465" t="5478" r="6601" b="2528"/>
          <a:stretch/>
        </p:blipFill>
        <p:spPr>
          <a:xfrm>
            <a:off x="3629101" y="1145534"/>
            <a:ext cx="5313454" cy="399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91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2" grpId="0"/>
      <p:bldP spid="16" grpId="0"/>
      <p:bldP spid="17" grpId="0"/>
      <p:bldP spid="22" grpId="0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F96DD670-3AA1-824F-6EE9-3368B85717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7" t="43916" b="1369"/>
          <a:stretch/>
        </p:blipFill>
        <p:spPr>
          <a:xfrm>
            <a:off x="-15035" y="6175725"/>
            <a:ext cx="12192000" cy="682275"/>
          </a:xfrm>
          <a:prstGeom prst="rect">
            <a:avLst/>
          </a:prstGeom>
        </p:spPr>
      </p:pic>
      <p:sp>
        <p:nvSpPr>
          <p:cNvPr id="62" name="Freeform 21"/>
          <p:cNvSpPr>
            <a:spLocks/>
          </p:cNvSpPr>
          <p:nvPr/>
        </p:nvSpPr>
        <p:spPr bwMode="auto">
          <a:xfrm>
            <a:off x="101252" y="1714411"/>
            <a:ext cx="11037979" cy="2810221"/>
          </a:xfrm>
          <a:custGeom>
            <a:avLst/>
            <a:gdLst>
              <a:gd name="T0" fmla="*/ 0 w 2828"/>
              <a:gd name="T1" fmla="*/ 856 h 1032"/>
              <a:gd name="T2" fmla="*/ 660 w 2828"/>
              <a:gd name="T3" fmla="*/ 540 h 1032"/>
              <a:gd name="T4" fmla="*/ 1232 w 2828"/>
              <a:gd name="T5" fmla="*/ 720 h 1032"/>
              <a:gd name="T6" fmla="*/ 1772 w 2828"/>
              <a:gd name="T7" fmla="*/ 320 h 1032"/>
              <a:gd name="T8" fmla="*/ 2315 w 2828"/>
              <a:gd name="T9" fmla="*/ 479 h 1032"/>
              <a:gd name="T10" fmla="*/ 2828 w 2828"/>
              <a:gd name="T11" fmla="*/ 0 h 1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28" h="1032">
                <a:moveTo>
                  <a:pt x="0" y="856"/>
                </a:moveTo>
                <a:cubicBezTo>
                  <a:pt x="420" y="1032"/>
                  <a:pt x="464" y="536"/>
                  <a:pt x="660" y="540"/>
                </a:cubicBezTo>
                <a:cubicBezTo>
                  <a:pt x="856" y="544"/>
                  <a:pt x="976" y="736"/>
                  <a:pt x="1232" y="720"/>
                </a:cubicBezTo>
                <a:cubicBezTo>
                  <a:pt x="1488" y="704"/>
                  <a:pt x="1508" y="352"/>
                  <a:pt x="1772" y="320"/>
                </a:cubicBezTo>
                <a:cubicBezTo>
                  <a:pt x="2036" y="288"/>
                  <a:pt x="2063" y="491"/>
                  <a:pt x="2315" y="479"/>
                </a:cubicBezTo>
                <a:cubicBezTo>
                  <a:pt x="2567" y="467"/>
                  <a:pt x="2572" y="84"/>
                  <a:pt x="2828" y="0"/>
                </a:cubicBezTo>
              </a:path>
            </a:pathLst>
          </a:custGeom>
          <a:noFill/>
          <a:ln w="15875" cap="flat">
            <a:solidFill>
              <a:schemeClr val="bg1">
                <a:lumMod val="75000"/>
              </a:schemeClr>
            </a:solidFill>
            <a:prstDash val="dash"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endParaRPr lang="en-US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0860617" y="1315352"/>
            <a:ext cx="1316348" cy="790008"/>
            <a:chOff x="10452101" y="1779589"/>
            <a:chExt cx="365125" cy="219075"/>
          </a:xfrm>
        </p:grpSpPr>
        <p:sp>
          <p:nvSpPr>
            <p:cNvPr id="68" name="Freeform 22"/>
            <p:cNvSpPr>
              <a:spLocks/>
            </p:cNvSpPr>
            <p:nvPr/>
          </p:nvSpPr>
          <p:spPr bwMode="auto">
            <a:xfrm>
              <a:off x="10550526" y="1900239"/>
              <a:ext cx="112713" cy="98425"/>
            </a:xfrm>
            <a:custGeom>
              <a:avLst/>
              <a:gdLst>
                <a:gd name="T0" fmla="*/ 71 w 71"/>
                <a:gd name="T1" fmla="*/ 3 h 62"/>
                <a:gd name="T2" fmla="*/ 0 w 71"/>
                <a:gd name="T3" fmla="*/ 62 h 62"/>
                <a:gd name="T4" fmla="*/ 14 w 71"/>
                <a:gd name="T5" fmla="*/ 0 h 62"/>
                <a:gd name="T6" fmla="*/ 71 w 71"/>
                <a:gd name="T7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62">
                  <a:moveTo>
                    <a:pt x="71" y="3"/>
                  </a:moveTo>
                  <a:lnTo>
                    <a:pt x="0" y="62"/>
                  </a:lnTo>
                  <a:lnTo>
                    <a:pt x="14" y="0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Freeform 23"/>
            <p:cNvSpPr>
              <a:spLocks/>
            </p:cNvSpPr>
            <p:nvPr/>
          </p:nvSpPr>
          <p:spPr bwMode="auto">
            <a:xfrm>
              <a:off x="10452101" y="1779589"/>
              <a:ext cx="365125" cy="188913"/>
            </a:xfrm>
            <a:custGeom>
              <a:avLst/>
              <a:gdLst>
                <a:gd name="T0" fmla="*/ 230 w 230"/>
                <a:gd name="T1" fmla="*/ 0 h 119"/>
                <a:gd name="T2" fmla="*/ 0 w 230"/>
                <a:gd name="T3" fmla="*/ 26 h 119"/>
                <a:gd name="T4" fmla="*/ 140 w 230"/>
                <a:gd name="T5" fmla="*/ 119 h 119"/>
                <a:gd name="T6" fmla="*/ 230 w 230"/>
                <a:gd name="T7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119">
                  <a:moveTo>
                    <a:pt x="230" y="0"/>
                  </a:moveTo>
                  <a:lnTo>
                    <a:pt x="0" y="26"/>
                  </a:lnTo>
                  <a:lnTo>
                    <a:pt x="140" y="119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Freeform 24"/>
            <p:cNvSpPr>
              <a:spLocks/>
            </p:cNvSpPr>
            <p:nvPr/>
          </p:nvSpPr>
          <p:spPr bwMode="auto">
            <a:xfrm>
              <a:off x="10531476" y="1792289"/>
              <a:ext cx="258763" cy="206375"/>
            </a:xfrm>
            <a:custGeom>
              <a:avLst/>
              <a:gdLst>
                <a:gd name="T0" fmla="*/ 163 w 163"/>
                <a:gd name="T1" fmla="*/ 0 h 130"/>
                <a:gd name="T2" fmla="*/ 0 w 163"/>
                <a:gd name="T3" fmla="*/ 52 h 130"/>
                <a:gd name="T4" fmla="*/ 12 w 163"/>
                <a:gd name="T5" fmla="*/ 130 h 130"/>
                <a:gd name="T6" fmla="*/ 26 w 163"/>
                <a:gd name="T7" fmla="*/ 68 h 130"/>
                <a:gd name="T8" fmla="*/ 163 w 163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130">
                  <a:moveTo>
                    <a:pt x="163" y="0"/>
                  </a:moveTo>
                  <a:lnTo>
                    <a:pt x="0" y="52"/>
                  </a:lnTo>
                  <a:lnTo>
                    <a:pt x="12" y="130"/>
                  </a:lnTo>
                  <a:lnTo>
                    <a:pt x="26" y="68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3" name="Rectangle 1"/>
          <p:cNvSpPr>
            <a:spLocks/>
          </p:cNvSpPr>
          <p:nvPr/>
        </p:nvSpPr>
        <p:spPr bwMode="auto">
          <a:xfrm>
            <a:off x="257161" y="237607"/>
            <a:ext cx="658411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3600" b="1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  <a:sym typeface="Bebas Neue" charset="0"/>
              </a:rPr>
              <a:t>Enterprise Development Pathway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3741" y="887396"/>
            <a:ext cx="4970492" cy="40009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id-ID" sz="2000" dirty="0" err="1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Managing</a:t>
            </a:r>
            <a:r>
              <a:rPr lang="id-ID" sz="20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&amp; Funding </a:t>
            </a:r>
            <a:r>
              <a:rPr lang="id-ID" sz="2000" dirty="0" err="1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the</a:t>
            </a:r>
            <a:r>
              <a:rPr lang="id-ID" sz="20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id-ID" sz="2000" dirty="0" err="1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Progression</a:t>
            </a:r>
            <a:r>
              <a:rPr lang="id-ID" sz="20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id-ID" sz="2000" dirty="0" err="1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Pathway</a:t>
            </a:r>
            <a:endParaRPr lang="id-ID" sz="2000" dirty="0">
              <a:solidFill>
                <a:srgbClr val="4A4A47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42CB9B-C366-004F-B78D-4B5F2A508490}"/>
              </a:ext>
            </a:extLst>
          </p:cNvPr>
          <p:cNvGrpSpPr/>
          <p:nvPr/>
        </p:nvGrpSpPr>
        <p:grpSpPr>
          <a:xfrm>
            <a:off x="393344" y="3650682"/>
            <a:ext cx="995707" cy="993236"/>
            <a:chOff x="292179" y="4718264"/>
            <a:chExt cx="995707" cy="993236"/>
          </a:xfrm>
        </p:grpSpPr>
        <p:sp>
          <p:nvSpPr>
            <p:cNvPr id="66" name="Oval 19"/>
            <p:cNvSpPr>
              <a:spLocks noChangeArrowheads="1"/>
            </p:cNvSpPr>
            <p:nvPr/>
          </p:nvSpPr>
          <p:spPr bwMode="auto">
            <a:xfrm>
              <a:off x="292179" y="4718264"/>
              <a:ext cx="995707" cy="993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22" tIns="45711" rIns="91422" bIns="45711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Freeform 123"/>
            <p:cNvSpPr>
              <a:spLocks noChangeArrowheads="1"/>
            </p:cNvSpPr>
            <p:nvPr/>
          </p:nvSpPr>
          <p:spPr bwMode="auto">
            <a:xfrm>
              <a:off x="533202" y="4988349"/>
              <a:ext cx="461843" cy="472788"/>
            </a:xfrm>
            <a:custGeom>
              <a:avLst/>
              <a:gdLst>
                <a:gd name="T0" fmla="*/ 275 w 452"/>
                <a:gd name="T1" fmla="*/ 301 h 462"/>
                <a:gd name="T2" fmla="*/ 275 w 452"/>
                <a:gd name="T3" fmla="*/ 301 h 462"/>
                <a:gd name="T4" fmla="*/ 434 w 452"/>
                <a:gd name="T5" fmla="*/ 26 h 462"/>
                <a:gd name="T6" fmla="*/ 434 w 452"/>
                <a:gd name="T7" fmla="*/ 18 h 462"/>
                <a:gd name="T8" fmla="*/ 425 w 452"/>
                <a:gd name="T9" fmla="*/ 18 h 462"/>
                <a:gd name="T10" fmla="*/ 159 w 452"/>
                <a:gd name="T11" fmla="*/ 178 h 462"/>
                <a:gd name="T12" fmla="*/ 9 w 452"/>
                <a:gd name="T13" fmla="*/ 301 h 462"/>
                <a:gd name="T14" fmla="*/ 35 w 452"/>
                <a:gd name="T15" fmla="*/ 328 h 462"/>
                <a:gd name="T16" fmla="*/ 88 w 452"/>
                <a:gd name="T17" fmla="*/ 310 h 462"/>
                <a:gd name="T18" fmla="*/ 151 w 452"/>
                <a:gd name="T19" fmla="*/ 372 h 462"/>
                <a:gd name="T20" fmla="*/ 133 w 452"/>
                <a:gd name="T21" fmla="*/ 425 h 462"/>
                <a:gd name="T22" fmla="*/ 151 w 452"/>
                <a:gd name="T23" fmla="*/ 452 h 462"/>
                <a:gd name="T24" fmla="*/ 275 w 452"/>
                <a:gd name="T25" fmla="*/ 301 h 462"/>
                <a:gd name="T26" fmla="*/ 301 w 452"/>
                <a:gd name="T27" fmla="*/ 150 h 462"/>
                <a:gd name="T28" fmla="*/ 301 w 452"/>
                <a:gd name="T29" fmla="*/ 150 h 462"/>
                <a:gd name="T30" fmla="*/ 301 w 452"/>
                <a:gd name="T31" fmla="*/ 97 h 462"/>
                <a:gd name="T32" fmla="*/ 354 w 452"/>
                <a:gd name="T33" fmla="*/ 97 h 462"/>
                <a:gd name="T34" fmla="*/ 354 w 452"/>
                <a:gd name="T35" fmla="*/ 150 h 462"/>
                <a:gd name="T36" fmla="*/ 301 w 452"/>
                <a:gd name="T37" fmla="*/ 15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45712" tIns="22856" rIns="45712" bIns="22856" anchor="ctr"/>
            <a:lstStyle/>
            <a:p>
              <a:pPr>
                <a:defRPr/>
              </a:pPr>
              <a:endParaRPr lang="en-US" sz="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-77652" y="5094905"/>
            <a:ext cx="2261454" cy="629834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Bootstrapping – concept/research to MVP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09559" y="4750868"/>
            <a:ext cx="838847" cy="386498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 b="1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STEP 01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697035" y="2067567"/>
            <a:ext cx="3477197" cy="629834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Source early seed programmes </a:t>
            </a:r>
          </a:p>
          <a:p>
            <a:pPr algn="ctr">
              <a:lnSpc>
                <a:spcPct val="130000"/>
              </a:lnSpc>
            </a:pPr>
            <a:r>
              <a:rPr lang="en-US" sz="14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&amp; feasibility funding - New Frontiers/LEO etc 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934008" y="1729523"/>
            <a:ext cx="838847" cy="386498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 b="1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STEP 02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492750" y="5015389"/>
            <a:ext cx="3850765" cy="909911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Source funding to develop product, validate market &amp; progress to investor readiness (PSSF, Accelerators, Comm Fund, Prep4Seed etc)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962149" y="4697021"/>
            <a:ext cx="838847" cy="386498"/>
          </a:xfrm>
          <a:prstGeom prst="rect">
            <a:avLst/>
          </a:prstGeom>
        </p:spPr>
        <p:txBody>
          <a:bodyPr wrap="non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 b="1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STEP 03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338667" y="1348813"/>
            <a:ext cx="2325532" cy="909911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Become Investor Ready &amp; secure HPSU and/or private funding - commercialization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015135E-98F9-CB43-9507-8EF5D2716BDC}"/>
              </a:ext>
            </a:extLst>
          </p:cNvPr>
          <p:cNvSpPr/>
          <p:nvPr/>
        </p:nvSpPr>
        <p:spPr>
          <a:xfrm>
            <a:off x="2458783" y="3095737"/>
            <a:ext cx="1690363" cy="1488538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967372" y="1042585"/>
            <a:ext cx="949262" cy="386498"/>
          </a:xfrm>
          <a:prstGeom prst="rect">
            <a:avLst/>
          </a:prstGeom>
        </p:spPr>
        <p:txBody>
          <a:bodyPr wrap="square" lIns="91422" tIns="45711" rIns="91422" bIns="4571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 b="1" dirty="0">
                <a:solidFill>
                  <a:srgbClr val="4A4A47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STEP 04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401906F-DC40-8A44-B9C9-DA7C91F86A97}"/>
              </a:ext>
            </a:extLst>
          </p:cNvPr>
          <p:cNvSpPr/>
          <p:nvPr/>
        </p:nvSpPr>
        <p:spPr>
          <a:xfrm>
            <a:off x="5384127" y="2416083"/>
            <a:ext cx="2010557" cy="188688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6B2B1DF-8D1D-884D-A9DE-DB875FAF2B12}"/>
              </a:ext>
            </a:extLst>
          </p:cNvPr>
          <p:cNvGrpSpPr/>
          <p:nvPr/>
        </p:nvGrpSpPr>
        <p:grpSpPr>
          <a:xfrm>
            <a:off x="5920280" y="2022025"/>
            <a:ext cx="995707" cy="993236"/>
            <a:chOff x="5761186" y="2826009"/>
            <a:chExt cx="995707" cy="99323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6C9F73A-C1C6-614B-BD8E-9A63D5F1107E}"/>
                </a:ext>
              </a:extLst>
            </p:cNvPr>
            <p:cNvGrpSpPr/>
            <p:nvPr/>
          </p:nvGrpSpPr>
          <p:grpSpPr>
            <a:xfrm>
              <a:off x="5761186" y="2826009"/>
              <a:ext cx="995707" cy="993236"/>
              <a:chOff x="5204937" y="4098273"/>
              <a:chExt cx="995707" cy="993236"/>
            </a:xfrm>
          </p:grpSpPr>
          <p:sp>
            <p:nvSpPr>
              <p:cNvPr id="64" name="Oval 19"/>
              <p:cNvSpPr>
                <a:spLocks noChangeArrowheads="1"/>
              </p:cNvSpPr>
              <p:nvPr/>
            </p:nvSpPr>
            <p:spPr bwMode="auto">
              <a:xfrm>
                <a:off x="5204937" y="4098273"/>
                <a:ext cx="995707" cy="99323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Freeform 116"/>
              <p:cNvSpPr>
                <a:spLocks noChangeArrowheads="1"/>
              </p:cNvSpPr>
              <p:nvPr/>
            </p:nvSpPr>
            <p:spPr bwMode="auto">
              <a:xfrm>
                <a:off x="5453530" y="4192269"/>
                <a:ext cx="454626" cy="469181"/>
              </a:xfrm>
              <a:custGeom>
                <a:avLst/>
                <a:gdLst>
                  <a:gd name="T0" fmla="*/ 400 w 445"/>
                  <a:gd name="T1" fmla="*/ 159 h 462"/>
                  <a:gd name="T2" fmla="*/ 400 w 445"/>
                  <a:gd name="T3" fmla="*/ 159 h 462"/>
                  <a:gd name="T4" fmla="*/ 266 w 445"/>
                  <a:gd name="T5" fmla="*/ 8 h 462"/>
                  <a:gd name="T6" fmla="*/ 36 w 445"/>
                  <a:gd name="T7" fmla="*/ 248 h 462"/>
                  <a:gd name="T8" fmla="*/ 9 w 445"/>
                  <a:gd name="T9" fmla="*/ 319 h 462"/>
                  <a:gd name="T10" fmla="*/ 81 w 445"/>
                  <a:gd name="T11" fmla="*/ 355 h 462"/>
                  <a:gd name="T12" fmla="*/ 98 w 445"/>
                  <a:gd name="T13" fmla="*/ 346 h 462"/>
                  <a:gd name="T14" fmla="*/ 134 w 445"/>
                  <a:gd name="T15" fmla="*/ 372 h 462"/>
                  <a:gd name="T16" fmla="*/ 160 w 445"/>
                  <a:gd name="T17" fmla="*/ 434 h 462"/>
                  <a:gd name="T18" fmla="*/ 187 w 445"/>
                  <a:gd name="T19" fmla="*/ 452 h 462"/>
                  <a:gd name="T20" fmla="*/ 240 w 445"/>
                  <a:gd name="T21" fmla="*/ 434 h 462"/>
                  <a:gd name="T22" fmla="*/ 249 w 445"/>
                  <a:gd name="T23" fmla="*/ 416 h 462"/>
                  <a:gd name="T24" fmla="*/ 231 w 445"/>
                  <a:gd name="T25" fmla="*/ 390 h 462"/>
                  <a:gd name="T26" fmla="*/ 204 w 445"/>
                  <a:gd name="T27" fmla="*/ 337 h 462"/>
                  <a:gd name="T28" fmla="*/ 231 w 445"/>
                  <a:gd name="T29" fmla="*/ 310 h 462"/>
                  <a:gd name="T30" fmla="*/ 417 w 445"/>
                  <a:gd name="T31" fmla="*/ 355 h 462"/>
                  <a:gd name="T32" fmla="*/ 400 w 445"/>
                  <a:gd name="T33" fmla="*/ 159 h 462"/>
                  <a:gd name="T34" fmla="*/ 390 w 445"/>
                  <a:gd name="T35" fmla="*/ 310 h 462"/>
                  <a:gd name="T36" fmla="*/ 390 w 445"/>
                  <a:gd name="T37" fmla="*/ 310 h 462"/>
                  <a:gd name="T38" fmla="*/ 302 w 445"/>
                  <a:gd name="T39" fmla="*/ 204 h 462"/>
                  <a:gd name="T40" fmla="*/ 284 w 445"/>
                  <a:gd name="T41" fmla="*/ 62 h 462"/>
                  <a:gd name="T42" fmla="*/ 364 w 445"/>
                  <a:gd name="T43" fmla="*/ 177 h 462"/>
                  <a:gd name="T44" fmla="*/ 390 w 445"/>
                  <a:gd name="T45" fmla="*/ 31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45712" tIns="22856" rIns="45712" bIns="22856" anchor="ctr"/>
              <a:lstStyle/>
              <a:p>
                <a:pPr>
                  <a:defRPr/>
                </a:pPr>
                <a:endParaRPr lang="en-US" sz="9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1DC8575-9097-BF41-B850-FE46CBBC4659}"/>
                </a:ext>
              </a:extLst>
            </p:cNvPr>
            <p:cNvSpPr/>
            <p:nvPr/>
          </p:nvSpPr>
          <p:spPr>
            <a:xfrm>
              <a:off x="5817970" y="3369297"/>
              <a:ext cx="84510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Accelerator</a:t>
              </a:r>
              <a:endParaRPr 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9792A1E-21BD-5C41-BF41-EDF57E89B0EB}"/>
              </a:ext>
            </a:extLst>
          </p:cNvPr>
          <p:cNvGrpSpPr/>
          <p:nvPr/>
        </p:nvGrpSpPr>
        <p:grpSpPr>
          <a:xfrm>
            <a:off x="4807133" y="3015712"/>
            <a:ext cx="995707" cy="993236"/>
            <a:chOff x="4813875" y="3849974"/>
            <a:chExt cx="995707" cy="993236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5BE5626-032E-FB47-8804-B622FCFBD8B7}"/>
                </a:ext>
              </a:extLst>
            </p:cNvPr>
            <p:cNvGrpSpPr/>
            <p:nvPr/>
          </p:nvGrpSpPr>
          <p:grpSpPr>
            <a:xfrm>
              <a:off x="4813875" y="3849974"/>
              <a:ext cx="995707" cy="993236"/>
              <a:chOff x="5204937" y="4098273"/>
              <a:chExt cx="995707" cy="993236"/>
            </a:xfrm>
          </p:grpSpPr>
          <p:sp>
            <p:nvSpPr>
              <p:cNvPr id="43" name="Oval 19">
                <a:extLst>
                  <a:ext uri="{FF2B5EF4-FFF2-40B4-BE49-F238E27FC236}">
                    <a16:creationId xmlns:a16="http://schemas.microsoft.com/office/drawing/2014/main" id="{D39A20BB-7405-3140-B9F2-EEF2DF02BC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4937" y="4098273"/>
                <a:ext cx="995707" cy="99323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Freeform 116">
                <a:extLst>
                  <a:ext uri="{FF2B5EF4-FFF2-40B4-BE49-F238E27FC236}">
                    <a16:creationId xmlns:a16="http://schemas.microsoft.com/office/drawing/2014/main" id="{5AAF9DFE-8D2B-B14F-95CF-F4636DDC0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3530" y="4204969"/>
                <a:ext cx="454626" cy="469181"/>
              </a:xfrm>
              <a:custGeom>
                <a:avLst/>
                <a:gdLst>
                  <a:gd name="T0" fmla="*/ 400 w 445"/>
                  <a:gd name="T1" fmla="*/ 159 h 462"/>
                  <a:gd name="T2" fmla="*/ 400 w 445"/>
                  <a:gd name="T3" fmla="*/ 159 h 462"/>
                  <a:gd name="T4" fmla="*/ 266 w 445"/>
                  <a:gd name="T5" fmla="*/ 8 h 462"/>
                  <a:gd name="T6" fmla="*/ 36 w 445"/>
                  <a:gd name="T7" fmla="*/ 248 h 462"/>
                  <a:gd name="T8" fmla="*/ 9 w 445"/>
                  <a:gd name="T9" fmla="*/ 319 h 462"/>
                  <a:gd name="T10" fmla="*/ 81 w 445"/>
                  <a:gd name="T11" fmla="*/ 355 h 462"/>
                  <a:gd name="T12" fmla="*/ 98 w 445"/>
                  <a:gd name="T13" fmla="*/ 346 h 462"/>
                  <a:gd name="T14" fmla="*/ 134 w 445"/>
                  <a:gd name="T15" fmla="*/ 372 h 462"/>
                  <a:gd name="T16" fmla="*/ 160 w 445"/>
                  <a:gd name="T17" fmla="*/ 434 h 462"/>
                  <a:gd name="T18" fmla="*/ 187 w 445"/>
                  <a:gd name="T19" fmla="*/ 452 h 462"/>
                  <a:gd name="T20" fmla="*/ 240 w 445"/>
                  <a:gd name="T21" fmla="*/ 434 h 462"/>
                  <a:gd name="T22" fmla="*/ 249 w 445"/>
                  <a:gd name="T23" fmla="*/ 416 h 462"/>
                  <a:gd name="T24" fmla="*/ 231 w 445"/>
                  <a:gd name="T25" fmla="*/ 390 h 462"/>
                  <a:gd name="T26" fmla="*/ 204 w 445"/>
                  <a:gd name="T27" fmla="*/ 337 h 462"/>
                  <a:gd name="T28" fmla="*/ 231 w 445"/>
                  <a:gd name="T29" fmla="*/ 310 h 462"/>
                  <a:gd name="T30" fmla="*/ 417 w 445"/>
                  <a:gd name="T31" fmla="*/ 355 h 462"/>
                  <a:gd name="T32" fmla="*/ 400 w 445"/>
                  <a:gd name="T33" fmla="*/ 159 h 462"/>
                  <a:gd name="T34" fmla="*/ 390 w 445"/>
                  <a:gd name="T35" fmla="*/ 310 h 462"/>
                  <a:gd name="T36" fmla="*/ 390 w 445"/>
                  <a:gd name="T37" fmla="*/ 310 h 462"/>
                  <a:gd name="T38" fmla="*/ 302 w 445"/>
                  <a:gd name="T39" fmla="*/ 204 h 462"/>
                  <a:gd name="T40" fmla="*/ 284 w 445"/>
                  <a:gd name="T41" fmla="*/ 62 h 462"/>
                  <a:gd name="T42" fmla="*/ 364 w 445"/>
                  <a:gd name="T43" fmla="*/ 177 h 462"/>
                  <a:gd name="T44" fmla="*/ 390 w 445"/>
                  <a:gd name="T45" fmla="*/ 31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45712" tIns="22856" rIns="45712" bIns="22856" anchor="ctr"/>
              <a:lstStyle/>
              <a:p>
                <a:pPr>
                  <a:defRPr/>
                </a:pPr>
                <a:endParaRPr lang="en-US" sz="9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E86655FD-A566-814C-A600-71F22F19A388}"/>
                </a:ext>
              </a:extLst>
            </p:cNvPr>
            <p:cNvSpPr/>
            <p:nvPr/>
          </p:nvSpPr>
          <p:spPr>
            <a:xfrm>
              <a:off x="4817518" y="4410427"/>
              <a:ext cx="87556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err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Comm</a:t>
              </a:r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Fund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6806E64-CB9A-C648-BA08-034ABF3A674A}"/>
              </a:ext>
            </a:extLst>
          </p:cNvPr>
          <p:cNvGrpSpPr/>
          <p:nvPr/>
        </p:nvGrpSpPr>
        <p:grpSpPr>
          <a:xfrm>
            <a:off x="5900958" y="3660543"/>
            <a:ext cx="995707" cy="993236"/>
            <a:chOff x="5943383" y="4545939"/>
            <a:chExt cx="995707" cy="993236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0A1F75F-C4D8-4646-ACCC-FF62DF24047F}"/>
                </a:ext>
              </a:extLst>
            </p:cNvPr>
            <p:cNvGrpSpPr/>
            <p:nvPr/>
          </p:nvGrpSpPr>
          <p:grpSpPr>
            <a:xfrm>
              <a:off x="5943383" y="4545939"/>
              <a:ext cx="995707" cy="993236"/>
              <a:chOff x="5204937" y="4123673"/>
              <a:chExt cx="995707" cy="993236"/>
            </a:xfrm>
          </p:grpSpPr>
          <p:sp>
            <p:nvSpPr>
              <p:cNvPr id="55" name="Oval 19">
                <a:extLst>
                  <a:ext uri="{FF2B5EF4-FFF2-40B4-BE49-F238E27FC236}">
                    <a16:creationId xmlns:a16="http://schemas.microsoft.com/office/drawing/2014/main" id="{EDCECCB1-EB79-E842-8038-B5E17E678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4937" y="4123673"/>
                <a:ext cx="995707" cy="99323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6" name="Freeform 116">
                <a:extLst>
                  <a:ext uri="{FF2B5EF4-FFF2-40B4-BE49-F238E27FC236}">
                    <a16:creationId xmlns:a16="http://schemas.microsoft.com/office/drawing/2014/main" id="{154651A6-6224-A048-8482-7666A4D10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3530" y="4217669"/>
                <a:ext cx="454626" cy="469181"/>
              </a:xfrm>
              <a:custGeom>
                <a:avLst/>
                <a:gdLst>
                  <a:gd name="T0" fmla="*/ 400 w 445"/>
                  <a:gd name="T1" fmla="*/ 159 h 462"/>
                  <a:gd name="T2" fmla="*/ 400 w 445"/>
                  <a:gd name="T3" fmla="*/ 159 h 462"/>
                  <a:gd name="T4" fmla="*/ 266 w 445"/>
                  <a:gd name="T5" fmla="*/ 8 h 462"/>
                  <a:gd name="T6" fmla="*/ 36 w 445"/>
                  <a:gd name="T7" fmla="*/ 248 h 462"/>
                  <a:gd name="T8" fmla="*/ 9 w 445"/>
                  <a:gd name="T9" fmla="*/ 319 h 462"/>
                  <a:gd name="T10" fmla="*/ 81 w 445"/>
                  <a:gd name="T11" fmla="*/ 355 h 462"/>
                  <a:gd name="T12" fmla="*/ 98 w 445"/>
                  <a:gd name="T13" fmla="*/ 346 h 462"/>
                  <a:gd name="T14" fmla="*/ 134 w 445"/>
                  <a:gd name="T15" fmla="*/ 372 h 462"/>
                  <a:gd name="T16" fmla="*/ 160 w 445"/>
                  <a:gd name="T17" fmla="*/ 434 h 462"/>
                  <a:gd name="T18" fmla="*/ 187 w 445"/>
                  <a:gd name="T19" fmla="*/ 452 h 462"/>
                  <a:gd name="T20" fmla="*/ 240 w 445"/>
                  <a:gd name="T21" fmla="*/ 434 h 462"/>
                  <a:gd name="T22" fmla="*/ 249 w 445"/>
                  <a:gd name="T23" fmla="*/ 416 h 462"/>
                  <a:gd name="T24" fmla="*/ 231 w 445"/>
                  <a:gd name="T25" fmla="*/ 390 h 462"/>
                  <a:gd name="T26" fmla="*/ 204 w 445"/>
                  <a:gd name="T27" fmla="*/ 337 h 462"/>
                  <a:gd name="T28" fmla="*/ 231 w 445"/>
                  <a:gd name="T29" fmla="*/ 310 h 462"/>
                  <a:gd name="T30" fmla="*/ 417 w 445"/>
                  <a:gd name="T31" fmla="*/ 355 h 462"/>
                  <a:gd name="T32" fmla="*/ 400 w 445"/>
                  <a:gd name="T33" fmla="*/ 159 h 462"/>
                  <a:gd name="T34" fmla="*/ 390 w 445"/>
                  <a:gd name="T35" fmla="*/ 310 h 462"/>
                  <a:gd name="T36" fmla="*/ 390 w 445"/>
                  <a:gd name="T37" fmla="*/ 310 h 462"/>
                  <a:gd name="T38" fmla="*/ 302 w 445"/>
                  <a:gd name="T39" fmla="*/ 204 h 462"/>
                  <a:gd name="T40" fmla="*/ 284 w 445"/>
                  <a:gd name="T41" fmla="*/ 62 h 462"/>
                  <a:gd name="T42" fmla="*/ 364 w 445"/>
                  <a:gd name="T43" fmla="*/ 177 h 462"/>
                  <a:gd name="T44" fmla="*/ 390 w 445"/>
                  <a:gd name="T45" fmla="*/ 31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45712" tIns="22856" rIns="45712" bIns="22856" anchor="ctr"/>
              <a:lstStyle/>
              <a:p>
                <a:pPr>
                  <a:defRPr/>
                </a:pPr>
                <a:endParaRPr lang="en-US" sz="9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CA55174-38FE-3644-BD34-4135037EF491}"/>
                </a:ext>
              </a:extLst>
            </p:cNvPr>
            <p:cNvSpPr/>
            <p:nvPr/>
          </p:nvSpPr>
          <p:spPr>
            <a:xfrm>
              <a:off x="6169811" y="5129588"/>
              <a:ext cx="4491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PSSF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BEC483A-3C43-D24E-934A-94A63D79C0C3}"/>
              </a:ext>
            </a:extLst>
          </p:cNvPr>
          <p:cNvGrpSpPr/>
          <p:nvPr/>
        </p:nvGrpSpPr>
        <p:grpSpPr>
          <a:xfrm>
            <a:off x="7121019" y="3128896"/>
            <a:ext cx="995707" cy="993236"/>
            <a:chOff x="7006719" y="3649596"/>
            <a:chExt cx="995707" cy="99323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5D08307E-88DD-B645-93E9-FDF80C13F264}"/>
                </a:ext>
              </a:extLst>
            </p:cNvPr>
            <p:cNvGrpSpPr/>
            <p:nvPr/>
          </p:nvGrpSpPr>
          <p:grpSpPr>
            <a:xfrm>
              <a:off x="7006719" y="3649596"/>
              <a:ext cx="995707" cy="993236"/>
              <a:chOff x="5204937" y="4098273"/>
              <a:chExt cx="995707" cy="993236"/>
            </a:xfrm>
          </p:grpSpPr>
          <p:sp>
            <p:nvSpPr>
              <p:cNvPr id="49" name="Oval 19">
                <a:extLst>
                  <a:ext uri="{FF2B5EF4-FFF2-40B4-BE49-F238E27FC236}">
                    <a16:creationId xmlns:a16="http://schemas.microsoft.com/office/drawing/2014/main" id="{80EF4B6E-33EA-9C43-BA72-79CA8E254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4937" y="4098273"/>
                <a:ext cx="995707" cy="99323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Freeform 116">
                <a:extLst>
                  <a:ext uri="{FF2B5EF4-FFF2-40B4-BE49-F238E27FC236}">
                    <a16:creationId xmlns:a16="http://schemas.microsoft.com/office/drawing/2014/main" id="{055DF7B6-556A-C84E-BC23-37E056A97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4330" y="4166869"/>
                <a:ext cx="454626" cy="469181"/>
              </a:xfrm>
              <a:custGeom>
                <a:avLst/>
                <a:gdLst>
                  <a:gd name="T0" fmla="*/ 400 w 445"/>
                  <a:gd name="T1" fmla="*/ 159 h 462"/>
                  <a:gd name="T2" fmla="*/ 400 w 445"/>
                  <a:gd name="T3" fmla="*/ 159 h 462"/>
                  <a:gd name="T4" fmla="*/ 266 w 445"/>
                  <a:gd name="T5" fmla="*/ 8 h 462"/>
                  <a:gd name="T6" fmla="*/ 36 w 445"/>
                  <a:gd name="T7" fmla="*/ 248 h 462"/>
                  <a:gd name="T8" fmla="*/ 9 w 445"/>
                  <a:gd name="T9" fmla="*/ 319 h 462"/>
                  <a:gd name="T10" fmla="*/ 81 w 445"/>
                  <a:gd name="T11" fmla="*/ 355 h 462"/>
                  <a:gd name="T12" fmla="*/ 98 w 445"/>
                  <a:gd name="T13" fmla="*/ 346 h 462"/>
                  <a:gd name="T14" fmla="*/ 134 w 445"/>
                  <a:gd name="T15" fmla="*/ 372 h 462"/>
                  <a:gd name="T16" fmla="*/ 160 w 445"/>
                  <a:gd name="T17" fmla="*/ 434 h 462"/>
                  <a:gd name="T18" fmla="*/ 187 w 445"/>
                  <a:gd name="T19" fmla="*/ 452 h 462"/>
                  <a:gd name="T20" fmla="*/ 240 w 445"/>
                  <a:gd name="T21" fmla="*/ 434 h 462"/>
                  <a:gd name="T22" fmla="*/ 249 w 445"/>
                  <a:gd name="T23" fmla="*/ 416 h 462"/>
                  <a:gd name="T24" fmla="*/ 231 w 445"/>
                  <a:gd name="T25" fmla="*/ 390 h 462"/>
                  <a:gd name="T26" fmla="*/ 204 w 445"/>
                  <a:gd name="T27" fmla="*/ 337 h 462"/>
                  <a:gd name="T28" fmla="*/ 231 w 445"/>
                  <a:gd name="T29" fmla="*/ 310 h 462"/>
                  <a:gd name="T30" fmla="*/ 417 w 445"/>
                  <a:gd name="T31" fmla="*/ 355 h 462"/>
                  <a:gd name="T32" fmla="*/ 400 w 445"/>
                  <a:gd name="T33" fmla="*/ 159 h 462"/>
                  <a:gd name="T34" fmla="*/ 390 w 445"/>
                  <a:gd name="T35" fmla="*/ 310 h 462"/>
                  <a:gd name="T36" fmla="*/ 390 w 445"/>
                  <a:gd name="T37" fmla="*/ 310 h 462"/>
                  <a:gd name="T38" fmla="*/ 302 w 445"/>
                  <a:gd name="T39" fmla="*/ 204 h 462"/>
                  <a:gd name="T40" fmla="*/ 284 w 445"/>
                  <a:gd name="T41" fmla="*/ 62 h 462"/>
                  <a:gd name="T42" fmla="*/ 364 w 445"/>
                  <a:gd name="T43" fmla="*/ 177 h 462"/>
                  <a:gd name="T44" fmla="*/ 390 w 445"/>
                  <a:gd name="T45" fmla="*/ 31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45712" tIns="22856" rIns="45712" bIns="22856" anchor="ctr"/>
              <a:lstStyle/>
              <a:p>
                <a:pPr>
                  <a:defRPr/>
                </a:pPr>
                <a:endParaRPr lang="en-US" sz="9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513EAED-2CFE-F24C-9147-26E2B180C787}"/>
                </a:ext>
              </a:extLst>
            </p:cNvPr>
            <p:cNvSpPr/>
            <p:nvPr/>
          </p:nvSpPr>
          <p:spPr>
            <a:xfrm>
              <a:off x="7074806" y="4218920"/>
              <a:ext cx="8018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Prep4Seed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22F55B-8558-8945-B120-07C106113065}"/>
              </a:ext>
            </a:extLst>
          </p:cNvPr>
          <p:cNvGrpSpPr/>
          <p:nvPr/>
        </p:nvGrpSpPr>
        <p:grpSpPr>
          <a:xfrm>
            <a:off x="2880772" y="2846567"/>
            <a:ext cx="939471" cy="825560"/>
            <a:chOff x="2958214" y="4182694"/>
            <a:chExt cx="905188" cy="99323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9FE795E-B295-3A4E-BBC0-EA157D6D44D3}"/>
                </a:ext>
              </a:extLst>
            </p:cNvPr>
            <p:cNvGrpSpPr/>
            <p:nvPr/>
          </p:nvGrpSpPr>
          <p:grpSpPr>
            <a:xfrm>
              <a:off x="2958214" y="4182694"/>
              <a:ext cx="905188" cy="993236"/>
              <a:chOff x="3751155" y="4182694"/>
              <a:chExt cx="995707" cy="993236"/>
            </a:xfrm>
          </p:grpSpPr>
          <p:sp>
            <p:nvSpPr>
              <p:cNvPr id="31" name="Oval 19">
                <a:extLst>
                  <a:ext uri="{FF2B5EF4-FFF2-40B4-BE49-F238E27FC236}">
                    <a16:creationId xmlns:a16="http://schemas.microsoft.com/office/drawing/2014/main" id="{B332D466-CE30-7843-A1C4-5658C2896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1155" y="4182694"/>
                <a:ext cx="995707" cy="99323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Freeform 102">
                <a:extLst>
                  <a:ext uri="{FF2B5EF4-FFF2-40B4-BE49-F238E27FC236}">
                    <a16:creationId xmlns:a16="http://schemas.microsoft.com/office/drawing/2014/main" id="{A8AF06AB-B977-354C-8204-479AA4BCB0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9153" y="4345090"/>
                <a:ext cx="505140" cy="454744"/>
              </a:xfrm>
              <a:custGeom>
                <a:avLst/>
                <a:gdLst>
                  <a:gd name="T0" fmla="*/ 80 w 498"/>
                  <a:gd name="T1" fmla="*/ 151 h 445"/>
                  <a:gd name="T2" fmla="*/ 80 w 498"/>
                  <a:gd name="T3" fmla="*/ 151 h 445"/>
                  <a:gd name="T4" fmla="*/ 142 w 498"/>
                  <a:gd name="T5" fmla="*/ 169 h 445"/>
                  <a:gd name="T6" fmla="*/ 151 w 498"/>
                  <a:gd name="T7" fmla="*/ 169 h 445"/>
                  <a:gd name="T8" fmla="*/ 195 w 498"/>
                  <a:gd name="T9" fmla="*/ 134 h 445"/>
                  <a:gd name="T10" fmla="*/ 195 w 498"/>
                  <a:gd name="T11" fmla="*/ 125 h 445"/>
                  <a:gd name="T12" fmla="*/ 178 w 498"/>
                  <a:gd name="T13" fmla="*/ 107 h 445"/>
                  <a:gd name="T14" fmla="*/ 275 w 498"/>
                  <a:gd name="T15" fmla="*/ 10 h 445"/>
                  <a:gd name="T16" fmla="*/ 195 w 498"/>
                  <a:gd name="T17" fmla="*/ 0 h 445"/>
                  <a:gd name="T18" fmla="*/ 107 w 498"/>
                  <a:gd name="T19" fmla="*/ 54 h 445"/>
                  <a:gd name="T20" fmla="*/ 72 w 498"/>
                  <a:gd name="T21" fmla="*/ 81 h 445"/>
                  <a:gd name="T22" fmla="*/ 53 w 498"/>
                  <a:gd name="T23" fmla="*/ 116 h 445"/>
                  <a:gd name="T24" fmla="*/ 18 w 498"/>
                  <a:gd name="T25" fmla="*/ 125 h 445"/>
                  <a:gd name="T26" fmla="*/ 0 w 498"/>
                  <a:gd name="T27" fmla="*/ 143 h 445"/>
                  <a:gd name="T28" fmla="*/ 0 w 498"/>
                  <a:gd name="T29" fmla="*/ 151 h 445"/>
                  <a:gd name="T30" fmla="*/ 36 w 498"/>
                  <a:gd name="T31" fmla="*/ 187 h 445"/>
                  <a:gd name="T32" fmla="*/ 53 w 498"/>
                  <a:gd name="T33" fmla="*/ 196 h 445"/>
                  <a:gd name="T34" fmla="*/ 72 w 498"/>
                  <a:gd name="T35" fmla="*/ 178 h 445"/>
                  <a:gd name="T36" fmla="*/ 80 w 498"/>
                  <a:gd name="T37" fmla="*/ 151 h 445"/>
                  <a:gd name="T38" fmla="*/ 222 w 498"/>
                  <a:gd name="T39" fmla="*/ 160 h 445"/>
                  <a:gd name="T40" fmla="*/ 222 w 498"/>
                  <a:gd name="T41" fmla="*/ 160 h 445"/>
                  <a:gd name="T42" fmla="*/ 213 w 498"/>
                  <a:gd name="T43" fmla="*/ 160 h 445"/>
                  <a:gd name="T44" fmla="*/ 178 w 498"/>
                  <a:gd name="T45" fmla="*/ 187 h 445"/>
                  <a:gd name="T46" fmla="*/ 169 w 498"/>
                  <a:gd name="T47" fmla="*/ 204 h 445"/>
                  <a:gd name="T48" fmla="*/ 381 w 498"/>
                  <a:gd name="T49" fmla="*/ 435 h 445"/>
                  <a:gd name="T50" fmla="*/ 399 w 498"/>
                  <a:gd name="T51" fmla="*/ 435 h 445"/>
                  <a:gd name="T52" fmla="*/ 426 w 498"/>
                  <a:gd name="T53" fmla="*/ 417 h 445"/>
                  <a:gd name="T54" fmla="*/ 426 w 498"/>
                  <a:gd name="T55" fmla="*/ 400 h 445"/>
                  <a:gd name="T56" fmla="*/ 222 w 498"/>
                  <a:gd name="T57" fmla="*/ 160 h 445"/>
                  <a:gd name="T58" fmla="*/ 497 w 498"/>
                  <a:gd name="T59" fmla="*/ 63 h 445"/>
                  <a:gd name="T60" fmla="*/ 497 w 498"/>
                  <a:gd name="T61" fmla="*/ 63 h 445"/>
                  <a:gd name="T62" fmla="*/ 479 w 498"/>
                  <a:gd name="T63" fmla="*/ 54 h 445"/>
                  <a:gd name="T64" fmla="*/ 461 w 498"/>
                  <a:gd name="T65" fmla="*/ 89 h 445"/>
                  <a:gd name="T66" fmla="*/ 408 w 498"/>
                  <a:gd name="T67" fmla="*/ 107 h 445"/>
                  <a:gd name="T68" fmla="*/ 399 w 498"/>
                  <a:gd name="T69" fmla="*/ 63 h 445"/>
                  <a:gd name="T70" fmla="*/ 417 w 498"/>
                  <a:gd name="T71" fmla="*/ 19 h 445"/>
                  <a:gd name="T72" fmla="*/ 408 w 498"/>
                  <a:gd name="T73" fmla="*/ 10 h 445"/>
                  <a:gd name="T74" fmla="*/ 337 w 498"/>
                  <a:gd name="T75" fmla="*/ 72 h 445"/>
                  <a:gd name="T76" fmla="*/ 319 w 498"/>
                  <a:gd name="T77" fmla="*/ 151 h 445"/>
                  <a:gd name="T78" fmla="*/ 284 w 498"/>
                  <a:gd name="T79" fmla="*/ 187 h 445"/>
                  <a:gd name="T80" fmla="*/ 319 w 498"/>
                  <a:gd name="T81" fmla="*/ 231 h 445"/>
                  <a:gd name="T82" fmla="*/ 364 w 498"/>
                  <a:gd name="T83" fmla="*/ 187 h 445"/>
                  <a:gd name="T84" fmla="*/ 408 w 498"/>
                  <a:gd name="T85" fmla="*/ 178 h 445"/>
                  <a:gd name="T86" fmla="*/ 488 w 498"/>
                  <a:gd name="T87" fmla="*/ 143 h 445"/>
                  <a:gd name="T88" fmla="*/ 497 w 498"/>
                  <a:gd name="T89" fmla="*/ 63 h 445"/>
                  <a:gd name="T90" fmla="*/ 72 w 498"/>
                  <a:gd name="T91" fmla="*/ 400 h 445"/>
                  <a:gd name="T92" fmla="*/ 72 w 498"/>
                  <a:gd name="T93" fmla="*/ 400 h 445"/>
                  <a:gd name="T94" fmla="*/ 72 w 498"/>
                  <a:gd name="T95" fmla="*/ 417 h 445"/>
                  <a:gd name="T96" fmla="*/ 89 w 498"/>
                  <a:gd name="T97" fmla="*/ 444 h 445"/>
                  <a:gd name="T98" fmla="*/ 107 w 498"/>
                  <a:gd name="T99" fmla="*/ 435 h 445"/>
                  <a:gd name="T100" fmla="*/ 231 w 498"/>
                  <a:gd name="T101" fmla="*/ 320 h 445"/>
                  <a:gd name="T102" fmla="*/ 195 w 498"/>
                  <a:gd name="T103" fmla="*/ 275 h 445"/>
                  <a:gd name="T104" fmla="*/ 72 w 498"/>
                  <a:gd name="T105" fmla="*/ 40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98" h="445">
                    <a:moveTo>
                      <a:pt x="80" y="151"/>
                    </a:moveTo>
                    <a:lnTo>
                      <a:pt x="80" y="151"/>
                    </a:lnTo>
                    <a:cubicBezTo>
                      <a:pt x="97" y="134"/>
                      <a:pt x="116" y="143"/>
                      <a:pt x="142" y="169"/>
                    </a:cubicBezTo>
                    <a:cubicBezTo>
                      <a:pt x="151" y="178"/>
                      <a:pt x="151" y="169"/>
                      <a:pt x="151" y="169"/>
                    </a:cubicBezTo>
                    <a:cubicBezTo>
                      <a:pt x="160" y="169"/>
                      <a:pt x="186" y="134"/>
                      <a:pt x="195" y="134"/>
                    </a:cubicBezTo>
                    <a:cubicBezTo>
                      <a:pt x="195" y="134"/>
                      <a:pt x="195" y="134"/>
                      <a:pt x="195" y="125"/>
                    </a:cubicBezTo>
                    <a:cubicBezTo>
                      <a:pt x="186" y="125"/>
                      <a:pt x="178" y="116"/>
                      <a:pt x="178" y="107"/>
                    </a:cubicBezTo>
                    <a:cubicBezTo>
                      <a:pt x="133" y="45"/>
                      <a:pt x="301" y="10"/>
                      <a:pt x="275" y="10"/>
                    </a:cubicBezTo>
                    <a:cubicBezTo>
                      <a:pt x="257" y="0"/>
                      <a:pt x="204" y="0"/>
                      <a:pt x="195" y="0"/>
                    </a:cubicBezTo>
                    <a:cubicBezTo>
                      <a:pt x="169" y="10"/>
                      <a:pt x="125" y="36"/>
                      <a:pt x="107" y="54"/>
                    </a:cubicBezTo>
                    <a:cubicBezTo>
                      <a:pt x="80" y="72"/>
                      <a:pt x="72" y="81"/>
                      <a:pt x="72" y="81"/>
                    </a:cubicBezTo>
                    <a:cubicBezTo>
                      <a:pt x="62" y="89"/>
                      <a:pt x="72" y="107"/>
                      <a:pt x="53" y="116"/>
                    </a:cubicBezTo>
                    <a:cubicBezTo>
                      <a:pt x="36" y="125"/>
                      <a:pt x="27" y="116"/>
                      <a:pt x="18" y="125"/>
                    </a:cubicBezTo>
                    <a:cubicBezTo>
                      <a:pt x="18" y="134"/>
                      <a:pt x="9" y="134"/>
                      <a:pt x="0" y="143"/>
                    </a:cubicBezTo>
                    <a:lnTo>
                      <a:pt x="0" y="151"/>
                    </a:lnTo>
                    <a:lnTo>
                      <a:pt x="36" y="187"/>
                    </a:lnTo>
                    <a:cubicBezTo>
                      <a:pt x="36" y="196"/>
                      <a:pt x="44" y="196"/>
                      <a:pt x="53" y="196"/>
                    </a:cubicBezTo>
                    <a:cubicBezTo>
                      <a:pt x="53" y="187"/>
                      <a:pt x="62" y="178"/>
                      <a:pt x="72" y="178"/>
                    </a:cubicBezTo>
                    <a:cubicBezTo>
                      <a:pt x="72" y="178"/>
                      <a:pt x="72" y="151"/>
                      <a:pt x="80" y="151"/>
                    </a:cubicBezTo>
                    <a:close/>
                    <a:moveTo>
                      <a:pt x="222" y="160"/>
                    </a:moveTo>
                    <a:lnTo>
                      <a:pt x="222" y="160"/>
                    </a:lnTo>
                    <a:cubicBezTo>
                      <a:pt x="213" y="160"/>
                      <a:pt x="213" y="160"/>
                      <a:pt x="213" y="160"/>
                    </a:cubicBezTo>
                    <a:cubicBezTo>
                      <a:pt x="178" y="187"/>
                      <a:pt x="178" y="187"/>
                      <a:pt x="178" y="187"/>
                    </a:cubicBezTo>
                    <a:cubicBezTo>
                      <a:pt x="169" y="196"/>
                      <a:pt x="169" y="196"/>
                      <a:pt x="169" y="204"/>
                    </a:cubicBezTo>
                    <a:cubicBezTo>
                      <a:pt x="381" y="435"/>
                      <a:pt x="381" y="435"/>
                      <a:pt x="381" y="435"/>
                    </a:cubicBezTo>
                    <a:cubicBezTo>
                      <a:pt x="381" y="444"/>
                      <a:pt x="391" y="444"/>
                      <a:pt x="399" y="435"/>
                    </a:cubicBezTo>
                    <a:cubicBezTo>
                      <a:pt x="426" y="417"/>
                      <a:pt x="426" y="417"/>
                      <a:pt x="426" y="417"/>
                    </a:cubicBezTo>
                    <a:cubicBezTo>
                      <a:pt x="426" y="408"/>
                      <a:pt x="426" y="400"/>
                      <a:pt x="426" y="400"/>
                    </a:cubicBezTo>
                    <a:lnTo>
                      <a:pt x="222" y="160"/>
                    </a:lnTo>
                    <a:close/>
                    <a:moveTo>
                      <a:pt x="497" y="63"/>
                    </a:moveTo>
                    <a:lnTo>
                      <a:pt x="497" y="63"/>
                    </a:lnTo>
                    <a:cubicBezTo>
                      <a:pt x="488" y="45"/>
                      <a:pt x="488" y="54"/>
                      <a:pt x="479" y="54"/>
                    </a:cubicBezTo>
                    <a:cubicBezTo>
                      <a:pt x="479" y="63"/>
                      <a:pt x="461" y="81"/>
                      <a:pt x="461" y="89"/>
                    </a:cubicBezTo>
                    <a:cubicBezTo>
                      <a:pt x="452" y="107"/>
                      <a:pt x="435" y="125"/>
                      <a:pt x="408" y="107"/>
                    </a:cubicBezTo>
                    <a:cubicBezTo>
                      <a:pt x="381" y="81"/>
                      <a:pt x="391" y="72"/>
                      <a:pt x="399" y="63"/>
                    </a:cubicBezTo>
                    <a:cubicBezTo>
                      <a:pt x="399" y="54"/>
                      <a:pt x="417" y="28"/>
                      <a:pt x="417" y="19"/>
                    </a:cubicBezTo>
                    <a:cubicBezTo>
                      <a:pt x="426" y="19"/>
                      <a:pt x="417" y="10"/>
                      <a:pt x="408" y="10"/>
                    </a:cubicBezTo>
                    <a:cubicBezTo>
                      <a:pt x="399" y="19"/>
                      <a:pt x="346" y="36"/>
                      <a:pt x="337" y="72"/>
                    </a:cubicBezTo>
                    <a:cubicBezTo>
                      <a:pt x="328" y="98"/>
                      <a:pt x="346" y="125"/>
                      <a:pt x="319" y="151"/>
                    </a:cubicBezTo>
                    <a:cubicBezTo>
                      <a:pt x="284" y="187"/>
                      <a:pt x="284" y="187"/>
                      <a:pt x="284" y="187"/>
                    </a:cubicBezTo>
                    <a:cubicBezTo>
                      <a:pt x="319" y="231"/>
                      <a:pt x="319" y="231"/>
                      <a:pt x="319" y="231"/>
                    </a:cubicBezTo>
                    <a:cubicBezTo>
                      <a:pt x="364" y="187"/>
                      <a:pt x="364" y="187"/>
                      <a:pt x="364" y="187"/>
                    </a:cubicBezTo>
                    <a:cubicBezTo>
                      <a:pt x="372" y="178"/>
                      <a:pt x="391" y="169"/>
                      <a:pt x="408" y="178"/>
                    </a:cubicBezTo>
                    <a:cubicBezTo>
                      <a:pt x="452" y="187"/>
                      <a:pt x="470" y="169"/>
                      <a:pt x="488" y="143"/>
                    </a:cubicBezTo>
                    <a:cubicBezTo>
                      <a:pt x="497" y="116"/>
                      <a:pt x="497" y="72"/>
                      <a:pt x="497" y="63"/>
                    </a:cubicBezTo>
                    <a:close/>
                    <a:moveTo>
                      <a:pt x="72" y="400"/>
                    </a:moveTo>
                    <a:lnTo>
                      <a:pt x="72" y="400"/>
                    </a:lnTo>
                    <a:cubicBezTo>
                      <a:pt x="62" y="408"/>
                      <a:pt x="62" y="417"/>
                      <a:pt x="72" y="417"/>
                    </a:cubicBezTo>
                    <a:cubicBezTo>
                      <a:pt x="89" y="444"/>
                      <a:pt x="89" y="444"/>
                      <a:pt x="89" y="444"/>
                    </a:cubicBezTo>
                    <a:cubicBezTo>
                      <a:pt x="97" y="444"/>
                      <a:pt x="107" y="444"/>
                      <a:pt x="107" y="435"/>
                    </a:cubicBezTo>
                    <a:cubicBezTo>
                      <a:pt x="231" y="320"/>
                      <a:pt x="231" y="320"/>
                      <a:pt x="231" y="320"/>
                    </a:cubicBezTo>
                    <a:cubicBezTo>
                      <a:pt x="195" y="275"/>
                      <a:pt x="195" y="275"/>
                      <a:pt x="195" y="275"/>
                    </a:cubicBezTo>
                    <a:lnTo>
                      <a:pt x="72" y="4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45712" tIns="22856" rIns="45712" bIns="22856" anchor="ctr"/>
              <a:lstStyle/>
              <a:p>
                <a:pPr>
                  <a:defRPr/>
                </a:pPr>
                <a:endParaRPr lang="en-US" sz="9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77E8439-F939-464B-A77A-16AFCB54FF0F}"/>
                </a:ext>
              </a:extLst>
            </p:cNvPr>
            <p:cNvSpPr/>
            <p:nvPr/>
          </p:nvSpPr>
          <p:spPr>
            <a:xfrm>
              <a:off x="2982258" y="4753340"/>
              <a:ext cx="758662" cy="31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New Front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1048C44-BE2D-794C-AB9B-09748E17B031}"/>
              </a:ext>
            </a:extLst>
          </p:cNvPr>
          <p:cNvGrpSpPr/>
          <p:nvPr/>
        </p:nvGrpSpPr>
        <p:grpSpPr>
          <a:xfrm>
            <a:off x="2829333" y="4061285"/>
            <a:ext cx="949261" cy="831342"/>
            <a:chOff x="3005490" y="5290122"/>
            <a:chExt cx="905188" cy="99323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1C0D601-DF44-F342-AED5-9ABA420EB7BE}"/>
                </a:ext>
              </a:extLst>
            </p:cNvPr>
            <p:cNvGrpSpPr/>
            <p:nvPr/>
          </p:nvGrpSpPr>
          <p:grpSpPr>
            <a:xfrm>
              <a:off x="3005490" y="5290122"/>
              <a:ext cx="905188" cy="993236"/>
              <a:chOff x="2107651" y="5342112"/>
              <a:chExt cx="995707" cy="993236"/>
            </a:xfrm>
          </p:grpSpPr>
          <p:sp>
            <p:nvSpPr>
              <p:cNvPr id="63" name="Oval 19"/>
              <p:cNvSpPr>
                <a:spLocks noChangeArrowheads="1"/>
              </p:cNvSpPr>
              <p:nvPr/>
            </p:nvSpPr>
            <p:spPr bwMode="auto">
              <a:xfrm>
                <a:off x="2107651" y="5342112"/>
                <a:ext cx="995707" cy="99323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Freeform 102"/>
              <p:cNvSpPr>
                <a:spLocks noChangeArrowheads="1"/>
              </p:cNvSpPr>
              <p:nvPr/>
            </p:nvSpPr>
            <p:spPr bwMode="auto">
              <a:xfrm>
                <a:off x="2342751" y="5486537"/>
                <a:ext cx="505140" cy="454744"/>
              </a:xfrm>
              <a:custGeom>
                <a:avLst/>
                <a:gdLst>
                  <a:gd name="T0" fmla="*/ 80 w 498"/>
                  <a:gd name="T1" fmla="*/ 151 h 445"/>
                  <a:gd name="T2" fmla="*/ 80 w 498"/>
                  <a:gd name="T3" fmla="*/ 151 h 445"/>
                  <a:gd name="T4" fmla="*/ 142 w 498"/>
                  <a:gd name="T5" fmla="*/ 169 h 445"/>
                  <a:gd name="T6" fmla="*/ 151 w 498"/>
                  <a:gd name="T7" fmla="*/ 169 h 445"/>
                  <a:gd name="T8" fmla="*/ 195 w 498"/>
                  <a:gd name="T9" fmla="*/ 134 h 445"/>
                  <a:gd name="T10" fmla="*/ 195 w 498"/>
                  <a:gd name="T11" fmla="*/ 125 h 445"/>
                  <a:gd name="T12" fmla="*/ 178 w 498"/>
                  <a:gd name="T13" fmla="*/ 107 h 445"/>
                  <a:gd name="T14" fmla="*/ 275 w 498"/>
                  <a:gd name="T15" fmla="*/ 10 h 445"/>
                  <a:gd name="T16" fmla="*/ 195 w 498"/>
                  <a:gd name="T17" fmla="*/ 0 h 445"/>
                  <a:gd name="T18" fmla="*/ 107 w 498"/>
                  <a:gd name="T19" fmla="*/ 54 h 445"/>
                  <a:gd name="T20" fmla="*/ 72 w 498"/>
                  <a:gd name="T21" fmla="*/ 81 h 445"/>
                  <a:gd name="T22" fmla="*/ 53 w 498"/>
                  <a:gd name="T23" fmla="*/ 116 h 445"/>
                  <a:gd name="T24" fmla="*/ 18 w 498"/>
                  <a:gd name="T25" fmla="*/ 125 h 445"/>
                  <a:gd name="T26" fmla="*/ 0 w 498"/>
                  <a:gd name="T27" fmla="*/ 143 h 445"/>
                  <a:gd name="T28" fmla="*/ 0 w 498"/>
                  <a:gd name="T29" fmla="*/ 151 h 445"/>
                  <a:gd name="T30" fmla="*/ 36 w 498"/>
                  <a:gd name="T31" fmla="*/ 187 h 445"/>
                  <a:gd name="T32" fmla="*/ 53 w 498"/>
                  <a:gd name="T33" fmla="*/ 196 h 445"/>
                  <a:gd name="T34" fmla="*/ 72 w 498"/>
                  <a:gd name="T35" fmla="*/ 178 h 445"/>
                  <a:gd name="T36" fmla="*/ 80 w 498"/>
                  <a:gd name="T37" fmla="*/ 151 h 445"/>
                  <a:gd name="T38" fmla="*/ 222 w 498"/>
                  <a:gd name="T39" fmla="*/ 160 h 445"/>
                  <a:gd name="T40" fmla="*/ 222 w 498"/>
                  <a:gd name="T41" fmla="*/ 160 h 445"/>
                  <a:gd name="T42" fmla="*/ 213 w 498"/>
                  <a:gd name="T43" fmla="*/ 160 h 445"/>
                  <a:gd name="T44" fmla="*/ 178 w 498"/>
                  <a:gd name="T45" fmla="*/ 187 h 445"/>
                  <a:gd name="T46" fmla="*/ 169 w 498"/>
                  <a:gd name="T47" fmla="*/ 204 h 445"/>
                  <a:gd name="T48" fmla="*/ 381 w 498"/>
                  <a:gd name="T49" fmla="*/ 435 h 445"/>
                  <a:gd name="T50" fmla="*/ 399 w 498"/>
                  <a:gd name="T51" fmla="*/ 435 h 445"/>
                  <a:gd name="T52" fmla="*/ 426 w 498"/>
                  <a:gd name="T53" fmla="*/ 417 h 445"/>
                  <a:gd name="T54" fmla="*/ 426 w 498"/>
                  <a:gd name="T55" fmla="*/ 400 h 445"/>
                  <a:gd name="T56" fmla="*/ 222 w 498"/>
                  <a:gd name="T57" fmla="*/ 160 h 445"/>
                  <a:gd name="T58" fmla="*/ 497 w 498"/>
                  <a:gd name="T59" fmla="*/ 63 h 445"/>
                  <a:gd name="T60" fmla="*/ 497 w 498"/>
                  <a:gd name="T61" fmla="*/ 63 h 445"/>
                  <a:gd name="T62" fmla="*/ 479 w 498"/>
                  <a:gd name="T63" fmla="*/ 54 h 445"/>
                  <a:gd name="T64" fmla="*/ 461 w 498"/>
                  <a:gd name="T65" fmla="*/ 89 h 445"/>
                  <a:gd name="T66" fmla="*/ 408 w 498"/>
                  <a:gd name="T67" fmla="*/ 107 h 445"/>
                  <a:gd name="T68" fmla="*/ 399 w 498"/>
                  <a:gd name="T69" fmla="*/ 63 h 445"/>
                  <a:gd name="T70" fmla="*/ 417 w 498"/>
                  <a:gd name="T71" fmla="*/ 19 h 445"/>
                  <a:gd name="T72" fmla="*/ 408 w 498"/>
                  <a:gd name="T73" fmla="*/ 10 h 445"/>
                  <a:gd name="T74" fmla="*/ 337 w 498"/>
                  <a:gd name="T75" fmla="*/ 72 h 445"/>
                  <a:gd name="T76" fmla="*/ 319 w 498"/>
                  <a:gd name="T77" fmla="*/ 151 h 445"/>
                  <a:gd name="T78" fmla="*/ 284 w 498"/>
                  <a:gd name="T79" fmla="*/ 187 h 445"/>
                  <a:gd name="T80" fmla="*/ 319 w 498"/>
                  <a:gd name="T81" fmla="*/ 231 h 445"/>
                  <a:gd name="T82" fmla="*/ 364 w 498"/>
                  <a:gd name="T83" fmla="*/ 187 h 445"/>
                  <a:gd name="T84" fmla="*/ 408 w 498"/>
                  <a:gd name="T85" fmla="*/ 178 h 445"/>
                  <a:gd name="T86" fmla="*/ 488 w 498"/>
                  <a:gd name="T87" fmla="*/ 143 h 445"/>
                  <a:gd name="T88" fmla="*/ 497 w 498"/>
                  <a:gd name="T89" fmla="*/ 63 h 445"/>
                  <a:gd name="T90" fmla="*/ 72 w 498"/>
                  <a:gd name="T91" fmla="*/ 400 h 445"/>
                  <a:gd name="T92" fmla="*/ 72 w 498"/>
                  <a:gd name="T93" fmla="*/ 400 h 445"/>
                  <a:gd name="T94" fmla="*/ 72 w 498"/>
                  <a:gd name="T95" fmla="*/ 417 h 445"/>
                  <a:gd name="T96" fmla="*/ 89 w 498"/>
                  <a:gd name="T97" fmla="*/ 444 h 445"/>
                  <a:gd name="T98" fmla="*/ 107 w 498"/>
                  <a:gd name="T99" fmla="*/ 435 h 445"/>
                  <a:gd name="T100" fmla="*/ 231 w 498"/>
                  <a:gd name="T101" fmla="*/ 320 h 445"/>
                  <a:gd name="T102" fmla="*/ 195 w 498"/>
                  <a:gd name="T103" fmla="*/ 275 h 445"/>
                  <a:gd name="T104" fmla="*/ 72 w 498"/>
                  <a:gd name="T105" fmla="*/ 40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98" h="445">
                    <a:moveTo>
                      <a:pt x="80" y="151"/>
                    </a:moveTo>
                    <a:lnTo>
                      <a:pt x="80" y="151"/>
                    </a:lnTo>
                    <a:cubicBezTo>
                      <a:pt x="97" y="134"/>
                      <a:pt x="116" y="143"/>
                      <a:pt x="142" y="169"/>
                    </a:cubicBezTo>
                    <a:cubicBezTo>
                      <a:pt x="151" y="178"/>
                      <a:pt x="151" y="169"/>
                      <a:pt x="151" y="169"/>
                    </a:cubicBezTo>
                    <a:cubicBezTo>
                      <a:pt x="160" y="169"/>
                      <a:pt x="186" y="134"/>
                      <a:pt x="195" y="134"/>
                    </a:cubicBezTo>
                    <a:cubicBezTo>
                      <a:pt x="195" y="134"/>
                      <a:pt x="195" y="134"/>
                      <a:pt x="195" y="125"/>
                    </a:cubicBezTo>
                    <a:cubicBezTo>
                      <a:pt x="186" y="125"/>
                      <a:pt x="178" y="116"/>
                      <a:pt x="178" y="107"/>
                    </a:cubicBezTo>
                    <a:cubicBezTo>
                      <a:pt x="133" y="45"/>
                      <a:pt x="301" y="10"/>
                      <a:pt x="275" y="10"/>
                    </a:cubicBezTo>
                    <a:cubicBezTo>
                      <a:pt x="257" y="0"/>
                      <a:pt x="204" y="0"/>
                      <a:pt x="195" y="0"/>
                    </a:cubicBezTo>
                    <a:cubicBezTo>
                      <a:pt x="169" y="10"/>
                      <a:pt x="125" y="36"/>
                      <a:pt x="107" y="54"/>
                    </a:cubicBezTo>
                    <a:cubicBezTo>
                      <a:pt x="80" y="72"/>
                      <a:pt x="72" y="81"/>
                      <a:pt x="72" y="81"/>
                    </a:cubicBezTo>
                    <a:cubicBezTo>
                      <a:pt x="62" y="89"/>
                      <a:pt x="72" y="107"/>
                      <a:pt x="53" y="116"/>
                    </a:cubicBezTo>
                    <a:cubicBezTo>
                      <a:pt x="36" y="125"/>
                      <a:pt x="27" y="116"/>
                      <a:pt x="18" y="125"/>
                    </a:cubicBezTo>
                    <a:cubicBezTo>
                      <a:pt x="18" y="134"/>
                      <a:pt x="9" y="134"/>
                      <a:pt x="0" y="143"/>
                    </a:cubicBezTo>
                    <a:lnTo>
                      <a:pt x="0" y="151"/>
                    </a:lnTo>
                    <a:lnTo>
                      <a:pt x="36" y="187"/>
                    </a:lnTo>
                    <a:cubicBezTo>
                      <a:pt x="36" y="196"/>
                      <a:pt x="44" y="196"/>
                      <a:pt x="53" y="196"/>
                    </a:cubicBezTo>
                    <a:cubicBezTo>
                      <a:pt x="53" y="187"/>
                      <a:pt x="62" y="178"/>
                      <a:pt x="72" y="178"/>
                    </a:cubicBezTo>
                    <a:cubicBezTo>
                      <a:pt x="72" y="178"/>
                      <a:pt x="72" y="151"/>
                      <a:pt x="80" y="151"/>
                    </a:cubicBezTo>
                    <a:close/>
                    <a:moveTo>
                      <a:pt x="222" y="160"/>
                    </a:moveTo>
                    <a:lnTo>
                      <a:pt x="222" y="160"/>
                    </a:lnTo>
                    <a:cubicBezTo>
                      <a:pt x="213" y="160"/>
                      <a:pt x="213" y="160"/>
                      <a:pt x="213" y="160"/>
                    </a:cubicBezTo>
                    <a:cubicBezTo>
                      <a:pt x="178" y="187"/>
                      <a:pt x="178" y="187"/>
                      <a:pt x="178" y="187"/>
                    </a:cubicBezTo>
                    <a:cubicBezTo>
                      <a:pt x="169" y="196"/>
                      <a:pt x="169" y="196"/>
                      <a:pt x="169" y="204"/>
                    </a:cubicBezTo>
                    <a:cubicBezTo>
                      <a:pt x="381" y="435"/>
                      <a:pt x="381" y="435"/>
                      <a:pt x="381" y="435"/>
                    </a:cubicBezTo>
                    <a:cubicBezTo>
                      <a:pt x="381" y="444"/>
                      <a:pt x="391" y="444"/>
                      <a:pt x="399" y="435"/>
                    </a:cubicBezTo>
                    <a:cubicBezTo>
                      <a:pt x="426" y="417"/>
                      <a:pt x="426" y="417"/>
                      <a:pt x="426" y="417"/>
                    </a:cubicBezTo>
                    <a:cubicBezTo>
                      <a:pt x="426" y="408"/>
                      <a:pt x="426" y="400"/>
                      <a:pt x="426" y="400"/>
                    </a:cubicBezTo>
                    <a:lnTo>
                      <a:pt x="222" y="160"/>
                    </a:lnTo>
                    <a:close/>
                    <a:moveTo>
                      <a:pt x="497" y="63"/>
                    </a:moveTo>
                    <a:lnTo>
                      <a:pt x="497" y="63"/>
                    </a:lnTo>
                    <a:cubicBezTo>
                      <a:pt x="488" y="45"/>
                      <a:pt x="488" y="54"/>
                      <a:pt x="479" y="54"/>
                    </a:cubicBezTo>
                    <a:cubicBezTo>
                      <a:pt x="479" y="63"/>
                      <a:pt x="461" y="81"/>
                      <a:pt x="461" y="89"/>
                    </a:cubicBezTo>
                    <a:cubicBezTo>
                      <a:pt x="452" y="107"/>
                      <a:pt x="435" y="125"/>
                      <a:pt x="408" y="107"/>
                    </a:cubicBezTo>
                    <a:cubicBezTo>
                      <a:pt x="381" y="81"/>
                      <a:pt x="391" y="72"/>
                      <a:pt x="399" y="63"/>
                    </a:cubicBezTo>
                    <a:cubicBezTo>
                      <a:pt x="399" y="54"/>
                      <a:pt x="417" y="28"/>
                      <a:pt x="417" y="19"/>
                    </a:cubicBezTo>
                    <a:cubicBezTo>
                      <a:pt x="426" y="19"/>
                      <a:pt x="417" y="10"/>
                      <a:pt x="408" y="10"/>
                    </a:cubicBezTo>
                    <a:cubicBezTo>
                      <a:pt x="399" y="19"/>
                      <a:pt x="346" y="36"/>
                      <a:pt x="337" y="72"/>
                    </a:cubicBezTo>
                    <a:cubicBezTo>
                      <a:pt x="328" y="98"/>
                      <a:pt x="346" y="125"/>
                      <a:pt x="319" y="151"/>
                    </a:cubicBezTo>
                    <a:cubicBezTo>
                      <a:pt x="284" y="187"/>
                      <a:pt x="284" y="187"/>
                      <a:pt x="284" y="187"/>
                    </a:cubicBezTo>
                    <a:cubicBezTo>
                      <a:pt x="319" y="231"/>
                      <a:pt x="319" y="231"/>
                      <a:pt x="319" y="231"/>
                    </a:cubicBezTo>
                    <a:cubicBezTo>
                      <a:pt x="364" y="187"/>
                      <a:pt x="364" y="187"/>
                      <a:pt x="364" y="187"/>
                    </a:cubicBezTo>
                    <a:cubicBezTo>
                      <a:pt x="372" y="178"/>
                      <a:pt x="391" y="169"/>
                      <a:pt x="408" y="178"/>
                    </a:cubicBezTo>
                    <a:cubicBezTo>
                      <a:pt x="452" y="187"/>
                      <a:pt x="470" y="169"/>
                      <a:pt x="488" y="143"/>
                    </a:cubicBezTo>
                    <a:cubicBezTo>
                      <a:pt x="497" y="116"/>
                      <a:pt x="497" y="72"/>
                      <a:pt x="497" y="63"/>
                    </a:cubicBezTo>
                    <a:close/>
                    <a:moveTo>
                      <a:pt x="72" y="400"/>
                    </a:moveTo>
                    <a:lnTo>
                      <a:pt x="72" y="400"/>
                    </a:lnTo>
                    <a:cubicBezTo>
                      <a:pt x="62" y="408"/>
                      <a:pt x="62" y="417"/>
                      <a:pt x="72" y="417"/>
                    </a:cubicBezTo>
                    <a:cubicBezTo>
                      <a:pt x="89" y="444"/>
                      <a:pt x="89" y="444"/>
                      <a:pt x="89" y="444"/>
                    </a:cubicBezTo>
                    <a:cubicBezTo>
                      <a:pt x="97" y="444"/>
                      <a:pt x="107" y="444"/>
                      <a:pt x="107" y="435"/>
                    </a:cubicBezTo>
                    <a:cubicBezTo>
                      <a:pt x="231" y="320"/>
                      <a:pt x="231" y="320"/>
                      <a:pt x="231" y="320"/>
                    </a:cubicBezTo>
                    <a:cubicBezTo>
                      <a:pt x="195" y="275"/>
                      <a:pt x="195" y="275"/>
                      <a:pt x="195" y="275"/>
                    </a:cubicBezTo>
                    <a:lnTo>
                      <a:pt x="72" y="4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45712" tIns="22856" rIns="45712" bIns="22856" anchor="ctr"/>
              <a:lstStyle/>
              <a:p>
                <a:pPr>
                  <a:defRPr/>
                </a:pPr>
                <a:endParaRPr lang="en-US" sz="9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503935A-0677-664D-9161-DF8C31E5F011}"/>
                </a:ext>
              </a:extLst>
            </p:cNvPr>
            <p:cNvSpPr/>
            <p:nvPr/>
          </p:nvSpPr>
          <p:spPr>
            <a:xfrm>
              <a:off x="3069183" y="5909248"/>
              <a:ext cx="630080" cy="3125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 LEO / EI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CDEC99-BFD5-EE47-B487-A9F7B2CFAE9C}"/>
              </a:ext>
            </a:extLst>
          </p:cNvPr>
          <p:cNvGrpSpPr/>
          <p:nvPr/>
        </p:nvGrpSpPr>
        <p:grpSpPr>
          <a:xfrm>
            <a:off x="9048516" y="2349949"/>
            <a:ext cx="995707" cy="993236"/>
            <a:chOff x="9210716" y="2871890"/>
            <a:chExt cx="995707" cy="99323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3F3C20F-4D6A-ED48-9F1D-89AEB9939966}"/>
                </a:ext>
              </a:extLst>
            </p:cNvPr>
            <p:cNvGrpSpPr/>
            <p:nvPr/>
          </p:nvGrpSpPr>
          <p:grpSpPr>
            <a:xfrm>
              <a:off x="9210716" y="2871890"/>
              <a:ext cx="995707" cy="993236"/>
              <a:chOff x="9185316" y="3748190"/>
              <a:chExt cx="995707" cy="993236"/>
            </a:xfrm>
          </p:grpSpPr>
          <p:sp>
            <p:nvSpPr>
              <p:cNvPr id="65" name="Oval 19"/>
              <p:cNvSpPr>
                <a:spLocks noChangeArrowheads="1"/>
              </p:cNvSpPr>
              <p:nvPr/>
            </p:nvSpPr>
            <p:spPr bwMode="auto">
              <a:xfrm>
                <a:off x="9185316" y="3748190"/>
                <a:ext cx="995707" cy="99323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22" tIns="45711" rIns="91422" bIns="45711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BBB9A79-CFA8-F14C-8745-786B03F0DB7F}"/>
                  </a:ext>
                </a:extLst>
              </p:cNvPr>
              <p:cNvSpPr/>
              <p:nvPr/>
            </p:nvSpPr>
            <p:spPr>
              <a:xfrm>
                <a:off x="9405048" y="4393749"/>
                <a:ext cx="498855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chemeClr val="bg1"/>
                    </a:solidFill>
                    <a:latin typeface="Calibri" panose="020F0502020204030204" pitchFamily="34" charset="0"/>
                    <a:ea typeface="Open Sans" panose="020B0606030504020204" pitchFamily="34" charset="0"/>
                    <a:cs typeface="Calibri" panose="020F0502020204030204" pitchFamily="34" charset="0"/>
                  </a:rPr>
                  <a:t>HPSU</a:t>
                </a:r>
              </a:p>
            </p:txBody>
          </p:sp>
        </p:grpSp>
        <p:sp>
          <p:nvSpPr>
            <p:cNvPr id="47" name="Freeform 29"/>
            <p:cNvSpPr>
              <a:spLocks noChangeArrowheads="1"/>
            </p:cNvSpPr>
            <p:nvPr/>
          </p:nvSpPr>
          <p:spPr bwMode="auto">
            <a:xfrm>
              <a:off x="9485788" y="3024757"/>
              <a:ext cx="454626" cy="469181"/>
            </a:xfrm>
            <a:custGeom>
              <a:avLst/>
              <a:gdLst>
                <a:gd name="T0" fmla="*/ 248 w 444"/>
                <a:gd name="T1" fmla="*/ 337 h 462"/>
                <a:gd name="T2" fmla="*/ 248 w 444"/>
                <a:gd name="T3" fmla="*/ 337 h 462"/>
                <a:gd name="T4" fmla="*/ 320 w 444"/>
                <a:gd name="T5" fmla="*/ 257 h 462"/>
                <a:gd name="T6" fmla="*/ 443 w 444"/>
                <a:gd name="T7" fmla="*/ 71 h 462"/>
                <a:gd name="T8" fmla="*/ 426 w 444"/>
                <a:gd name="T9" fmla="*/ 53 h 462"/>
                <a:gd name="T10" fmla="*/ 346 w 444"/>
                <a:gd name="T11" fmla="*/ 53 h 462"/>
                <a:gd name="T12" fmla="*/ 222 w 444"/>
                <a:gd name="T13" fmla="*/ 0 h 462"/>
                <a:gd name="T14" fmla="*/ 98 w 444"/>
                <a:gd name="T15" fmla="*/ 53 h 462"/>
                <a:gd name="T16" fmla="*/ 18 w 444"/>
                <a:gd name="T17" fmla="*/ 53 h 462"/>
                <a:gd name="T18" fmla="*/ 0 w 444"/>
                <a:gd name="T19" fmla="*/ 71 h 462"/>
                <a:gd name="T20" fmla="*/ 124 w 444"/>
                <a:gd name="T21" fmla="*/ 257 h 462"/>
                <a:gd name="T22" fmla="*/ 195 w 444"/>
                <a:gd name="T23" fmla="*/ 337 h 462"/>
                <a:gd name="T24" fmla="*/ 195 w 444"/>
                <a:gd name="T25" fmla="*/ 372 h 462"/>
                <a:gd name="T26" fmla="*/ 107 w 444"/>
                <a:gd name="T27" fmla="*/ 416 h 462"/>
                <a:gd name="T28" fmla="*/ 222 w 444"/>
                <a:gd name="T29" fmla="*/ 461 h 462"/>
                <a:gd name="T30" fmla="*/ 328 w 444"/>
                <a:gd name="T31" fmla="*/ 416 h 462"/>
                <a:gd name="T32" fmla="*/ 248 w 444"/>
                <a:gd name="T33" fmla="*/ 372 h 462"/>
                <a:gd name="T34" fmla="*/ 248 w 444"/>
                <a:gd name="T35" fmla="*/ 337 h 462"/>
                <a:gd name="T36" fmla="*/ 320 w 444"/>
                <a:gd name="T37" fmla="*/ 212 h 462"/>
                <a:gd name="T38" fmla="*/ 320 w 444"/>
                <a:gd name="T39" fmla="*/ 212 h 462"/>
                <a:gd name="T40" fmla="*/ 346 w 444"/>
                <a:gd name="T41" fmla="*/ 89 h 462"/>
                <a:gd name="T42" fmla="*/ 408 w 444"/>
                <a:gd name="T43" fmla="*/ 89 h 462"/>
                <a:gd name="T44" fmla="*/ 320 w 444"/>
                <a:gd name="T45" fmla="*/ 212 h 462"/>
                <a:gd name="T46" fmla="*/ 222 w 444"/>
                <a:gd name="T47" fmla="*/ 36 h 462"/>
                <a:gd name="T48" fmla="*/ 222 w 444"/>
                <a:gd name="T49" fmla="*/ 36 h 462"/>
                <a:gd name="T50" fmla="*/ 320 w 444"/>
                <a:gd name="T51" fmla="*/ 71 h 462"/>
                <a:gd name="T52" fmla="*/ 222 w 444"/>
                <a:gd name="T53" fmla="*/ 115 h 462"/>
                <a:gd name="T54" fmla="*/ 124 w 444"/>
                <a:gd name="T55" fmla="*/ 71 h 462"/>
                <a:gd name="T56" fmla="*/ 222 w 444"/>
                <a:gd name="T57" fmla="*/ 36 h 462"/>
                <a:gd name="T58" fmla="*/ 36 w 444"/>
                <a:gd name="T59" fmla="*/ 89 h 462"/>
                <a:gd name="T60" fmla="*/ 36 w 444"/>
                <a:gd name="T61" fmla="*/ 89 h 462"/>
                <a:gd name="T62" fmla="*/ 98 w 444"/>
                <a:gd name="T63" fmla="*/ 89 h 462"/>
                <a:gd name="T64" fmla="*/ 124 w 444"/>
                <a:gd name="T65" fmla="*/ 212 h 462"/>
                <a:gd name="T66" fmla="*/ 36 w 444"/>
                <a:gd name="T67" fmla="*/ 89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45712" tIns="22856" rIns="45712" bIns="22856" anchor="ctr"/>
            <a:lstStyle/>
            <a:p>
              <a:pPr>
                <a:defRPr/>
              </a:pPr>
              <a:endParaRPr lang="en-US" sz="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10AA5B3-E796-4064-ACAE-8CB5FBB72857}"/>
              </a:ext>
            </a:extLst>
          </p:cNvPr>
          <p:cNvSpPr txBox="1"/>
          <p:nvPr/>
        </p:nvSpPr>
        <p:spPr>
          <a:xfrm>
            <a:off x="10489474" y="666206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74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lash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2031E7-9D72-18B4-070B-C759585EE3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7" t="38906" b="1369"/>
          <a:stretch/>
        </p:blipFill>
        <p:spPr>
          <a:xfrm>
            <a:off x="0" y="6113265"/>
            <a:ext cx="12192000" cy="744736"/>
          </a:xfrm>
          <a:prstGeom prst="rect">
            <a:avLst/>
          </a:prstGeom>
        </p:spPr>
      </p:pic>
      <p:grpSp>
        <p:nvGrpSpPr>
          <p:cNvPr id="157" name="Group 156"/>
          <p:cNvGrpSpPr/>
          <p:nvPr/>
        </p:nvGrpSpPr>
        <p:grpSpPr>
          <a:xfrm>
            <a:off x="3088560" y="1640410"/>
            <a:ext cx="3382144" cy="2015127"/>
            <a:chOff x="664049" y="313260"/>
            <a:chExt cx="2537269" cy="1511345"/>
          </a:xfrm>
        </p:grpSpPr>
        <p:sp>
          <p:nvSpPr>
            <p:cNvPr id="6" name="Rounded Rectangle 5"/>
            <p:cNvSpPr/>
            <p:nvPr/>
          </p:nvSpPr>
          <p:spPr>
            <a:xfrm rot="2700000">
              <a:off x="1874844" y="770460"/>
              <a:ext cx="1325880" cy="41148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0">
                <a:latin typeface="Lato Light"/>
                <a:cs typeface="Lato Light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 rot="8100000">
              <a:off x="1879512" y="1413125"/>
              <a:ext cx="1321806" cy="41148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0">
                <a:latin typeface="Lato Light"/>
                <a:cs typeface="Lato Light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64049" y="1091722"/>
              <a:ext cx="2403304" cy="41148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426720" bIns="0" rtlCol="0" anchor="ctr"/>
            <a:lstStyle/>
            <a:p>
              <a:pPr algn="ctr"/>
              <a:r>
                <a:rPr lang="en-US" sz="1850" dirty="0">
                  <a:latin typeface="Lato Light"/>
                  <a:cs typeface="Lato Light"/>
                </a:rPr>
                <a:t>       </a:t>
              </a:r>
              <a:r>
                <a:rPr lang="en-US" sz="1850" b="1" dirty="0">
                  <a:latin typeface="Lato Light"/>
                  <a:cs typeface="Lato Light"/>
                </a:rPr>
                <a:t>Market Validation</a:t>
              </a:r>
            </a:p>
          </p:txBody>
        </p:sp>
        <p:sp useBgFill="1">
          <p:nvSpPr>
            <p:cNvPr id="12" name="Oval 11"/>
            <p:cNvSpPr/>
            <p:nvPr/>
          </p:nvSpPr>
          <p:spPr>
            <a:xfrm>
              <a:off x="2670368" y="1108698"/>
              <a:ext cx="374532" cy="377529"/>
            </a:xfrm>
            <a:prstGeom prst="ellipse">
              <a:avLst/>
            </a:prstGeom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850" dirty="0">
                  <a:solidFill>
                    <a:schemeClr val="tx1"/>
                  </a:solidFill>
                  <a:latin typeface="Lato Light"/>
                  <a:cs typeface="Lato Light"/>
                </a:rPr>
                <a:t>02</a:t>
              </a: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860453" y="2481195"/>
            <a:ext cx="3413603" cy="2015127"/>
            <a:chOff x="2020559" y="954126"/>
            <a:chExt cx="2560869" cy="1511345"/>
          </a:xfrm>
        </p:grpSpPr>
        <p:sp>
          <p:nvSpPr>
            <p:cNvPr id="69" name="Rounded Rectangle 68"/>
            <p:cNvSpPr/>
            <p:nvPr/>
          </p:nvSpPr>
          <p:spPr>
            <a:xfrm rot="2700000">
              <a:off x="3254954" y="1411326"/>
              <a:ext cx="1325880" cy="411480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42672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50">
                <a:latin typeface="Lato Light"/>
                <a:cs typeface="Lato Light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 rot="8100000">
              <a:off x="3259622" y="2053991"/>
              <a:ext cx="1321806" cy="411480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42672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50">
                <a:latin typeface="Lato Light"/>
                <a:cs typeface="Lato Light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2020559" y="1732588"/>
              <a:ext cx="2426902" cy="411480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5760" tIns="0" rIns="426720" bIns="0" rtlCol="0" anchor="ctr"/>
            <a:lstStyle/>
            <a:p>
              <a:pPr algn="ctr"/>
              <a:r>
                <a:rPr lang="en-US" sz="1850" b="1" dirty="0">
                  <a:latin typeface="Lato Light"/>
                  <a:cs typeface="Lato Light"/>
                </a:rPr>
                <a:t>Growth Funding</a:t>
              </a:r>
            </a:p>
          </p:txBody>
        </p:sp>
        <p:sp useBgFill="1">
          <p:nvSpPr>
            <p:cNvPr id="72" name="Oval 71"/>
            <p:cNvSpPr/>
            <p:nvPr/>
          </p:nvSpPr>
          <p:spPr>
            <a:xfrm>
              <a:off x="4050478" y="1749564"/>
              <a:ext cx="374532" cy="377529"/>
            </a:xfrm>
            <a:prstGeom prst="ellipse">
              <a:avLst/>
            </a:prstGeom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850" dirty="0">
                  <a:solidFill>
                    <a:schemeClr val="tx1"/>
                  </a:solidFill>
                  <a:latin typeface="Lato Light"/>
                  <a:cs typeface="Lato Light"/>
                </a:rPr>
                <a:t>03</a:t>
              </a: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740639" y="3350828"/>
            <a:ext cx="4895104" cy="2015127"/>
            <a:chOff x="3397250" y="1602310"/>
            <a:chExt cx="3672284" cy="1511345"/>
          </a:xfrm>
        </p:grpSpPr>
        <p:sp>
          <p:nvSpPr>
            <p:cNvPr id="73" name="Rounded Rectangle 72"/>
            <p:cNvSpPr/>
            <p:nvPr/>
          </p:nvSpPr>
          <p:spPr>
            <a:xfrm rot="2700000">
              <a:off x="5743060" y="2059510"/>
              <a:ext cx="1325880" cy="41148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42672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50">
                <a:latin typeface="Lato Light"/>
                <a:cs typeface="Lato Light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 rot="8100000">
              <a:off x="5747728" y="2702175"/>
              <a:ext cx="1321806" cy="41148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42672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50">
                <a:latin typeface="Lato Light"/>
                <a:cs typeface="Lato Light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3397250" y="2380772"/>
              <a:ext cx="3538317" cy="41148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5760" tIns="0" rIns="426720" bIns="0" rtlCol="0" anchor="ctr"/>
            <a:lstStyle/>
            <a:p>
              <a:pPr algn="ctr"/>
              <a:r>
                <a:rPr lang="en-US" sz="1850" b="1" dirty="0">
                  <a:latin typeface="Lato Light"/>
                  <a:cs typeface="Lato Light"/>
                </a:rPr>
                <a:t>Internationalisation</a:t>
              </a:r>
            </a:p>
          </p:txBody>
        </p:sp>
        <p:sp useBgFill="1">
          <p:nvSpPr>
            <p:cNvPr id="76" name="Oval 75"/>
            <p:cNvSpPr/>
            <p:nvPr/>
          </p:nvSpPr>
          <p:spPr>
            <a:xfrm>
              <a:off x="6538584" y="2397748"/>
              <a:ext cx="374532" cy="377529"/>
            </a:xfrm>
            <a:prstGeom prst="ellipse">
              <a:avLst/>
            </a:prstGeom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850" dirty="0">
                  <a:solidFill>
                    <a:schemeClr val="tx1"/>
                  </a:solidFill>
                  <a:latin typeface="Lato Light"/>
                  <a:cs typeface="Lato Light"/>
                </a:rPr>
                <a:t>04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88800" y="179885"/>
            <a:ext cx="3770776" cy="5466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>
                <a:solidFill>
                  <a:srgbClr val="4A4A47"/>
                </a:solidFill>
                <a:cs typeface="Lato Black"/>
              </a:rPr>
              <a:t>Startup Challenges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667896" y="3356790"/>
            <a:ext cx="2194269" cy="85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dirty="0">
                <a:latin typeface="+mj-lt"/>
                <a:cs typeface="Lato Light"/>
              </a:rPr>
              <a:t>Key element in developing a viable enterprise &amp; attracting investors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893552" y="4086736"/>
            <a:ext cx="1748223" cy="85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dirty="0">
                <a:latin typeface="+mj-lt"/>
                <a:cs typeface="Lato Light"/>
              </a:rPr>
              <a:t>Start-up &amp; growth funding is scarce &amp; difficult to secure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79333" y="5043010"/>
            <a:ext cx="2861077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dirty="0">
                <a:cs typeface="Lato Light"/>
              </a:rPr>
              <a:t>Going International - big challenge 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1204099" y="812467"/>
            <a:ext cx="3421508" cy="2009975"/>
            <a:chOff x="640449" y="313260"/>
            <a:chExt cx="2566799" cy="1507481"/>
          </a:xfrm>
          <a:solidFill>
            <a:schemeClr val="accent3"/>
          </a:solidFill>
        </p:grpSpPr>
        <p:sp>
          <p:nvSpPr>
            <p:cNvPr id="68" name="Rounded Rectangle 67"/>
            <p:cNvSpPr/>
            <p:nvPr/>
          </p:nvSpPr>
          <p:spPr>
            <a:xfrm rot="2700000">
              <a:off x="1874844" y="770460"/>
              <a:ext cx="1325880" cy="41148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0">
                <a:latin typeface="Lato Light"/>
                <a:cs typeface="Lato Light"/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 rot="8100000">
              <a:off x="1888844" y="1427442"/>
              <a:ext cx="1318404" cy="393299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50">
                <a:latin typeface="Lato Light"/>
                <a:cs typeface="Lato Light"/>
              </a:endParaRPr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640449" y="1091722"/>
              <a:ext cx="2426902" cy="41148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426720" bIns="0" rtlCol="0" anchor="ctr"/>
            <a:lstStyle/>
            <a:p>
              <a:pPr algn="ctr"/>
              <a:r>
                <a:rPr lang="en-US" sz="1850" b="1" dirty="0">
                  <a:latin typeface="Lato Light"/>
                  <a:cs typeface="Lato Light"/>
                </a:rPr>
                <a:t>Sourcing Skills/Talent</a:t>
              </a:r>
            </a:p>
          </p:txBody>
        </p:sp>
        <p:sp>
          <p:nvSpPr>
            <p:cNvPr id="83" name="Oval 82"/>
            <p:cNvSpPr/>
            <p:nvPr/>
          </p:nvSpPr>
          <p:spPr>
            <a:xfrm>
              <a:off x="2670368" y="1108698"/>
              <a:ext cx="374532" cy="3775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850" dirty="0">
                  <a:solidFill>
                    <a:schemeClr val="tx1"/>
                  </a:solidFill>
                  <a:latin typeface="Lato Light"/>
                  <a:cs typeface="Lato Light"/>
                </a:rPr>
                <a:t>01</a:t>
              </a: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374315" y="2485843"/>
            <a:ext cx="2640043" cy="106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dirty="0">
                <a:latin typeface="+mj-lt"/>
                <a:cs typeface="Lato Light"/>
              </a:rPr>
              <a:t>Difficult for startups to compete with larger Co’s &amp; urban </a:t>
            </a:r>
          </a:p>
          <a:p>
            <a:pPr algn="r">
              <a:lnSpc>
                <a:spcPct val="120000"/>
              </a:lnSpc>
            </a:pPr>
            <a:r>
              <a:rPr lang="en-US" sz="1400" dirty="0">
                <a:latin typeface="+mj-lt"/>
                <a:cs typeface="Lato Light"/>
              </a:rPr>
              <a:t>locations when recruiting </a:t>
            </a:r>
            <a:endParaRPr lang="en-US" sz="14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>
              <a:lnSpc>
                <a:spcPct val="120000"/>
              </a:lnSpc>
            </a:pPr>
            <a:endParaRPr lang="en-US" sz="1200" dirty="0">
              <a:latin typeface="Lato Ligh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120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FD319-54A9-0825-58E6-98844895E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rgbClr val="66CCFF"/>
                </a:solidFill>
              </a:rPr>
              <a:t>Thank you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Mary Ryan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info@westbic.ie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www.westbic.ie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0B638A-80EA-A46B-053F-895B00A219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7" t="38906" b="1369"/>
          <a:stretch/>
        </p:blipFill>
        <p:spPr>
          <a:xfrm>
            <a:off x="0" y="6113265"/>
            <a:ext cx="12192000" cy="74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47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50C3DE"/>
      </a:dk2>
      <a:lt2>
        <a:srgbClr val="60CFEA"/>
      </a:lt2>
      <a:accent1>
        <a:srgbClr val="AFE3EF"/>
      </a:accent1>
      <a:accent2>
        <a:srgbClr val="3BBCDA"/>
      </a:accent2>
      <a:accent3>
        <a:srgbClr val="03646F"/>
      </a:accent3>
      <a:accent4>
        <a:srgbClr val="5AC6E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98e211a-23b0-46e3-9bf2-01475055d4a1">3T6F2JDFWXKX-1756920587-70375</_dlc_DocId>
    <_dlc_DocIdUrl xmlns="398e211a-23b0-46e3-9bf2-01475055d4a1">
      <Url>https://westbic.sharepoint.com/sites/WestBICTeamFolder/_layouts/15/DocIdRedir.aspx?ID=3T6F2JDFWXKX-1756920587-70375</Url>
      <Description>3T6F2JDFWXKX-1756920587-70375</Description>
    </_dlc_DocIdUrl>
    <lcf76f155ced4ddcb4097134ff3c332f xmlns="1382daad-1009-4352-a3e2-32cbf66991f8">
      <Terms xmlns="http://schemas.microsoft.com/office/infopath/2007/PartnerControls"/>
    </lcf76f155ced4ddcb4097134ff3c332f>
    <TaxCatchAll xmlns="398e211a-23b0-46e3-9bf2-01475055d4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92106911A75748872274072625B3B2" ma:contentTypeVersion="16" ma:contentTypeDescription="Create a new document." ma:contentTypeScope="" ma:versionID="b173e7dc3d66406072b131d3cadee9ae">
  <xsd:schema xmlns:xsd="http://www.w3.org/2001/XMLSchema" xmlns:xs="http://www.w3.org/2001/XMLSchema" xmlns:p="http://schemas.microsoft.com/office/2006/metadata/properties" xmlns:ns2="398e211a-23b0-46e3-9bf2-01475055d4a1" xmlns:ns3="1382daad-1009-4352-a3e2-32cbf66991f8" targetNamespace="http://schemas.microsoft.com/office/2006/metadata/properties" ma:root="true" ma:fieldsID="edee1e61b78a6ce3507ceb9743a528bf" ns2:_="" ns3:_="">
    <xsd:import namespace="398e211a-23b0-46e3-9bf2-01475055d4a1"/>
    <xsd:import namespace="1382daad-1009-4352-a3e2-32cbf66991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8e211a-23b0-46e3-9bf2-01475055d4a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d2b9a005-70b9-41a3-8740-611b7df74a73}" ma:internalName="TaxCatchAll" ma:showField="CatchAllData" ma:web="398e211a-23b0-46e3-9bf2-01475055d4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82daad-1009-4352-a3e2-32cbf66991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f8bbefa-74d7-4919-a31e-30f6403125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DA7959-2AAD-4E6F-9226-9CD9D22C5382}">
  <ds:schemaRefs>
    <ds:schemaRef ds:uri="http://schemas.microsoft.com/office/2006/metadata/properties"/>
    <ds:schemaRef ds:uri="http://schemas.microsoft.com/office/infopath/2007/PartnerControls"/>
    <ds:schemaRef ds:uri="210291ed-5c24-4897-bc94-72da8f323f7d"/>
    <ds:schemaRef ds:uri="02aa962e-ad73-461c-8257-d37e385d2eca"/>
    <ds:schemaRef ds:uri="398e211a-23b0-46e3-9bf2-01475055d4a1"/>
    <ds:schemaRef ds:uri="1382daad-1009-4352-a3e2-32cbf66991f8"/>
  </ds:schemaRefs>
</ds:datastoreItem>
</file>

<file path=customXml/itemProps2.xml><?xml version="1.0" encoding="utf-8"?>
<ds:datastoreItem xmlns:ds="http://schemas.openxmlformats.org/officeDocument/2006/customXml" ds:itemID="{9D1751B6-F998-4699-82C4-0F73EB4DBB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CEBB86-DC14-482E-A130-90AEFF25A05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CE27787-8A71-4FB4-BC56-EA2F5B741A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8e211a-23b0-46e3-9bf2-01475055d4a1"/>
    <ds:schemaRef ds:uri="1382daad-1009-4352-a3e2-32cbf66991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6778</TotalTime>
  <Words>392</Words>
  <Application>Microsoft Office PowerPoint</Application>
  <PresentationFormat>Widescreen</PresentationFormat>
  <Paragraphs>89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Calibri</vt:lpstr>
      <vt:lpstr>Lato Black</vt:lpstr>
      <vt:lpstr>Lato Light</vt:lpstr>
      <vt:lpstr>Open Sans</vt:lpstr>
      <vt:lpstr>Times New Roman</vt:lpstr>
      <vt:lpstr>Office Theme</vt:lpstr>
      <vt:lpstr>PowerPoint Presentation</vt:lpstr>
      <vt:lpstr>Who Are We?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Brennan</dc:creator>
  <cp:lastModifiedBy>Mary Ryan</cp:lastModifiedBy>
  <cp:revision>155</cp:revision>
  <dcterms:created xsi:type="dcterms:W3CDTF">2019-10-31T14:48:37Z</dcterms:created>
  <dcterms:modified xsi:type="dcterms:W3CDTF">2025-03-04T16:43:18Z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0x0101009592106911A75748872274072625B3B2</vt:lpwstr>
  </property>
  <property fmtid="{D5CDD505-2E9C-101B-9397-08002B2CF9AE}" pid="3" name="_dlc_DocIdItemGuid">
    <vt:lpwstr>c328c5c3-c582-41f4-ad34-0de6d1ab4b71</vt:lpwstr>
  </property>
  <property fmtid="{D5CDD505-2E9C-101B-9397-08002B2CF9AE}" pid="4" name="MediaServiceImageTags">
    <vt:lpwstr/>
  </property>
</Properties>
</file>